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7"/>
    <p:restoredTop sz="94685"/>
  </p:normalViewPr>
  <p:slideViewPr>
    <p:cSldViewPr snapToGrid="0">
      <p:cViewPr varScale="1">
        <p:scale>
          <a:sx n="141" d="100"/>
          <a:sy n="141" d="100"/>
        </p:scale>
        <p:origin x="20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419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513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202204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201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g-198303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660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0204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g-201102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0101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204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202302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9404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421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9602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002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6804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70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x-198602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901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6922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g-201103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7111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401-abc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940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41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40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2102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000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2201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701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67270cb87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67270cb87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https://kimbellart.org/collection/ap-198419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ffdc0602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https://kimbellart.org/collection/ap-198513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https://kimbellart.org/collection/ap-202204</a:t>
            </a:r>
            <a:r>
              <a:rPr lang="en-US"/>
              <a:t> </a:t>
            </a:r>
            <a:endParaRPr/>
          </a:p>
        </p:txBody>
      </p:sp>
      <p:sp>
        <p:nvSpPr>
          <p:cNvPr id="223" name="Google Shape;223;g29ffdc0602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fc6310cc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efc6310cc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9ffdc060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https://kimbellart.org/collection/ap-198201</a:t>
            </a:r>
            <a:r>
              <a:rPr lang="en-US"/>
              <a:t> </a:t>
            </a:r>
            <a:endParaRPr/>
          </a:p>
        </p:txBody>
      </p:sp>
      <p:sp>
        <p:nvSpPr>
          <p:cNvPr id="267" name="Google Shape;267;g29ffdc060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9ffdc0602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https://kimbellart.org/collection/apg-198303</a:t>
            </a:r>
            <a:r>
              <a:rPr lang="en-US"/>
              <a:t> </a:t>
            </a:r>
            <a:endParaRPr/>
          </a:p>
        </p:txBody>
      </p:sp>
      <p:sp>
        <p:nvSpPr>
          <p:cNvPr id="283" name="Google Shape;283;g29ffdc0602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b5443195f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https://kimbellart.org/collection/ap-196606</a:t>
            </a:r>
            <a:r>
              <a:rPr lang="en-US"/>
              <a:t> </a:t>
            </a:r>
            <a:endParaRPr/>
          </a:p>
        </p:txBody>
      </p:sp>
      <p:sp>
        <p:nvSpPr>
          <p:cNvPr id="297" name="Google Shape;297;g2b5443195f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https://kimbellart.org/collection/ap-200204</a:t>
            </a:r>
            <a:r>
              <a:rPr lang="en-US"/>
              <a:t> </a:t>
            </a:r>
            <a:endParaRPr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9b67687b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9b67687b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https://kimbellart.org/collection/ag-201102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9ffdc0602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9ffdc0602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https://kimbellart.org/collection/ap-200101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https://kimbellart.org/collection/ap-198204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https://kimbellart.org/collection/ap-202302</a:t>
            </a:r>
            <a:r>
              <a:rPr lang="en-US"/>
              <a:t> </a:t>
            </a:r>
            <a:endParaRPr/>
          </a:p>
        </p:txBody>
      </p:sp>
      <p:sp>
        <p:nvSpPr>
          <p:cNvPr id="347" name="Google Shape;3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74ee0002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https://kimbellart.org/collection/ap-199404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https://kimbellart.org/collection/ap-198421</a:t>
            </a:r>
            <a:r>
              <a:rPr lang="en-US"/>
              <a:t> </a:t>
            </a:r>
            <a:endParaRPr/>
          </a:p>
        </p:txBody>
      </p:sp>
      <p:sp>
        <p:nvSpPr>
          <p:cNvPr id="369" name="Google Shape;369;g374ee0002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74ee00022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https://kimbellart.org/collection/ap-199602</a:t>
            </a:r>
            <a:r>
              <a:rPr lang="en-US"/>
              <a:t> </a:t>
            </a:r>
            <a:endParaRPr/>
          </a:p>
        </p:txBody>
      </p:sp>
      <p:sp>
        <p:nvSpPr>
          <p:cNvPr id="387" name="Google Shape;387;g374ee00022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74ee00022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https://kimbellart.org/collection/ap-198002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374ee00022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https://kimbellart.org/collection/ap-196804</a:t>
            </a:r>
            <a:r>
              <a:rPr lang="en-US"/>
              <a:t> </a:t>
            </a:r>
            <a:endParaRPr/>
          </a:p>
        </p:txBody>
      </p:sp>
      <p:sp>
        <p:nvSpPr>
          <p:cNvPr id="415" name="Google Shape;4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b5443195f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https://kimbellart.org/collection/ap-198706</a:t>
            </a:r>
            <a:r>
              <a:rPr lang="en-US"/>
              <a:t> </a:t>
            </a:r>
            <a:endParaRPr/>
          </a:p>
        </p:txBody>
      </p:sp>
      <p:sp>
        <p:nvSpPr>
          <p:cNvPr id="432" name="Google Shape;432;g2b5443195f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b5443195f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https://kimbellart.org/collection/apx-198602</a:t>
            </a:r>
            <a:r>
              <a:rPr lang="en-US"/>
              <a:t> </a:t>
            </a:r>
            <a:endParaRPr/>
          </a:p>
        </p:txBody>
      </p:sp>
      <p:sp>
        <p:nvSpPr>
          <p:cNvPr id="441" name="Google Shape;441;g2b5443195f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b5443195f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https://kimbellart.org/collection/ap-198901</a:t>
            </a:r>
            <a:r>
              <a:rPr lang="en-US"/>
              <a:t> </a:t>
            </a:r>
            <a:endParaRPr/>
          </a:p>
        </p:txBody>
      </p:sp>
      <p:sp>
        <p:nvSpPr>
          <p:cNvPr id="450" name="Google Shape;450;g2b5443195f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https://kimbellart.org/collection/ap-196922</a:t>
            </a:r>
            <a:r>
              <a:rPr lang="en-US"/>
              <a:t> </a:t>
            </a:r>
            <a:endParaRPr/>
          </a:p>
        </p:txBody>
      </p:sp>
      <p:sp>
        <p:nvSpPr>
          <p:cNvPr id="459" name="Google Shape;4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b5443195f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https://kimbellart.org/collection/ag-201103</a:t>
            </a:r>
            <a:r>
              <a:rPr lang="en-US"/>
              <a:t> </a:t>
            </a:r>
            <a:endParaRPr/>
          </a:p>
        </p:txBody>
      </p:sp>
      <p:sp>
        <p:nvSpPr>
          <p:cNvPr id="469" name="Google Shape;469;g2b5443195f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9ffdc0602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https://kimbellart.org/collection/ap-197111</a:t>
            </a:r>
            <a:r>
              <a:rPr lang="en-US"/>
              <a:t> </a:t>
            </a:r>
            <a:endParaRPr/>
          </a:p>
        </p:txBody>
      </p:sp>
      <p:sp>
        <p:nvSpPr>
          <p:cNvPr id="483" name="Google Shape;483;g29ffdc0602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b5443195fb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https://kimbellart.org/collection/ap-198401-abc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2b5443195f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9ffdc0602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https://kimbellart.org/collection/ap-199405</a:t>
            </a:r>
            <a:r>
              <a:rPr lang="en-US"/>
              <a:t> </a:t>
            </a:r>
            <a:endParaRPr/>
          </a:p>
        </p:txBody>
      </p:sp>
      <p:sp>
        <p:nvSpPr>
          <p:cNvPr id="109" name="Google Shape;109;g29ffdc0602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ef36e9636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2ef36e9636d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2ef36e9636d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efc6310cc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g2efc6310cc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2efc6310cca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efc6310cc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g2efc6310cca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2efc6310cca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b5443195f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https://kimbellart.org/collection/ap-198411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https://kimbellart.org/collection/ap-198409</a:t>
            </a:r>
            <a:r>
              <a:rPr lang="en-US"/>
              <a:t> </a:t>
            </a:r>
            <a:endParaRPr/>
          </a:p>
        </p:txBody>
      </p:sp>
      <p:sp>
        <p:nvSpPr>
          <p:cNvPr id="121" name="Google Shape;121;g2b5443195f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63e8dd3e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https://kimbellart.org/collection/ap-202102</a:t>
            </a:r>
            <a:r>
              <a:rPr lang="en-US"/>
              <a:t> </a:t>
            </a:r>
            <a:endParaRPr/>
          </a:p>
        </p:txBody>
      </p:sp>
      <p:sp>
        <p:nvSpPr>
          <p:cNvPr id="131" name="Google Shape;131;g2b63e8dd3e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ffdc0602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https://kimbellart.org/collection/ap-200001</a:t>
            </a:r>
            <a:r>
              <a:rPr lang="en-US"/>
              <a:t> </a:t>
            </a:r>
            <a:endParaRPr/>
          </a:p>
        </p:txBody>
      </p:sp>
      <p:sp>
        <p:nvSpPr>
          <p:cNvPr id="162" name="Google Shape;162;g29ffdc0602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fc6310cc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https://kimbellart.org/collection/ap-202201</a:t>
            </a:r>
            <a:r>
              <a:rPr lang="en-US"/>
              <a:t> </a:t>
            </a:r>
            <a:endParaRPr/>
          </a:p>
        </p:txBody>
      </p:sp>
      <p:sp>
        <p:nvSpPr>
          <p:cNvPr id="185" name="Google Shape;185;g2efc6310cc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9ffdc0602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https://kimbellart.org/collection/ap-197015</a:t>
            </a:r>
            <a:r>
              <a:rPr lang="en-US"/>
              <a:t> </a:t>
            </a:r>
            <a:endParaRPr/>
          </a:p>
        </p:txBody>
      </p:sp>
      <p:sp>
        <p:nvSpPr>
          <p:cNvPr id="209" name="Google Shape;209;g29ffdc0602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kimbellart.org/collection/ap-200001" TargetMode="External"/><Relationship Id="rId13" Type="http://schemas.openxmlformats.org/officeDocument/2006/relationships/hyperlink" Target="https://kimbellart.org/collection/ap-198201" TargetMode="External"/><Relationship Id="rId3" Type="http://schemas.openxmlformats.org/officeDocument/2006/relationships/hyperlink" Target="https://kimbellart.org/collection/ap-198419" TargetMode="External"/><Relationship Id="rId7" Type="http://schemas.openxmlformats.org/officeDocument/2006/relationships/hyperlink" Target="https://kimbellart.org/collection/ap-202102" TargetMode="External"/><Relationship Id="rId12" Type="http://schemas.openxmlformats.org/officeDocument/2006/relationships/hyperlink" Target="https://kimbellart.org/collection/ap-20220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mbellart.org/collection/ap-198409" TargetMode="External"/><Relationship Id="rId11" Type="http://schemas.openxmlformats.org/officeDocument/2006/relationships/hyperlink" Target="https://kimbellart.org/collection/ap-198513" TargetMode="External"/><Relationship Id="rId5" Type="http://schemas.openxmlformats.org/officeDocument/2006/relationships/hyperlink" Target="https://kimbellart.org/collection/ap-198411" TargetMode="External"/><Relationship Id="rId10" Type="http://schemas.openxmlformats.org/officeDocument/2006/relationships/hyperlink" Target="https://kimbellart.org/collection/ap-197015" TargetMode="External"/><Relationship Id="rId4" Type="http://schemas.openxmlformats.org/officeDocument/2006/relationships/hyperlink" Target="https://kimbellart.org/collection/ap-199405" TargetMode="External"/><Relationship Id="rId9" Type="http://schemas.openxmlformats.org/officeDocument/2006/relationships/hyperlink" Target="https://kimbellart.org/collection/ap-202201" TargetMode="External"/><Relationship Id="rId14" Type="http://schemas.openxmlformats.org/officeDocument/2006/relationships/hyperlink" Target="https://kimbellart.org/collection/apg-19830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6606" TargetMode="External"/><Relationship Id="rId7" Type="http://schemas.openxmlformats.org/officeDocument/2006/relationships/hyperlink" Target="https://kimbellart.org/collection/ap-19820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mbellart.org/collection/ap-200101" TargetMode="External"/><Relationship Id="rId5" Type="http://schemas.openxmlformats.org/officeDocument/2006/relationships/hyperlink" Target="https://kimbellart.org/collection/ap-201301" TargetMode="External"/><Relationship Id="rId4" Type="http://schemas.openxmlformats.org/officeDocument/2006/relationships/hyperlink" Target="https://kimbellart.org/collection/ap-200204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331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5833100" y="0"/>
            <a:ext cx="6377700" cy="17445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6388725" y="212725"/>
            <a:ext cx="5627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</a:rPr>
              <a:t>Elements of Art</a:t>
            </a:r>
            <a:endParaRPr sz="4800" b="1">
              <a:solidFill>
                <a:schemeClr val="lt1"/>
              </a:solidFill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6388725" y="1842400"/>
            <a:ext cx="5425200" cy="46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Elements of Art are the foundations of all artworks.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Texture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428950" y="6483350"/>
            <a:ext cx="49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8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Pink and White Lotus</a:t>
            </a:r>
            <a:r>
              <a:rPr lang="en-U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(detail), 14th century, hanging scroll; mineral pigments on silk. Kimbell Art Museum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843225"/>
            <a:ext cx="4290193" cy="486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475" y="0"/>
            <a:ext cx="5688924" cy="383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 txBox="1"/>
          <p:nvPr/>
        </p:nvSpPr>
        <p:spPr>
          <a:xfrm>
            <a:off x="7150900" y="3884825"/>
            <a:ext cx="32814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red of the berries and the green of the leaves are complementary colors.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4548700" y="5259850"/>
            <a:ext cx="2099400" cy="1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oranges and the blue details on the vase are complementary.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2"/>
          <p:cNvSpPr/>
          <p:nvPr/>
        </p:nvSpPr>
        <p:spPr>
          <a:xfrm>
            <a:off x="10630975" y="2672250"/>
            <a:ext cx="538800" cy="5214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902C2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10630975" y="3314700"/>
            <a:ext cx="538800" cy="521400"/>
          </a:xfrm>
          <a:prstGeom prst="ellipse">
            <a:avLst/>
          </a:pr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2"/>
          <p:cNvSpPr/>
          <p:nvPr/>
        </p:nvSpPr>
        <p:spPr>
          <a:xfrm>
            <a:off x="4569900" y="4612725"/>
            <a:ext cx="538800" cy="521400"/>
          </a:xfrm>
          <a:prstGeom prst="ellipse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2"/>
          <p:cNvSpPr/>
          <p:nvPr/>
        </p:nvSpPr>
        <p:spPr>
          <a:xfrm>
            <a:off x="5236000" y="4612725"/>
            <a:ext cx="538800" cy="521400"/>
          </a:xfrm>
          <a:prstGeom prst="ellipse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7131700" y="5412250"/>
            <a:ext cx="3319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Left: 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Luis Meléndez,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Still Life with Oranges, Jars, and Boxes of Sweets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c. 1760–65, oil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Louise Moillon,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 Life with a Bowl of Strawberries, Basket of Cherries, and Branch of Gooseberries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1631, oil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2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/>
          <p:nvPr/>
        </p:nvSpPr>
        <p:spPr>
          <a:xfrm>
            <a:off x="2877925" y="1833525"/>
            <a:ext cx="822300" cy="774900"/>
          </a:xfrm>
          <a:prstGeom prst="ellipse">
            <a:avLst/>
          </a:prstGeom>
          <a:solidFill>
            <a:srgbClr val="FFE2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3"/>
          <p:cNvSpPr/>
          <p:nvPr/>
        </p:nvSpPr>
        <p:spPr>
          <a:xfrm>
            <a:off x="2000125" y="2040450"/>
            <a:ext cx="822300" cy="774900"/>
          </a:xfrm>
          <a:prstGeom prst="ellipse">
            <a:avLst/>
          </a:prstGeom>
          <a:solidFill>
            <a:srgbClr val="A0CE4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3"/>
          <p:cNvSpPr/>
          <p:nvPr/>
        </p:nvSpPr>
        <p:spPr>
          <a:xfrm>
            <a:off x="1401225" y="2674575"/>
            <a:ext cx="822300" cy="774900"/>
          </a:xfrm>
          <a:prstGeom prst="ellipse">
            <a:avLst/>
          </a:prstGeom>
          <a:solidFill>
            <a:srgbClr val="00AE5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1260625" y="3487275"/>
            <a:ext cx="822300" cy="774900"/>
          </a:xfrm>
          <a:prstGeom prst="ellipse">
            <a:avLst/>
          </a:prstGeom>
          <a:solidFill>
            <a:srgbClr val="009A8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1401225" y="4299975"/>
            <a:ext cx="822300" cy="774900"/>
          </a:xfrm>
          <a:prstGeom prst="ellipse">
            <a:avLst/>
          </a:prstGeom>
          <a:solidFill>
            <a:srgbClr val="2656A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3755725" y="2040450"/>
            <a:ext cx="822300" cy="774900"/>
          </a:xfrm>
          <a:prstGeom prst="ellipse">
            <a:avLst/>
          </a:prstGeom>
          <a:solidFill>
            <a:srgbClr val="FBA41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3"/>
          <p:cNvSpPr/>
          <p:nvPr/>
        </p:nvSpPr>
        <p:spPr>
          <a:xfrm>
            <a:off x="4354700" y="4299975"/>
            <a:ext cx="822300" cy="774900"/>
          </a:xfrm>
          <a:prstGeom prst="ellipse">
            <a:avLst/>
          </a:prstGeom>
          <a:solidFill>
            <a:srgbClr val="DD334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3"/>
          <p:cNvSpPr/>
          <p:nvPr/>
        </p:nvSpPr>
        <p:spPr>
          <a:xfrm>
            <a:off x="4354625" y="2674575"/>
            <a:ext cx="822300" cy="774900"/>
          </a:xfrm>
          <a:prstGeom prst="ellipse">
            <a:avLst/>
          </a:prstGeom>
          <a:solidFill>
            <a:srgbClr val="F879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4578025" y="3487275"/>
            <a:ext cx="822300" cy="774900"/>
          </a:xfrm>
          <a:prstGeom prst="ellipse">
            <a:avLst/>
          </a:prstGeom>
          <a:solidFill>
            <a:srgbClr val="F554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3"/>
          <p:cNvSpPr/>
          <p:nvPr/>
        </p:nvSpPr>
        <p:spPr>
          <a:xfrm>
            <a:off x="2877925" y="5142600"/>
            <a:ext cx="822300" cy="774900"/>
          </a:xfrm>
          <a:prstGeom prst="ellipse">
            <a:avLst/>
          </a:prstGeom>
          <a:solidFill>
            <a:srgbClr val="A43CA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3"/>
          <p:cNvSpPr/>
          <p:nvPr/>
        </p:nvSpPr>
        <p:spPr>
          <a:xfrm>
            <a:off x="2000125" y="4934675"/>
            <a:ext cx="822300" cy="774900"/>
          </a:xfrm>
          <a:prstGeom prst="ellipse">
            <a:avLst/>
          </a:prstGeom>
          <a:solidFill>
            <a:srgbClr val="7943A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3"/>
          <p:cNvSpPr/>
          <p:nvPr/>
        </p:nvSpPr>
        <p:spPr>
          <a:xfrm>
            <a:off x="3755725" y="4934675"/>
            <a:ext cx="822300" cy="774900"/>
          </a:xfrm>
          <a:prstGeom prst="ellipse">
            <a:avLst/>
          </a:prstGeom>
          <a:solidFill>
            <a:srgbClr val="B0317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3"/>
          <p:cNvSpPr/>
          <p:nvPr/>
        </p:nvSpPr>
        <p:spPr>
          <a:xfrm>
            <a:off x="7720488" y="3468638"/>
            <a:ext cx="822300" cy="774900"/>
          </a:xfrm>
          <a:prstGeom prst="ellipse">
            <a:avLst/>
          </a:prstGeom>
          <a:solidFill>
            <a:srgbClr val="DD334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3"/>
          <p:cNvSpPr/>
          <p:nvPr/>
        </p:nvSpPr>
        <p:spPr>
          <a:xfrm>
            <a:off x="8774300" y="3468650"/>
            <a:ext cx="822300" cy="774900"/>
          </a:xfrm>
          <a:prstGeom prst="ellipse">
            <a:avLst/>
          </a:prstGeom>
          <a:solidFill>
            <a:srgbClr val="00AE5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3"/>
          <p:cNvSpPr/>
          <p:nvPr/>
        </p:nvSpPr>
        <p:spPr>
          <a:xfrm>
            <a:off x="7720500" y="2001300"/>
            <a:ext cx="822300" cy="774900"/>
          </a:xfrm>
          <a:prstGeom prst="ellipse">
            <a:avLst/>
          </a:prstGeom>
          <a:solidFill>
            <a:srgbClr val="FFE2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8774300" y="2001300"/>
            <a:ext cx="822300" cy="774900"/>
          </a:xfrm>
          <a:prstGeom prst="ellipse">
            <a:avLst/>
          </a:prstGeom>
          <a:solidFill>
            <a:srgbClr val="A43CA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7720500" y="4924200"/>
            <a:ext cx="822300" cy="774900"/>
          </a:xfrm>
          <a:prstGeom prst="ellipse">
            <a:avLst/>
          </a:prstGeom>
          <a:solidFill>
            <a:srgbClr val="2656A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8774300" y="4924200"/>
            <a:ext cx="822300" cy="774900"/>
          </a:xfrm>
          <a:prstGeom prst="ellipse">
            <a:avLst/>
          </a:prstGeom>
          <a:solidFill>
            <a:srgbClr val="F879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7" name="Google Shape;257;p23"/>
          <p:cNvCxnSpPr/>
          <p:nvPr/>
        </p:nvCxnSpPr>
        <p:spPr>
          <a:xfrm flipH="1">
            <a:off x="3279700" y="2759750"/>
            <a:ext cx="28200" cy="219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58" name="Google Shape;258;p23"/>
          <p:cNvCxnSpPr/>
          <p:nvPr/>
        </p:nvCxnSpPr>
        <p:spPr>
          <a:xfrm>
            <a:off x="2287175" y="3260650"/>
            <a:ext cx="2013000" cy="1228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59" name="Google Shape;259;p23"/>
          <p:cNvCxnSpPr/>
          <p:nvPr/>
        </p:nvCxnSpPr>
        <p:spPr>
          <a:xfrm flipH="1">
            <a:off x="2287275" y="3251200"/>
            <a:ext cx="2013000" cy="1247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60" name="Google Shape;260;p23"/>
          <p:cNvSpPr/>
          <p:nvPr/>
        </p:nvSpPr>
        <p:spPr>
          <a:xfrm>
            <a:off x="7116725" y="1782888"/>
            <a:ext cx="3137700" cy="121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3"/>
          <p:cNvSpPr/>
          <p:nvPr/>
        </p:nvSpPr>
        <p:spPr>
          <a:xfrm>
            <a:off x="7116725" y="3250238"/>
            <a:ext cx="3137700" cy="121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3"/>
          <p:cNvSpPr/>
          <p:nvPr/>
        </p:nvSpPr>
        <p:spPr>
          <a:xfrm>
            <a:off x="7116725" y="4705800"/>
            <a:ext cx="3137700" cy="121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857025" y="627950"/>
            <a:ext cx="1110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Colors opposite from each other on the color wheel are called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complementary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3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Shape</a:t>
            </a:r>
            <a:endParaRPr/>
          </a:p>
        </p:txBody>
      </p:sp>
      <p:sp>
        <p:nvSpPr>
          <p:cNvPr id="270" name="Google Shape;270;p24"/>
          <p:cNvSpPr txBox="1"/>
          <p:nvPr/>
        </p:nvSpPr>
        <p:spPr>
          <a:xfrm>
            <a:off x="926400" y="1748425"/>
            <a:ext cx="9107400" cy="15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Shapes have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dimensions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height and width.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can be either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geometric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organic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4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4"/>
          <p:cNvSpPr txBox="1">
            <a:spLocks noGrp="1"/>
          </p:cNvSpPr>
          <p:nvPr>
            <p:ph type="title"/>
          </p:nvPr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Shape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3" name="Google Shape;273;p24"/>
          <p:cNvSpPr txBox="1"/>
          <p:nvPr/>
        </p:nvSpPr>
        <p:spPr>
          <a:xfrm>
            <a:off x="1183600" y="5882950"/>
            <a:ext cx="193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 rot="-5400000">
            <a:off x="17950" y="4717300"/>
            <a:ext cx="193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height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2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300" y="3229400"/>
            <a:ext cx="4528548" cy="36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4"/>
          <p:cNvSpPr/>
          <p:nvPr/>
        </p:nvSpPr>
        <p:spPr>
          <a:xfrm>
            <a:off x="1240225" y="4040950"/>
            <a:ext cx="2433300" cy="1842000"/>
          </a:xfrm>
          <a:prstGeom prst="rtTriangle">
            <a:avLst/>
          </a:prstGeom>
          <a:solidFill>
            <a:srgbClr val="B8C2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4"/>
          <p:cNvSpPr/>
          <p:nvPr/>
        </p:nvSpPr>
        <p:spPr>
          <a:xfrm rot="5400000">
            <a:off x="3431610" y="4335688"/>
            <a:ext cx="2464776" cy="598050"/>
          </a:xfrm>
          <a:prstGeom prst="flowChartTerminator">
            <a:avLst/>
          </a:prstGeom>
          <a:solidFill>
            <a:srgbClr val="385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3698900" y="5840950"/>
            <a:ext cx="193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4"/>
          <p:cNvSpPr txBox="1"/>
          <p:nvPr/>
        </p:nvSpPr>
        <p:spPr>
          <a:xfrm rot="-5400000">
            <a:off x="3125575" y="4446500"/>
            <a:ext cx="193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height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10341325" y="6176150"/>
            <a:ext cx="1850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Gustave Caillebotte,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On the Pont de l’Europe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1876–77, oil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511475" y="1635975"/>
            <a:ext cx="895800" cy="1623000"/>
          </a:xfrm>
          <a:prstGeom prst="rect">
            <a:avLst/>
          </a:prstGeom>
          <a:solidFill>
            <a:srgbClr val="E6CC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5"/>
          <p:cNvSpPr/>
          <p:nvPr/>
        </p:nvSpPr>
        <p:spPr>
          <a:xfrm>
            <a:off x="1939725" y="1915125"/>
            <a:ext cx="1231200" cy="1064700"/>
          </a:xfrm>
          <a:prstGeom prst="triangle">
            <a:avLst>
              <a:gd name="adj" fmla="val 50000"/>
            </a:avLst>
          </a:prstGeom>
          <a:solidFill>
            <a:srgbClr val="AD8D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368525" y="3570600"/>
            <a:ext cx="1181700" cy="1181700"/>
          </a:xfrm>
          <a:prstGeom prst="ellipse">
            <a:avLst/>
          </a:prstGeom>
          <a:solidFill>
            <a:srgbClr val="EABD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1860675" y="3466800"/>
            <a:ext cx="1389300" cy="1389300"/>
          </a:xfrm>
          <a:prstGeom prst="rect">
            <a:avLst/>
          </a:prstGeom>
          <a:solidFill>
            <a:srgbClr val="979B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5"/>
          <p:cNvSpPr/>
          <p:nvPr/>
        </p:nvSpPr>
        <p:spPr>
          <a:xfrm>
            <a:off x="284225" y="5063925"/>
            <a:ext cx="1350300" cy="12834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A9AC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5"/>
          <p:cNvSpPr/>
          <p:nvPr/>
        </p:nvSpPr>
        <p:spPr>
          <a:xfrm>
            <a:off x="1860675" y="5103825"/>
            <a:ext cx="1389300" cy="120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EAD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2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726" y="1464250"/>
            <a:ext cx="4538998" cy="539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5"/>
          <p:cNvSpPr txBox="1"/>
          <p:nvPr/>
        </p:nvSpPr>
        <p:spPr>
          <a:xfrm>
            <a:off x="8696825" y="1464250"/>
            <a:ext cx="3070500" cy="4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Geometric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shapes typically have names: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Rectangle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Triangle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Square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Pentagon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5"/>
          <p:cNvSpPr txBox="1"/>
          <p:nvPr/>
        </p:nvSpPr>
        <p:spPr>
          <a:xfrm>
            <a:off x="8484425" y="6339200"/>
            <a:ext cx="295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Piet Mondrian,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Composition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1914, oil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5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Shape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5" y="1411200"/>
            <a:ext cx="3245350" cy="132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6" y="2278171"/>
            <a:ext cx="1243675" cy="306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6"/>
          <p:cNvSpPr txBox="1"/>
          <p:nvPr/>
        </p:nvSpPr>
        <p:spPr>
          <a:xfrm>
            <a:off x="8773025" y="1464250"/>
            <a:ext cx="3070500" cy="19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Organic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shapes typically don’t have names and can be blob-like.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2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575" y="1411200"/>
            <a:ext cx="4680839" cy="54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863" y="2888201"/>
            <a:ext cx="1947787" cy="157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5" y="5373575"/>
            <a:ext cx="1243682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6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475" y="5071325"/>
            <a:ext cx="1852574" cy="11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6"/>
          <p:cNvSpPr txBox="1"/>
          <p:nvPr/>
        </p:nvSpPr>
        <p:spPr>
          <a:xfrm>
            <a:off x="8619275" y="6438150"/>
            <a:ext cx="329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Edvard Munch,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Girls on a Bridge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c. 1904, oil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Shape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7" descr="A statue of a person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200" y="663200"/>
            <a:ext cx="4540880" cy="619132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 txBox="1"/>
          <p:nvPr/>
        </p:nvSpPr>
        <p:spPr>
          <a:xfrm>
            <a:off x="7896250" y="663200"/>
            <a:ext cx="4235700" cy="18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Often, artworks have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geometric and organic shapes.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sculpture, where do you see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geometric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shapes and where are there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shapes?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7"/>
          <p:cNvSpPr txBox="1"/>
          <p:nvPr/>
        </p:nvSpPr>
        <p:spPr>
          <a:xfrm>
            <a:off x="7788000" y="6253300"/>
            <a:ext cx="3291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Wari culture,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Standing Dignitary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c. AD 600–1000, wood with shell-and-stone inlay and silver.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7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Shape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Form</a:t>
            </a:r>
            <a:endParaRPr/>
          </a:p>
        </p:txBody>
      </p:sp>
      <p:sp>
        <p:nvSpPr>
          <p:cNvPr id="321" name="Google Shape;321;p28"/>
          <p:cNvSpPr txBox="1"/>
          <p:nvPr/>
        </p:nvSpPr>
        <p:spPr>
          <a:xfrm>
            <a:off x="838200" y="1631000"/>
            <a:ext cx="4701300" cy="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form has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dimensions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height, width, and depth.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8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8"/>
          <p:cNvSpPr txBox="1">
            <a:spLocks noGrp="1"/>
          </p:cNvSpPr>
          <p:nvPr>
            <p:ph type="title"/>
          </p:nvPr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Form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4" name="Google Shape;324;p28"/>
          <p:cNvSpPr/>
          <p:nvPr/>
        </p:nvSpPr>
        <p:spPr>
          <a:xfrm>
            <a:off x="2250400" y="2920150"/>
            <a:ext cx="2581800" cy="2581800"/>
          </a:xfrm>
          <a:prstGeom prst="cube">
            <a:avLst>
              <a:gd name="adj" fmla="val 25000"/>
            </a:avLst>
          </a:prstGeom>
          <a:solidFill>
            <a:srgbClr val="AADC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8"/>
          <p:cNvSpPr txBox="1"/>
          <p:nvPr/>
        </p:nvSpPr>
        <p:spPr>
          <a:xfrm>
            <a:off x="2250400" y="5501950"/>
            <a:ext cx="193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8"/>
          <p:cNvSpPr txBox="1"/>
          <p:nvPr/>
        </p:nvSpPr>
        <p:spPr>
          <a:xfrm rot="-5400000">
            <a:off x="1084750" y="4336300"/>
            <a:ext cx="193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height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8"/>
          <p:cNvSpPr txBox="1"/>
          <p:nvPr/>
        </p:nvSpPr>
        <p:spPr>
          <a:xfrm rot="-2700000">
            <a:off x="4177185" y="5101813"/>
            <a:ext cx="948230" cy="400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9800" y="2277175"/>
            <a:ext cx="2811751" cy="389000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8"/>
          <p:cNvSpPr txBox="1"/>
          <p:nvPr/>
        </p:nvSpPr>
        <p:spPr>
          <a:xfrm>
            <a:off x="7278225" y="6198700"/>
            <a:ext cx="1585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8"/>
          <p:cNvSpPr txBox="1"/>
          <p:nvPr/>
        </p:nvSpPr>
        <p:spPr>
          <a:xfrm rot="-5400000">
            <a:off x="5597538" y="4021625"/>
            <a:ext cx="193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height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8"/>
          <p:cNvSpPr txBox="1"/>
          <p:nvPr/>
        </p:nvSpPr>
        <p:spPr>
          <a:xfrm rot="-1798542">
            <a:off x="8611278" y="5895294"/>
            <a:ext cx="1930418" cy="4007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2" name="Google Shape;332;p28"/>
          <p:cNvCxnSpPr/>
          <p:nvPr/>
        </p:nvCxnSpPr>
        <p:spPr>
          <a:xfrm>
            <a:off x="6748725" y="2230850"/>
            <a:ext cx="0" cy="394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33" name="Google Shape;333;p28"/>
          <p:cNvCxnSpPr/>
          <p:nvPr/>
        </p:nvCxnSpPr>
        <p:spPr>
          <a:xfrm rot="10800000">
            <a:off x="7012000" y="6240100"/>
            <a:ext cx="205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34" name="Google Shape;334;p28"/>
          <p:cNvCxnSpPr/>
          <p:nvPr/>
        </p:nvCxnSpPr>
        <p:spPr>
          <a:xfrm flipH="1">
            <a:off x="9155500" y="5809900"/>
            <a:ext cx="673200" cy="38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35" name="Google Shape;335;p28"/>
          <p:cNvSpPr txBox="1"/>
          <p:nvPr/>
        </p:nvSpPr>
        <p:spPr>
          <a:xfrm>
            <a:off x="9752500" y="4979025"/>
            <a:ext cx="187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Fernand Léger,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Walking Flower (La fleur qui marche)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1952, ceramic.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980" y="989700"/>
            <a:ext cx="3210470" cy="586829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9"/>
          <p:cNvSpPr txBox="1"/>
          <p:nvPr/>
        </p:nvSpPr>
        <p:spPr>
          <a:xfrm>
            <a:off x="10577700" y="5718850"/>
            <a:ext cx="1538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Court Lady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first half of the 8th century AD, gray earthenware with painted polychrome decoration.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9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Form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2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900" y="989700"/>
            <a:ext cx="3210474" cy="586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40" y="989700"/>
            <a:ext cx="3210482" cy="586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Texture</a:t>
            </a:r>
            <a:endParaRPr/>
          </a:p>
        </p:txBody>
      </p:sp>
      <p:sp>
        <p:nvSpPr>
          <p:cNvPr id="350" name="Google Shape;35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67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Texture describes how things feel (actual texture) or how they look like they might feel (implied texture).</a:t>
            </a:r>
            <a:endParaRPr/>
          </a:p>
        </p:txBody>
      </p:sp>
      <p:sp>
        <p:nvSpPr>
          <p:cNvPr id="351" name="Google Shape;351;p30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0"/>
          <p:cNvSpPr txBox="1">
            <a:spLocks noGrp="1"/>
          </p:cNvSpPr>
          <p:nvPr>
            <p:ph type="title"/>
          </p:nvPr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Texture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3" name="Google Shape;353;p3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213" y="2689250"/>
            <a:ext cx="2792733" cy="41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138" y="2689250"/>
            <a:ext cx="1922662" cy="41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0"/>
          <p:cNvSpPr txBox="1"/>
          <p:nvPr/>
        </p:nvSpPr>
        <p:spPr>
          <a:xfrm>
            <a:off x="8501175" y="6366150"/>
            <a:ext cx="294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Olmec,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Figure Holding a Were-Jaguar Baby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900–300 BC, jade (jadeite). Kimbell Art Museum</a:t>
            </a:r>
            <a:endParaRPr/>
          </a:p>
        </p:txBody>
      </p:sp>
      <p:sp>
        <p:nvSpPr>
          <p:cNvPr id="356" name="Google Shape;356;p30"/>
          <p:cNvSpPr txBox="1"/>
          <p:nvPr/>
        </p:nvSpPr>
        <p:spPr>
          <a:xfrm>
            <a:off x="763600" y="6212250"/>
            <a:ext cx="3006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Egyptian,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Statue of Pharaoh Amenhotep II,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c. 1400 BC, recarved for Ramesses II (the Great), c. 1250 BC, rose granite. Kimbell Art Museum</a:t>
            </a:r>
            <a:endParaRPr/>
          </a:p>
        </p:txBody>
      </p:sp>
      <p:pic>
        <p:nvPicPr>
          <p:cNvPr id="357" name="Google Shape;35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075" y="2709038"/>
            <a:ext cx="3148738" cy="30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01400" y="2709044"/>
            <a:ext cx="3069600" cy="302478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0"/>
          <p:cNvSpPr/>
          <p:nvPr/>
        </p:nvSpPr>
        <p:spPr>
          <a:xfrm flipH="1">
            <a:off x="9205100" y="2838613"/>
            <a:ext cx="2662200" cy="26622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0"/>
          <p:cNvSpPr/>
          <p:nvPr/>
        </p:nvSpPr>
        <p:spPr>
          <a:xfrm flipH="1">
            <a:off x="407975" y="2851300"/>
            <a:ext cx="2662200" cy="26622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0"/>
          <p:cNvSpPr txBox="1"/>
          <p:nvPr/>
        </p:nvSpPr>
        <p:spPr>
          <a:xfrm>
            <a:off x="407975" y="5512700"/>
            <a:ext cx="25479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Rough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0"/>
          <p:cNvSpPr txBox="1"/>
          <p:nvPr/>
        </p:nvSpPr>
        <p:spPr>
          <a:xfrm>
            <a:off x="9262250" y="5530200"/>
            <a:ext cx="25479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Smooth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0"/>
          <p:cNvSpPr/>
          <p:nvPr/>
        </p:nvSpPr>
        <p:spPr>
          <a:xfrm>
            <a:off x="4247725" y="5514825"/>
            <a:ext cx="460500" cy="4530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4" name="Google Shape;364;p30"/>
          <p:cNvCxnSpPr>
            <a:stCxn id="360" idx="3"/>
            <a:endCxn id="363" idx="2"/>
          </p:cNvCxnSpPr>
          <p:nvPr/>
        </p:nvCxnSpPr>
        <p:spPr>
          <a:xfrm>
            <a:off x="2680305" y="5123630"/>
            <a:ext cx="1567500" cy="617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0"/>
          <p:cNvSpPr/>
          <p:nvPr/>
        </p:nvSpPr>
        <p:spPr>
          <a:xfrm>
            <a:off x="7464325" y="3774550"/>
            <a:ext cx="394200" cy="3882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6" name="Google Shape;366;p30"/>
          <p:cNvCxnSpPr>
            <a:stCxn id="359" idx="6"/>
            <a:endCxn id="365" idx="6"/>
          </p:cNvCxnSpPr>
          <p:nvPr/>
        </p:nvCxnSpPr>
        <p:spPr>
          <a:xfrm rot="10800000">
            <a:off x="7858400" y="3968713"/>
            <a:ext cx="1346700" cy="201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120" y="1985750"/>
            <a:ext cx="3272331" cy="48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26" y="1985751"/>
            <a:ext cx="3524392" cy="487042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1"/>
          <p:cNvSpPr txBox="1">
            <a:spLocks noGrp="1"/>
          </p:cNvSpPr>
          <p:nvPr>
            <p:ph type="body" idx="1"/>
          </p:nvPr>
        </p:nvSpPr>
        <p:spPr>
          <a:xfrm>
            <a:off x="838200" y="1281975"/>
            <a:ext cx="10515600" cy="62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Actual Texture</a:t>
            </a:r>
            <a:endParaRPr/>
          </a:p>
        </p:txBody>
      </p:sp>
      <p:sp>
        <p:nvSpPr>
          <p:cNvPr id="374" name="Google Shape;374;p31"/>
          <p:cNvSpPr txBox="1"/>
          <p:nvPr/>
        </p:nvSpPr>
        <p:spPr>
          <a:xfrm>
            <a:off x="585400" y="6019425"/>
            <a:ext cx="198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Ife culture,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Head, possibly a King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12th–14th century, terracotta with residue of red pigment and traces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mica.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1"/>
          <p:cNvSpPr txBox="1"/>
          <p:nvPr/>
        </p:nvSpPr>
        <p:spPr>
          <a:xfrm>
            <a:off x="9518650" y="6019425"/>
            <a:ext cx="1914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Jean-Baptiste Carpeaux, </a:t>
            </a:r>
            <a:r>
              <a:rPr lang="en-US" sz="10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Portrait of Charles Carpeaux, the Sculptor’s Brother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1874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t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erracotta.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8150" y="3039988"/>
            <a:ext cx="2662200" cy="26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1"/>
          <p:cNvSpPr/>
          <p:nvPr/>
        </p:nvSpPr>
        <p:spPr>
          <a:xfrm flipH="1">
            <a:off x="9318150" y="3040000"/>
            <a:ext cx="2662200" cy="26622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3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" y="2140650"/>
            <a:ext cx="2393400" cy="23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1"/>
          <p:cNvSpPr/>
          <p:nvPr/>
        </p:nvSpPr>
        <p:spPr>
          <a:xfrm>
            <a:off x="73275" y="2140650"/>
            <a:ext cx="2393400" cy="23934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1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Texture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1"/>
          <p:cNvSpPr/>
          <p:nvPr/>
        </p:nvSpPr>
        <p:spPr>
          <a:xfrm>
            <a:off x="3473725" y="3714350"/>
            <a:ext cx="460500" cy="4530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2" name="Google Shape;382;p31"/>
          <p:cNvCxnSpPr>
            <a:stCxn id="379" idx="6"/>
            <a:endCxn id="381" idx="2"/>
          </p:cNvCxnSpPr>
          <p:nvPr/>
        </p:nvCxnSpPr>
        <p:spPr>
          <a:xfrm>
            <a:off x="2466675" y="3337350"/>
            <a:ext cx="1007100" cy="603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3" name="Google Shape;383;p31"/>
          <p:cNvSpPr/>
          <p:nvPr/>
        </p:nvSpPr>
        <p:spPr>
          <a:xfrm>
            <a:off x="7448348" y="5213825"/>
            <a:ext cx="395100" cy="3888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4" name="Google Shape;384;p31"/>
          <p:cNvCxnSpPr>
            <a:stCxn id="377" idx="6"/>
            <a:endCxn id="383" idx="6"/>
          </p:cNvCxnSpPr>
          <p:nvPr/>
        </p:nvCxnSpPr>
        <p:spPr>
          <a:xfrm flipH="1">
            <a:off x="7843350" y="4371100"/>
            <a:ext cx="1474800" cy="1037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Line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92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 line connects two or more points and is used to define space, contours, and outlines.</a:t>
            </a:r>
            <a:endParaRPr/>
          </a:p>
        </p:txBody>
      </p:sp>
      <p:cxnSp>
        <p:nvCxnSpPr>
          <p:cNvPr id="96" name="Google Shape;96;p14"/>
          <p:cNvCxnSpPr/>
          <p:nvPr/>
        </p:nvCxnSpPr>
        <p:spPr>
          <a:xfrm>
            <a:off x="1082975" y="3588175"/>
            <a:ext cx="4162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14"/>
          <p:cNvSpPr/>
          <p:nvPr/>
        </p:nvSpPr>
        <p:spPr>
          <a:xfrm>
            <a:off x="6936867" y="3210325"/>
            <a:ext cx="4100050" cy="761450"/>
          </a:xfrm>
          <a:custGeom>
            <a:avLst/>
            <a:gdLst/>
            <a:ahLst/>
            <a:cxnLst/>
            <a:rect l="l" t="t" r="r" b="b"/>
            <a:pathLst>
              <a:path w="164002" h="30458" extrusionOk="0">
                <a:moveTo>
                  <a:pt x="948" y="5436"/>
                </a:moveTo>
                <a:cubicBezTo>
                  <a:pt x="-1553" y="10438"/>
                  <a:pt x="1407" y="17374"/>
                  <a:pt x="4901" y="21741"/>
                </a:cubicBezTo>
                <a:cubicBezTo>
                  <a:pt x="7871" y="25453"/>
                  <a:pt x="14047" y="25981"/>
                  <a:pt x="18736" y="25200"/>
                </a:cubicBezTo>
                <a:cubicBezTo>
                  <a:pt x="26957" y="23830"/>
                  <a:pt x="28159" y="11330"/>
                  <a:pt x="34053" y="5436"/>
                </a:cubicBezTo>
                <a:cubicBezTo>
                  <a:pt x="38368" y="1121"/>
                  <a:pt x="46621" y="2303"/>
                  <a:pt x="52335" y="4447"/>
                </a:cubicBezTo>
                <a:cubicBezTo>
                  <a:pt x="56285" y="5929"/>
                  <a:pt x="60650" y="8436"/>
                  <a:pt x="62217" y="12353"/>
                </a:cubicBezTo>
                <a:cubicBezTo>
                  <a:pt x="64036" y="16900"/>
                  <a:pt x="64023" y="22426"/>
                  <a:pt x="67158" y="26188"/>
                </a:cubicBezTo>
                <a:cubicBezTo>
                  <a:pt x="70127" y="29751"/>
                  <a:pt x="75951" y="31051"/>
                  <a:pt x="80499" y="30141"/>
                </a:cubicBezTo>
                <a:cubicBezTo>
                  <a:pt x="93188" y="27603"/>
                  <a:pt x="96468" y="6491"/>
                  <a:pt x="109157" y="3953"/>
                </a:cubicBezTo>
                <a:cubicBezTo>
                  <a:pt x="114775" y="2829"/>
                  <a:pt x="122026" y="4804"/>
                  <a:pt x="125462" y="9388"/>
                </a:cubicBezTo>
                <a:cubicBezTo>
                  <a:pt x="129902" y="15311"/>
                  <a:pt x="129964" y="27347"/>
                  <a:pt x="137321" y="28164"/>
                </a:cubicBezTo>
                <a:cubicBezTo>
                  <a:pt x="143324" y="28831"/>
                  <a:pt x="150194" y="28217"/>
                  <a:pt x="155109" y="24706"/>
                </a:cubicBezTo>
                <a:cubicBezTo>
                  <a:pt x="162231" y="19618"/>
                  <a:pt x="164002" y="8753"/>
                  <a:pt x="164002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98" name="Google Shape;98;p14"/>
          <p:cNvCxnSpPr/>
          <p:nvPr/>
        </p:nvCxnSpPr>
        <p:spPr>
          <a:xfrm flipH="1">
            <a:off x="4995125" y="3038750"/>
            <a:ext cx="1588800" cy="2752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9" name="Google Shape;99;p14"/>
          <p:cNvCxnSpPr/>
          <p:nvPr/>
        </p:nvCxnSpPr>
        <p:spPr>
          <a:xfrm rot="10800000">
            <a:off x="629975" y="3006650"/>
            <a:ext cx="0" cy="28164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/>
          <p:nvPr/>
        </p:nvSpPr>
        <p:spPr>
          <a:xfrm rot="-3735749">
            <a:off x="1139900" y="4945710"/>
            <a:ext cx="1431082" cy="1503546"/>
          </a:xfrm>
          <a:custGeom>
            <a:avLst/>
            <a:gdLst/>
            <a:ahLst/>
            <a:cxnLst/>
            <a:rect l="l" t="t" r="r" b="b"/>
            <a:pathLst>
              <a:path w="95939" h="100797" extrusionOk="0">
                <a:moveTo>
                  <a:pt x="0" y="29152"/>
                </a:moveTo>
                <a:cubicBezTo>
                  <a:pt x="5271" y="24293"/>
                  <a:pt x="16059" y="0"/>
                  <a:pt x="31623" y="0"/>
                </a:cubicBezTo>
                <a:cubicBezTo>
                  <a:pt x="47187" y="0"/>
                  <a:pt x="85480" y="18694"/>
                  <a:pt x="93386" y="29152"/>
                </a:cubicBezTo>
                <a:cubicBezTo>
                  <a:pt x="101292" y="39611"/>
                  <a:pt x="88610" y="56410"/>
                  <a:pt x="79057" y="62751"/>
                </a:cubicBezTo>
                <a:cubicBezTo>
                  <a:pt x="69504" y="69092"/>
                  <a:pt x="44717" y="60857"/>
                  <a:pt x="36070" y="67198"/>
                </a:cubicBezTo>
                <a:cubicBezTo>
                  <a:pt x="27423" y="73539"/>
                  <a:pt x="28658" y="95197"/>
                  <a:pt x="27176" y="10079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" name="Google Shape;101;p14"/>
          <p:cNvSpPr/>
          <p:nvPr/>
        </p:nvSpPr>
        <p:spPr>
          <a:xfrm>
            <a:off x="2828750" y="5101625"/>
            <a:ext cx="3199300" cy="1519350"/>
          </a:xfrm>
          <a:custGeom>
            <a:avLst/>
            <a:gdLst/>
            <a:ahLst/>
            <a:cxnLst/>
            <a:rect l="l" t="t" r="r" b="b"/>
            <a:pathLst>
              <a:path w="127972" h="60774" extrusionOk="0">
                <a:moveTo>
                  <a:pt x="0" y="988"/>
                </a:moveTo>
                <a:lnTo>
                  <a:pt x="45457" y="0"/>
                </a:lnTo>
                <a:lnTo>
                  <a:pt x="10870" y="37552"/>
                </a:lnTo>
                <a:lnTo>
                  <a:pt x="68680" y="24211"/>
                </a:lnTo>
                <a:lnTo>
                  <a:pt x="59292" y="60774"/>
                </a:lnTo>
                <a:lnTo>
                  <a:pt x="127972" y="43975"/>
                </a:ln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02" name="Google Shape;102;p14"/>
          <p:cNvCxnSpPr/>
          <p:nvPr/>
        </p:nvCxnSpPr>
        <p:spPr>
          <a:xfrm>
            <a:off x="8244125" y="4520400"/>
            <a:ext cx="3661200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103" name="Google Shape;103;p14"/>
          <p:cNvSpPr/>
          <p:nvPr/>
        </p:nvSpPr>
        <p:spPr>
          <a:xfrm>
            <a:off x="7939794" y="5161082"/>
            <a:ext cx="2094225" cy="1400425"/>
          </a:xfrm>
          <a:custGeom>
            <a:avLst/>
            <a:gdLst/>
            <a:ahLst/>
            <a:cxnLst/>
            <a:rect l="l" t="t" r="r" b="b"/>
            <a:pathLst>
              <a:path w="83769" h="56017" extrusionOk="0">
                <a:moveTo>
                  <a:pt x="2013" y="5217"/>
                </a:moveTo>
                <a:cubicBezTo>
                  <a:pt x="2079" y="11964"/>
                  <a:pt x="-2551" y="37761"/>
                  <a:pt x="2410" y="45698"/>
                </a:cubicBezTo>
                <a:cubicBezTo>
                  <a:pt x="7371" y="53636"/>
                  <a:pt x="24701" y="59324"/>
                  <a:pt x="31779" y="52842"/>
                </a:cubicBezTo>
                <a:cubicBezTo>
                  <a:pt x="38857" y="46360"/>
                  <a:pt x="37732" y="14941"/>
                  <a:pt x="44876" y="6805"/>
                </a:cubicBezTo>
                <a:cubicBezTo>
                  <a:pt x="52020" y="-1331"/>
                  <a:pt x="68490" y="-1993"/>
                  <a:pt x="74641" y="4026"/>
                </a:cubicBezTo>
                <a:cubicBezTo>
                  <a:pt x="80793" y="10045"/>
                  <a:pt x="80264" y="34255"/>
                  <a:pt x="81785" y="42920"/>
                </a:cubicBezTo>
                <a:cubicBezTo>
                  <a:pt x="83306" y="51585"/>
                  <a:pt x="83438" y="53834"/>
                  <a:pt x="83769" y="56017"/>
                </a:cubicBezTo>
              </a:path>
            </a:pathLst>
          </a:custGeom>
          <a:noFill/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04" name="Google Shape;104;p14"/>
          <p:cNvCxnSpPr/>
          <p:nvPr/>
        </p:nvCxnSpPr>
        <p:spPr>
          <a:xfrm>
            <a:off x="1775050" y="4113575"/>
            <a:ext cx="2768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" name="Google Shape;105;p14"/>
          <p:cNvCxnSpPr/>
          <p:nvPr/>
        </p:nvCxnSpPr>
        <p:spPr>
          <a:xfrm>
            <a:off x="6646700" y="4014375"/>
            <a:ext cx="0" cy="2401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4"/>
          <p:cNvCxnSpPr/>
          <p:nvPr/>
        </p:nvCxnSpPr>
        <p:spPr>
          <a:xfrm>
            <a:off x="10694825" y="4976775"/>
            <a:ext cx="902700" cy="156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2"/>
          <p:cNvSpPr txBox="1">
            <a:spLocks noGrp="1"/>
          </p:cNvSpPr>
          <p:nvPr>
            <p:ph type="body" idx="1"/>
          </p:nvPr>
        </p:nvSpPr>
        <p:spPr>
          <a:xfrm>
            <a:off x="838200" y="1281975"/>
            <a:ext cx="10515600" cy="62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Actual Texture</a:t>
            </a:r>
            <a:endParaRPr/>
          </a:p>
        </p:txBody>
      </p:sp>
      <p:pic>
        <p:nvPicPr>
          <p:cNvPr id="390" name="Google Shape;390;p32" descr="A painting of a tree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893" y="1985750"/>
            <a:ext cx="5788218" cy="487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10" y="3531900"/>
            <a:ext cx="2897091" cy="289709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2"/>
          <p:cNvSpPr/>
          <p:nvPr/>
        </p:nvSpPr>
        <p:spPr>
          <a:xfrm>
            <a:off x="146500" y="3531900"/>
            <a:ext cx="2897100" cy="28971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2"/>
          <p:cNvSpPr txBox="1"/>
          <p:nvPr/>
        </p:nvSpPr>
        <p:spPr>
          <a:xfrm>
            <a:off x="9148400" y="6363575"/>
            <a:ext cx="23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Claude Monet,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Weeping Willow,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1918–19, oil on canvas. 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2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Texture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2"/>
          <p:cNvSpPr/>
          <p:nvPr/>
        </p:nvSpPr>
        <p:spPr>
          <a:xfrm>
            <a:off x="5186625" y="5335225"/>
            <a:ext cx="1417800" cy="13947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6" name="Google Shape;396;p32"/>
          <p:cNvCxnSpPr>
            <a:endCxn id="395" idx="2"/>
          </p:cNvCxnSpPr>
          <p:nvPr/>
        </p:nvCxnSpPr>
        <p:spPr>
          <a:xfrm>
            <a:off x="3043725" y="4980475"/>
            <a:ext cx="2142900" cy="1052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050" y="1957475"/>
            <a:ext cx="2378901" cy="237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975" y="4365375"/>
            <a:ext cx="2378901" cy="23789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3"/>
          <p:cNvSpPr txBox="1">
            <a:spLocks noGrp="1"/>
          </p:cNvSpPr>
          <p:nvPr>
            <p:ph type="body" idx="1"/>
          </p:nvPr>
        </p:nvSpPr>
        <p:spPr>
          <a:xfrm>
            <a:off x="838200" y="1281975"/>
            <a:ext cx="10515600" cy="62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Implied Texture</a:t>
            </a:r>
            <a:endParaRPr/>
          </a:p>
        </p:txBody>
      </p:sp>
      <p:pic>
        <p:nvPicPr>
          <p:cNvPr id="404" name="Google Shape;404;p3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425" y="1813250"/>
            <a:ext cx="3098781" cy="504475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3"/>
          <p:cNvSpPr/>
          <p:nvPr/>
        </p:nvSpPr>
        <p:spPr>
          <a:xfrm flipH="1">
            <a:off x="8149475" y="4350875"/>
            <a:ext cx="2393400" cy="23934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3"/>
          <p:cNvSpPr txBox="1"/>
          <p:nvPr/>
        </p:nvSpPr>
        <p:spPr>
          <a:xfrm>
            <a:off x="1919850" y="6242275"/>
            <a:ext cx="248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Dong Qichang,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Steep Mountains and Silent Waters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1632, hanging scroll; ink on paper.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3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Texture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3"/>
          <p:cNvSpPr/>
          <p:nvPr/>
        </p:nvSpPr>
        <p:spPr>
          <a:xfrm flipH="1">
            <a:off x="1966050" y="1950225"/>
            <a:ext cx="2393400" cy="23934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3"/>
          <p:cNvSpPr/>
          <p:nvPr/>
        </p:nvSpPr>
        <p:spPr>
          <a:xfrm>
            <a:off x="5186625" y="3134075"/>
            <a:ext cx="1582200" cy="15564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0" name="Google Shape;410;p33"/>
          <p:cNvCxnSpPr>
            <a:stCxn id="408" idx="2"/>
            <a:endCxn id="409" idx="2"/>
          </p:cNvCxnSpPr>
          <p:nvPr/>
        </p:nvCxnSpPr>
        <p:spPr>
          <a:xfrm>
            <a:off x="4359450" y="3146925"/>
            <a:ext cx="827100" cy="7653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1" name="Google Shape;411;p33"/>
          <p:cNvSpPr/>
          <p:nvPr/>
        </p:nvSpPr>
        <p:spPr>
          <a:xfrm>
            <a:off x="6103524" y="5836675"/>
            <a:ext cx="1069500" cy="10521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2" name="Google Shape;412;p33"/>
          <p:cNvCxnSpPr>
            <a:stCxn id="405" idx="6"/>
            <a:endCxn id="411" idx="6"/>
          </p:cNvCxnSpPr>
          <p:nvPr/>
        </p:nvCxnSpPr>
        <p:spPr>
          <a:xfrm flipH="1">
            <a:off x="7172975" y="5547575"/>
            <a:ext cx="976500" cy="815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Value</a:t>
            </a:r>
            <a:endParaRPr/>
          </a:p>
        </p:txBody>
      </p:sp>
      <p:sp>
        <p:nvSpPr>
          <p:cNvPr id="418" name="Google Shape;418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62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Value refers to the lightness or darkness of colors.</a:t>
            </a:r>
            <a:endParaRPr/>
          </a:p>
        </p:txBody>
      </p:sp>
      <p:sp>
        <p:nvSpPr>
          <p:cNvPr id="419" name="Google Shape;419;p34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4"/>
          <p:cNvSpPr txBox="1">
            <a:spLocks noGrp="1"/>
          </p:cNvSpPr>
          <p:nvPr>
            <p:ph type="title"/>
          </p:nvPr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Value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1" name="Google Shape;421;p34"/>
          <p:cNvSpPr/>
          <p:nvPr/>
        </p:nvSpPr>
        <p:spPr>
          <a:xfrm>
            <a:off x="3005309" y="2583650"/>
            <a:ext cx="6477900" cy="12114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41656E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4"/>
          <p:cNvSpPr/>
          <p:nvPr/>
        </p:nvSpPr>
        <p:spPr>
          <a:xfrm>
            <a:off x="3000775" y="4093213"/>
            <a:ext cx="1247700" cy="121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4"/>
          <p:cNvSpPr/>
          <p:nvPr/>
        </p:nvSpPr>
        <p:spPr>
          <a:xfrm>
            <a:off x="4310538" y="4093213"/>
            <a:ext cx="1247700" cy="1211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4"/>
          <p:cNvSpPr/>
          <p:nvPr/>
        </p:nvSpPr>
        <p:spPr>
          <a:xfrm>
            <a:off x="5620301" y="4093213"/>
            <a:ext cx="1247700" cy="1211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4"/>
          <p:cNvSpPr/>
          <p:nvPr/>
        </p:nvSpPr>
        <p:spPr>
          <a:xfrm>
            <a:off x="6930064" y="4093213"/>
            <a:ext cx="1247700" cy="1211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4"/>
          <p:cNvSpPr/>
          <p:nvPr/>
        </p:nvSpPr>
        <p:spPr>
          <a:xfrm>
            <a:off x="8239827" y="4093213"/>
            <a:ext cx="1247700" cy="121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34"/>
          <p:cNvSpPr txBox="1"/>
          <p:nvPr/>
        </p:nvSpPr>
        <p:spPr>
          <a:xfrm>
            <a:off x="9676200" y="3272375"/>
            <a:ext cx="2515800" cy="14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of value scales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3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3650"/>
            <a:ext cx="2755938" cy="42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4"/>
          <p:cNvSpPr txBox="1"/>
          <p:nvPr/>
        </p:nvSpPr>
        <p:spPr>
          <a:xfrm>
            <a:off x="2859700" y="6365400"/>
            <a:ext cx="307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Edgar Degas,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Dancer Stretching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c. 1882–85, pastel on pale blue gray paper.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3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6911"/>
            <a:ext cx="7140900" cy="511108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5"/>
          <p:cNvSpPr txBox="1"/>
          <p:nvPr/>
        </p:nvSpPr>
        <p:spPr>
          <a:xfrm>
            <a:off x="7689550" y="1602275"/>
            <a:ext cx="3942000" cy="4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Cardsharps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Caravaggio created high contrast between the lights and the shadows to draw attention to the figures.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use of high contrast between lights and darks is called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chiaroscuro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5"/>
          <p:cNvSpPr txBox="1"/>
          <p:nvPr/>
        </p:nvSpPr>
        <p:spPr>
          <a:xfrm>
            <a:off x="7350051" y="6354675"/>
            <a:ext cx="2346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Caravaggio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The Cardsharps,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c. 1596–97, oil on canvas. 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5"/>
          <p:cNvSpPr txBox="1"/>
          <p:nvPr/>
        </p:nvSpPr>
        <p:spPr>
          <a:xfrm>
            <a:off x="857025" y="627950"/>
            <a:ext cx="1110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Values are important to help visually group parts of a composition.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5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Value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6"/>
          <p:cNvSpPr txBox="1"/>
          <p:nvPr/>
        </p:nvSpPr>
        <p:spPr>
          <a:xfrm>
            <a:off x="8096225" y="2138750"/>
            <a:ext cx="37002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key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Overall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tones; typically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contrast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325" y="1309600"/>
            <a:ext cx="2812126" cy="55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6"/>
          <p:cNvSpPr txBox="1"/>
          <p:nvPr/>
        </p:nvSpPr>
        <p:spPr>
          <a:xfrm>
            <a:off x="7367950" y="6102625"/>
            <a:ext cx="2324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Ito Jakuchu,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Fukurojin, the God of Longevity and Wisdom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c. 1790, hanging scroll; ink and light colors on paper. 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6"/>
          <p:cNvSpPr txBox="1"/>
          <p:nvPr/>
        </p:nvSpPr>
        <p:spPr>
          <a:xfrm>
            <a:off x="857025" y="627950"/>
            <a:ext cx="1110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artwork can be either high key or low key.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6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Value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495635"/>
            <a:ext cx="7145974" cy="536236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7"/>
          <p:cNvSpPr txBox="1"/>
          <p:nvPr/>
        </p:nvSpPr>
        <p:spPr>
          <a:xfrm>
            <a:off x="8096225" y="2138750"/>
            <a:ext cx="37002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key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Overall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dark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tones; typically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7"/>
          <p:cNvSpPr txBox="1"/>
          <p:nvPr/>
        </p:nvSpPr>
        <p:spPr>
          <a:xfrm>
            <a:off x="7783038" y="6264025"/>
            <a:ext cx="2129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Jacob van Ruisdael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Rough Sea at a Jetty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1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650s, oil on canvas. 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37"/>
          <p:cNvSpPr txBox="1"/>
          <p:nvPr/>
        </p:nvSpPr>
        <p:spPr>
          <a:xfrm>
            <a:off x="857025" y="627950"/>
            <a:ext cx="1110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artwork can be either high key or low key.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37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Value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Space</a:t>
            </a:r>
            <a:endParaRPr/>
          </a:p>
        </p:txBody>
      </p:sp>
      <p:sp>
        <p:nvSpPr>
          <p:cNvPr id="462" name="Google Shape;462;p38"/>
          <p:cNvSpPr txBox="1">
            <a:spLocks noGrp="1"/>
          </p:cNvSpPr>
          <p:nvPr>
            <p:ph type="body" idx="1"/>
          </p:nvPr>
        </p:nvSpPr>
        <p:spPr>
          <a:xfrm>
            <a:off x="838200" y="1673225"/>
            <a:ext cx="10515600" cy="95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Space is the emptiness or area between, around, above, below, or within objects.</a:t>
            </a:r>
            <a:endParaRPr/>
          </a:p>
        </p:txBody>
      </p:sp>
      <p:sp>
        <p:nvSpPr>
          <p:cNvPr id="463" name="Google Shape;463;p38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8"/>
          <p:cNvSpPr txBox="1">
            <a:spLocks noGrp="1"/>
          </p:cNvSpPr>
          <p:nvPr>
            <p:ph type="title"/>
          </p:nvPr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Space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65" name="Google Shape;465;p3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25" y="2780525"/>
            <a:ext cx="6680520" cy="40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8"/>
          <p:cNvSpPr txBox="1"/>
          <p:nvPr/>
        </p:nvSpPr>
        <p:spPr>
          <a:xfrm>
            <a:off x="7721488" y="6365400"/>
            <a:ext cx="212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Canaletto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The Molo, Venice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 c. 1735,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oil on canvas. 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9" title="AP2011_03_3106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0150"/>
            <a:ext cx="7767301" cy="539785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9"/>
          <p:cNvSpPr txBox="1">
            <a:spLocks noGrp="1"/>
          </p:cNvSpPr>
          <p:nvPr>
            <p:ph type="body" idx="1"/>
          </p:nvPr>
        </p:nvSpPr>
        <p:spPr>
          <a:xfrm>
            <a:off x="8322275" y="2638675"/>
            <a:ext cx="3128100" cy="369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Positive space</a:t>
            </a:r>
            <a:r>
              <a:rPr lang="en-US"/>
              <a:t> = the subject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Negative space </a:t>
            </a:r>
            <a:r>
              <a:rPr lang="en-US"/>
              <a:t>= the empty areas around the subject</a:t>
            </a:r>
            <a:endParaRPr/>
          </a:p>
        </p:txBody>
      </p:sp>
      <p:sp>
        <p:nvSpPr>
          <p:cNvPr id="473" name="Google Shape;473;p39"/>
          <p:cNvSpPr txBox="1"/>
          <p:nvPr/>
        </p:nvSpPr>
        <p:spPr>
          <a:xfrm>
            <a:off x="7885850" y="6365400"/>
            <a:ext cx="2586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Barbara Hepworth,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Oval Form (Trezion)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1961–63, bronze. 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4" name="Google Shape;474;p39"/>
          <p:cNvCxnSpPr/>
          <p:nvPr/>
        </p:nvCxnSpPr>
        <p:spPr>
          <a:xfrm rot="10800000">
            <a:off x="4102425" y="2689475"/>
            <a:ext cx="4254000" cy="196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5" name="Google Shape;475;p39"/>
          <p:cNvCxnSpPr/>
          <p:nvPr/>
        </p:nvCxnSpPr>
        <p:spPr>
          <a:xfrm rot="10800000">
            <a:off x="4206950" y="3159500"/>
            <a:ext cx="4206600" cy="1152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6" name="Google Shape;476;p39"/>
          <p:cNvCxnSpPr/>
          <p:nvPr/>
        </p:nvCxnSpPr>
        <p:spPr>
          <a:xfrm flipH="1">
            <a:off x="3874275" y="4309825"/>
            <a:ext cx="4524600" cy="267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7" name="Google Shape;477;p39"/>
          <p:cNvCxnSpPr/>
          <p:nvPr/>
        </p:nvCxnSpPr>
        <p:spPr>
          <a:xfrm flipH="1">
            <a:off x="6512200" y="4313500"/>
            <a:ext cx="1897200" cy="5793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8" name="Google Shape;478;p39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39"/>
          <p:cNvSpPr txBox="1"/>
          <p:nvPr/>
        </p:nvSpPr>
        <p:spPr>
          <a:xfrm>
            <a:off x="857025" y="627950"/>
            <a:ext cx="1110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Artworks contain both positive and negative space.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0" name="Google Shape;480;p39"/>
          <p:cNvCxnSpPr/>
          <p:nvPr/>
        </p:nvCxnSpPr>
        <p:spPr>
          <a:xfrm flipH="1">
            <a:off x="5516925" y="2886275"/>
            <a:ext cx="2839500" cy="236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150" y="1562100"/>
            <a:ext cx="10437699" cy="4699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0"/>
          <p:cNvSpPr txBox="1"/>
          <p:nvPr/>
        </p:nvSpPr>
        <p:spPr>
          <a:xfrm>
            <a:off x="8675700" y="6261100"/>
            <a:ext cx="2639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Japanese,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Genji in Exile at Suma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late 16th century, six-fold screen; ink, gold, silver, and pigments on paper. 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0"/>
          <p:cNvSpPr txBox="1"/>
          <p:nvPr/>
        </p:nvSpPr>
        <p:spPr>
          <a:xfrm>
            <a:off x="9117525" y="839400"/>
            <a:ext cx="2255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Space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0"/>
          <p:cNvSpPr txBox="1"/>
          <p:nvPr/>
        </p:nvSpPr>
        <p:spPr>
          <a:xfrm>
            <a:off x="3404950" y="839400"/>
            <a:ext cx="2694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 Space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9" name="Google Shape;489;p40"/>
          <p:cNvCxnSpPr/>
          <p:nvPr/>
        </p:nvCxnSpPr>
        <p:spPr>
          <a:xfrm>
            <a:off x="9719225" y="1435800"/>
            <a:ext cx="677400" cy="2527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0" name="Google Shape;490;p40"/>
          <p:cNvCxnSpPr/>
          <p:nvPr/>
        </p:nvCxnSpPr>
        <p:spPr>
          <a:xfrm flipH="1">
            <a:off x="2280300" y="1463775"/>
            <a:ext cx="2081400" cy="22056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1" name="Google Shape;491;p40"/>
          <p:cNvCxnSpPr/>
          <p:nvPr/>
        </p:nvCxnSpPr>
        <p:spPr>
          <a:xfrm>
            <a:off x="4352400" y="1455200"/>
            <a:ext cx="899700" cy="14553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2" name="Google Shape;492;p40"/>
          <p:cNvCxnSpPr/>
          <p:nvPr/>
        </p:nvCxnSpPr>
        <p:spPr>
          <a:xfrm flipH="1">
            <a:off x="7307775" y="1440625"/>
            <a:ext cx="2418600" cy="2940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3" name="Google Shape;493;p40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049" y="0"/>
            <a:ext cx="386100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1"/>
          <p:cNvSpPr txBox="1"/>
          <p:nvPr/>
        </p:nvSpPr>
        <p:spPr>
          <a:xfrm>
            <a:off x="1636950" y="3250625"/>
            <a:ext cx="25818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Space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0" name="Google Shape;500;p41"/>
          <p:cNvCxnSpPr/>
          <p:nvPr/>
        </p:nvCxnSpPr>
        <p:spPr>
          <a:xfrm>
            <a:off x="4005675" y="3576500"/>
            <a:ext cx="1854300" cy="11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1" name="Google Shape;501;p41"/>
          <p:cNvCxnSpPr/>
          <p:nvPr/>
        </p:nvCxnSpPr>
        <p:spPr>
          <a:xfrm>
            <a:off x="4009075" y="3573350"/>
            <a:ext cx="2001600" cy="1974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2" name="Google Shape;502;p41"/>
          <p:cNvCxnSpPr/>
          <p:nvPr/>
        </p:nvCxnSpPr>
        <p:spPr>
          <a:xfrm rot="10800000" flipH="1">
            <a:off x="4027225" y="2698550"/>
            <a:ext cx="1697400" cy="8748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3" name="Google Shape;503;p41"/>
          <p:cNvSpPr txBox="1"/>
          <p:nvPr/>
        </p:nvSpPr>
        <p:spPr>
          <a:xfrm>
            <a:off x="8936700" y="3250625"/>
            <a:ext cx="26946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 Space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4" name="Google Shape;504;p41"/>
          <p:cNvCxnSpPr>
            <a:stCxn id="503" idx="1"/>
          </p:cNvCxnSpPr>
          <p:nvPr/>
        </p:nvCxnSpPr>
        <p:spPr>
          <a:xfrm rot="10800000">
            <a:off x="7473600" y="2434775"/>
            <a:ext cx="1463100" cy="1141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5" name="Google Shape;505;p41"/>
          <p:cNvCxnSpPr>
            <a:stCxn id="503" idx="1"/>
          </p:cNvCxnSpPr>
          <p:nvPr/>
        </p:nvCxnSpPr>
        <p:spPr>
          <a:xfrm flipH="1">
            <a:off x="7331100" y="3576275"/>
            <a:ext cx="1605600" cy="365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6" name="Google Shape;506;p41"/>
          <p:cNvSpPr txBox="1"/>
          <p:nvPr/>
        </p:nvSpPr>
        <p:spPr>
          <a:xfrm>
            <a:off x="8725175" y="6365400"/>
            <a:ext cx="2581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Kaikei,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Standing Shaka Buddha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c. 1210, gilt and lacquered wood. Kimbell Art Museum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1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Lines can be straight. They can be horizontal, vertical, or diagonal.</a:t>
            </a:r>
            <a:endParaRPr sz="2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525" y="1368525"/>
            <a:ext cx="5074148" cy="54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9144300" y="6365400"/>
            <a:ext cx="2895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Piet Mondrian,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Abstraction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1939–42, oil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" name="Google Shape;114;p15"/>
          <p:cNvCxnSpPr/>
          <p:nvPr/>
        </p:nvCxnSpPr>
        <p:spPr>
          <a:xfrm>
            <a:off x="723300" y="1493813"/>
            <a:ext cx="22800" cy="53880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5"/>
          <p:cNvCxnSpPr/>
          <p:nvPr/>
        </p:nvCxnSpPr>
        <p:spPr>
          <a:xfrm>
            <a:off x="991225" y="2466575"/>
            <a:ext cx="2252400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5"/>
          <p:cNvCxnSpPr/>
          <p:nvPr/>
        </p:nvCxnSpPr>
        <p:spPr>
          <a:xfrm>
            <a:off x="991225" y="4394975"/>
            <a:ext cx="2252400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991225" y="4825175"/>
            <a:ext cx="2252400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5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2"/>
          <p:cNvSpPr txBox="1"/>
          <p:nvPr/>
        </p:nvSpPr>
        <p:spPr>
          <a:xfrm>
            <a:off x="994228" y="181957"/>
            <a:ext cx="10203600" cy="56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 in order of appearance: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Chinese, Detail from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Pink and White Lotus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14th century, hanging scroll; mineral pigments on silk. Kimbell Art Museum, Fort Worth, AP 1984.19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Piet Mondrian,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Abstraction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1939–42, oil on canvas. Kimbell Art Museum, Fort Worth, AP 1994.05​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Conch Shell Trumpet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250–400 AD, shell with traces of cinnabar. Kimbell Art Museum, Fort Worth, AP 1984.11.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Joan Miró,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Portrait of Heriberto Casany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1918, oil on canvas. Kimbell Art Museum, Fort Worth, AP 1984.09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Louis Kahn,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Temple of Apollo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Corinth, at Midday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1951, pastel.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Kimbell Art Museum, Fort Worth, AP 2021.02​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Tibetan,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Four Mandalas of the Vajravali Series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c. 1429–56, thangka, gouache on cotton.. Kimbell Art Museum, Fort Worth, AP 2000.01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Ferdinand Georg Waldmüller,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Dog Guarding a Basket of Grapes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1836, oil on canvas. Kimbell Art Museum, Fort Worth, AP 2022.01.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​Hubert Robert,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Fountain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1775–78, oil on canvas. Kimbell Art Museum, Fort Worth, AP 1970.15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Luis Meléndez,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Still Life with Oranges, Jars, and Boxes of Sweets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1760–65, oil on canvas.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Kimbell Art Museum, Fort Worth, AP 1985.13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Louise Moillon,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Still Life with a Bowl of Strawberries, Basket of Cherries, and Branch of Gooseberries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1631, oil on canvas. 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Kimbell Art Museum, Fort Worth, AP 2022.04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Gustave Caillebotte,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the Pont de l’Europe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1876–77, oil on canvas. Kimbell Art Museum, Fort Worth, AP 1982.01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Piet Mondrian,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Composition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1914, oil on canvas.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Kimbell Art Museum, Fort Worth, AP 1983.03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2"/>
          <p:cNvSpPr txBox="1"/>
          <p:nvPr/>
        </p:nvSpPr>
        <p:spPr>
          <a:xfrm>
            <a:off x="4596000" y="6020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2025 Kimbell Art Museum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3"/>
          <p:cNvSpPr txBox="1"/>
          <p:nvPr/>
        </p:nvSpPr>
        <p:spPr>
          <a:xfrm>
            <a:off x="994228" y="181957"/>
            <a:ext cx="10203600" cy="55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 in order of appearance: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Edvard Munch,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Girls on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Bridge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1904, oil on canvas. Kimbell Art Museum, Fort Worth, AP 1966.06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Wari culture,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Standing Dignitary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600–1000, wood with shell-and-stone inlay and silver. Kimbell Art Museum, Fort Worth, AP 2002.04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Fernand Léger,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Walking Flower (La fleur qui marche)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1952, ceramic. Kimbell Art Museum, Fort Worth, AP 2011.02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highlight>
                <a:srgbClr val="FFE2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 Lady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first half of the 8th century AD, gray earthenware with painted polychrome decoration. Kimbell Art Museum, Fort Worth, AP 2001.01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Egyptian, </a:t>
            </a:r>
            <a:r>
              <a:rPr lang="en-US" sz="1200" i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Portrait Statue of Pharaoh Amenhotep II, </a:t>
            </a:r>
            <a:r>
              <a:rPr lang="en-US" sz="12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 1400 BC, recarved for Ramesses II (the Great)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1250 BC, rose granite.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Kimbell Art Museum, Fort Worth, AP 1982.04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Olmec,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Figure Holding a Were-Jaguar Baby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900–300 BC, jade (jadeite). Kimbell Art Museum, Fort Worth AP 2023.02​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Ife culture,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Head, possibly a King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12th–14th century, terracotta with residue of red pigment and traces of mica. Kimbell Art Museum, Fort Worth AP 1994.04​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Jean-Baptiste Carpeaux,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Charles Carpeaux, the Sculptor’s Brother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1874, terracotta. Kimbell Art Museum, Fort Worth AP 1984.21​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Claude Monet,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Weeping Willow,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1918–19, oil on canvas. Kimbell Art Museum, Fort Worth AP 1996.02​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Dong Qichang,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Steep Mountains and Silent Waters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1632, hanging scroll; ink on paper. Kimbell Art Museum, Fort Worth AP 1980.02​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Edgar Degas,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Dancer Stretching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1882–85, pastel on pale blue gray paper.  Kimbell Art Museum, Fort Worth AP 1968.04​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Caravaggio,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Cardsharps,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1596–97, oil on canvas.  Kimbell Art Museum, Fort Worth AP 1987.06​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43"/>
          <p:cNvSpPr txBox="1"/>
          <p:nvPr/>
        </p:nvSpPr>
        <p:spPr>
          <a:xfrm>
            <a:off x="4596000" y="6020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2025 Kimbell Art Museum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4"/>
          <p:cNvSpPr txBox="1"/>
          <p:nvPr/>
        </p:nvSpPr>
        <p:spPr>
          <a:xfrm>
            <a:off x="994228" y="181957"/>
            <a:ext cx="10203600" cy="3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 in order of appearance: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Ito Jakuchu,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Fukurojin, the God of Longevity and Wisdom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1790, hanging scroll; ink and light colors on paper. Kimbell Art Museum, Fort Worth AP 1986.02​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Jacob van Ruisdael,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Rough Sea at a Jetty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1650s, oil on canvas. Kimbell Art Museum, Fort Worth AP 1989.01​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Canaletto,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Molo, Venice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1735, oil on canvas. Kimbell Art Museum, Fort Worth AP 1969.22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Barbara Hepworth,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Oval Form (Trezion)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1961–63, bronze. Kimbell Art Museum, Fort Worth AP 2011.03​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Genji in Exile at Suma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 16th century, six-fold screen; ink, gold, silver, and pigments on paper.  Kimbell Art Museum, Fort Worth AP 1971.11​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Kaikei,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Shaka Buddha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1210, gilt and lacquered wood. Kimbell Art Museum, Fort Worth AP 1984.01 a,b,c​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4"/>
          <p:cNvSpPr txBox="1"/>
          <p:nvPr/>
        </p:nvSpPr>
        <p:spPr>
          <a:xfrm>
            <a:off x="4596000" y="6020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2025 Kimbell Art Museum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 descr="A painting of a person in a hat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038" y="1608675"/>
            <a:ext cx="4760973" cy="5249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10205400" y="6185300"/>
            <a:ext cx="1910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Joan Miró, </a:t>
            </a:r>
            <a:r>
              <a:rPr lang="en-US" sz="10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Portrait of Heriberto Casany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1918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o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8675"/>
            <a:ext cx="5326403" cy="3661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76200" y="5365300"/>
            <a:ext cx="415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Conch Shell Trumpet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c. 250–400 AD, shell with traces of cinnabar.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can be squiggly, curved, dotted, or dashed.</a:t>
            </a:r>
            <a:endParaRPr sz="2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/>
        </p:nvSpPr>
        <p:spPr>
          <a:xfrm>
            <a:off x="7669375" y="6365400"/>
            <a:ext cx="260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Louis Kahn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Temple of Apollo, Corinth, at Midday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19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51,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pastel.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00" y="1673325"/>
            <a:ext cx="6586982" cy="518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can be thick or thin.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Color</a:t>
            </a:r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95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/>
              <a:t>Color comes from reflected light.</a:t>
            </a:r>
            <a:endParaRPr sz="1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/>
              <a:t>Color wheels show how colors are </a:t>
            </a:r>
            <a:endParaRPr sz="1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/>
              <a:t>related to one another.</a:t>
            </a:r>
            <a:endParaRPr sz="1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Color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8552862" y="1605325"/>
            <a:ext cx="974100" cy="918000"/>
          </a:xfrm>
          <a:prstGeom prst="ellipse">
            <a:avLst/>
          </a:prstGeom>
          <a:solidFill>
            <a:srgbClr val="FFE2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7512880" y="1850481"/>
            <a:ext cx="974100" cy="918000"/>
          </a:xfrm>
          <a:prstGeom prst="ellipse">
            <a:avLst/>
          </a:prstGeom>
          <a:solidFill>
            <a:srgbClr val="A0CE4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6803327" y="2601766"/>
            <a:ext cx="974100" cy="918000"/>
          </a:xfrm>
          <a:prstGeom prst="ellipse">
            <a:avLst/>
          </a:prstGeom>
          <a:solidFill>
            <a:srgbClr val="00AE5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6636750" y="3564620"/>
            <a:ext cx="974100" cy="918000"/>
          </a:xfrm>
          <a:prstGeom prst="ellipse">
            <a:avLst/>
          </a:prstGeom>
          <a:solidFill>
            <a:srgbClr val="009A8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6803327" y="4527473"/>
            <a:ext cx="974100" cy="918000"/>
          </a:xfrm>
          <a:prstGeom prst="ellipse">
            <a:avLst/>
          </a:prstGeom>
          <a:solidFill>
            <a:srgbClr val="2656A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9592844" y="1850481"/>
            <a:ext cx="974100" cy="918000"/>
          </a:xfrm>
          <a:prstGeom prst="ellipse">
            <a:avLst/>
          </a:prstGeom>
          <a:solidFill>
            <a:srgbClr val="FBA41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8"/>
          <p:cNvSpPr/>
          <p:nvPr/>
        </p:nvSpPr>
        <p:spPr>
          <a:xfrm>
            <a:off x="10302486" y="4527473"/>
            <a:ext cx="974100" cy="918000"/>
          </a:xfrm>
          <a:prstGeom prst="ellipse">
            <a:avLst/>
          </a:prstGeom>
          <a:solidFill>
            <a:srgbClr val="DD334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/>
          <p:nvPr/>
        </p:nvSpPr>
        <p:spPr>
          <a:xfrm>
            <a:off x="10302397" y="2601766"/>
            <a:ext cx="974100" cy="918000"/>
          </a:xfrm>
          <a:prstGeom prst="ellipse">
            <a:avLst/>
          </a:prstGeom>
          <a:solidFill>
            <a:srgbClr val="F879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10567072" y="3564620"/>
            <a:ext cx="974100" cy="918000"/>
          </a:xfrm>
          <a:prstGeom prst="ellipse">
            <a:avLst/>
          </a:prstGeom>
          <a:solidFill>
            <a:srgbClr val="F554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8552862" y="5525780"/>
            <a:ext cx="974100" cy="918000"/>
          </a:xfrm>
          <a:prstGeom prst="ellipse">
            <a:avLst/>
          </a:prstGeom>
          <a:solidFill>
            <a:srgbClr val="A43CA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8"/>
          <p:cNvSpPr/>
          <p:nvPr/>
        </p:nvSpPr>
        <p:spPr>
          <a:xfrm>
            <a:off x="7512880" y="5279440"/>
            <a:ext cx="974100" cy="918000"/>
          </a:xfrm>
          <a:prstGeom prst="ellipse">
            <a:avLst/>
          </a:prstGeom>
          <a:solidFill>
            <a:srgbClr val="7943A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9592844" y="5279440"/>
            <a:ext cx="974100" cy="918000"/>
          </a:xfrm>
          <a:prstGeom prst="ellipse">
            <a:avLst/>
          </a:prstGeom>
          <a:solidFill>
            <a:srgbClr val="B0317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" name="Google Shape;157;p18"/>
          <p:cNvCxnSpPr/>
          <p:nvPr/>
        </p:nvCxnSpPr>
        <p:spPr>
          <a:xfrm flipH="1">
            <a:off x="9028979" y="2702678"/>
            <a:ext cx="33300" cy="2597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8" name="Google Shape;158;p18"/>
          <p:cNvCxnSpPr/>
          <p:nvPr/>
        </p:nvCxnSpPr>
        <p:spPr>
          <a:xfrm>
            <a:off x="7852965" y="3296124"/>
            <a:ext cx="2385000" cy="1455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9" name="Google Shape;159;p18"/>
          <p:cNvCxnSpPr/>
          <p:nvPr/>
        </p:nvCxnSpPr>
        <p:spPr>
          <a:xfrm flipH="1">
            <a:off x="7853005" y="3284928"/>
            <a:ext cx="2385000" cy="1477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200" y="1367125"/>
            <a:ext cx="4573927" cy="549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/>
          <p:nvPr/>
        </p:nvSpPr>
        <p:spPr>
          <a:xfrm>
            <a:off x="2649325" y="1833525"/>
            <a:ext cx="822300" cy="774900"/>
          </a:xfrm>
          <a:prstGeom prst="ellipse">
            <a:avLst/>
          </a:prstGeom>
          <a:solidFill>
            <a:srgbClr val="FFE2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1771525" y="2040450"/>
            <a:ext cx="822300" cy="774900"/>
          </a:xfrm>
          <a:prstGeom prst="ellipse">
            <a:avLst/>
          </a:prstGeom>
          <a:solidFill>
            <a:srgbClr val="A0CE4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1172625" y="2674575"/>
            <a:ext cx="822300" cy="774900"/>
          </a:xfrm>
          <a:prstGeom prst="ellipse">
            <a:avLst/>
          </a:prstGeom>
          <a:solidFill>
            <a:srgbClr val="00AE5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9"/>
          <p:cNvSpPr/>
          <p:nvPr/>
        </p:nvSpPr>
        <p:spPr>
          <a:xfrm>
            <a:off x="1032025" y="3487275"/>
            <a:ext cx="822300" cy="774900"/>
          </a:xfrm>
          <a:prstGeom prst="ellipse">
            <a:avLst/>
          </a:prstGeom>
          <a:solidFill>
            <a:srgbClr val="009A8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9"/>
          <p:cNvSpPr/>
          <p:nvPr/>
        </p:nvSpPr>
        <p:spPr>
          <a:xfrm>
            <a:off x="1172625" y="4299975"/>
            <a:ext cx="822300" cy="774900"/>
          </a:xfrm>
          <a:prstGeom prst="ellipse">
            <a:avLst/>
          </a:prstGeom>
          <a:solidFill>
            <a:srgbClr val="2656A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3527125" y="2040450"/>
            <a:ext cx="822300" cy="774900"/>
          </a:xfrm>
          <a:prstGeom prst="ellipse">
            <a:avLst/>
          </a:prstGeom>
          <a:solidFill>
            <a:srgbClr val="FBA41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9"/>
          <p:cNvSpPr/>
          <p:nvPr/>
        </p:nvSpPr>
        <p:spPr>
          <a:xfrm>
            <a:off x="4126100" y="4299975"/>
            <a:ext cx="822300" cy="774900"/>
          </a:xfrm>
          <a:prstGeom prst="ellipse">
            <a:avLst/>
          </a:prstGeom>
          <a:solidFill>
            <a:srgbClr val="DD334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9"/>
          <p:cNvSpPr/>
          <p:nvPr/>
        </p:nvSpPr>
        <p:spPr>
          <a:xfrm>
            <a:off x="4126025" y="2674575"/>
            <a:ext cx="822300" cy="774900"/>
          </a:xfrm>
          <a:prstGeom prst="ellipse">
            <a:avLst/>
          </a:prstGeom>
          <a:solidFill>
            <a:srgbClr val="F879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9"/>
          <p:cNvSpPr/>
          <p:nvPr/>
        </p:nvSpPr>
        <p:spPr>
          <a:xfrm>
            <a:off x="4349425" y="3487275"/>
            <a:ext cx="822300" cy="774900"/>
          </a:xfrm>
          <a:prstGeom prst="ellipse">
            <a:avLst/>
          </a:prstGeom>
          <a:solidFill>
            <a:srgbClr val="F554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9"/>
          <p:cNvSpPr/>
          <p:nvPr/>
        </p:nvSpPr>
        <p:spPr>
          <a:xfrm>
            <a:off x="2649325" y="5142600"/>
            <a:ext cx="822300" cy="774900"/>
          </a:xfrm>
          <a:prstGeom prst="ellipse">
            <a:avLst/>
          </a:prstGeom>
          <a:solidFill>
            <a:srgbClr val="A43CA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1771525" y="4934675"/>
            <a:ext cx="822300" cy="774900"/>
          </a:xfrm>
          <a:prstGeom prst="ellipse">
            <a:avLst/>
          </a:prstGeom>
          <a:solidFill>
            <a:srgbClr val="7943A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3527125" y="4934675"/>
            <a:ext cx="822300" cy="774900"/>
          </a:xfrm>
          <a:prstGeom prst="ellipse">
            <a:avLst/>
          </a:prstGeom>
          <a:solidFill>
            <a:srgbClr val="B0317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7" name="Google Shape;177;p19"/>
          <p:cNvCxnSpPr/>
          <p:nvPr/>
        </p:nvCxnSpPr>
        <p:spPr>
          <a:xfrm flipH="1">
            <a:off x="2053000" y="3874150"/>
            <a:ext cx="1026300" cy="638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19"/>
          <p:cNvCxnSpPr/>
          <p:nvPr/>
        </p:nvCxnSpPr>
        <p:spPr>
          <a:xfrm>
            <a:off x="3075375" y="3886800"/>
            <a:ext cx="998100" cy="597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19"/>
          <p:cNvCxnSpPr/>
          <p:nvPr/>
        </p:nvCxnSpPr>
        <p:spPr>
          <a:xfrm rot="10800000" flipH="1">
            <a:off x="3071425" y="2767225"/>
            <a:ext cx="8100" cy="1128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0" name="Google Shape;180;p19"/>
          <p:cNvSpPr txBox="1"/>
          <p:nvPr/>
        </p:nvSpPr>
        <p:spPr>
          <a:xfrm>
            <a:off x="10710050" y="5726625"/>
            <a:ext cx="1244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Tibetan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 Four Mandalas of the Vajravali Series,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c. 1429–56, thangka, gouache on cotton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colors are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yellow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blue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"/>
          <p:cNvSpPr/>
          <p:nvPr/>
        </p:nvSpPr>
        <p:spPr>
          <a:xfrm>
            <a:off x="2649325" y="1833525"/>
            <a:ext cx="822300" cy="774900"/>
          </a:xfrm>
          <a:prstGeom prst="ellipse">
            <a:avLst/>
          </a:prstGeom>
          <a:solidFill>
            <a:srgbClr val="FFE2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0"/>
          <p:cNvSpPr/>
          <p:nvPr/>
        </p:nvSpPr>
        <p:spPr>
          <a:xfrm>
            <a:off x="1771525" y="2040450"/>
            <a:ext cx="822300" cy="774900"/>
          </a:xfrm>
          <a:prstGeom prst="ellipse">
            <a:avLst/>
          </a:prstGeom>
          <a:solidFill>
            <a:srgbClr val="A0CE4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0"/>
          <p:cNvSpPr/>
          <p:nvPr/>
        </p:nvSpPr>
        <p:spPr>
          <a:xfrm>
            <a:off x="1172625" y="2674575"/>
            <a:ext cx="822300" cy="774900"/>
          </a:xfrm>
          <a:prstGeom prst="ellipse">
            <a:avLst/>
          </a:prstGeom>
          <a:solidFill>
            <a:srgbClr val="00AE5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0"/>
          <p:cNvSpPr/>
          <p:nvPr/>
        </p:nvSpPr>
        <p:spPr>
          <a:xfrm>
            <a:off x="1032025" y="3487275"/>
            <a:ext cx="822300" cy="774900"/>
          </a:xfrm>
          <a:prstGeom prst="ellipse">
            <a:avLst/>
          </a:prstGeom>
          <a:solidFill>
            <a:srgbClr val="009A8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0"/>
          <p:cNvSpPr/>
          <p:nvPr/>
        </p:nvSpPr>
        <p:spPr>
          <a:xfrm>
            <a:off x="1172625" y="4299975"/>
            <a:ext cx="822300" cy="774900"/>
          </a:xfrm>
          <a:prstGeom prst="ellipse">
            <a:avLst/>
          </a:prstGeom>
          <a:solidFill>
            <a:srgbClr val="2656A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0"/>
          <p:cNvSpPr/>
          <p:nvPr/>
        </p:nvSpPr>
        <p:spPr>
          <a:xfrm>
            <a:off x="3527125" y="2040450"/>
            <a:ext cx="822300" cy="774900"/>
          </a:xfrm>
          <a:prstGeom prst="ellipse">
            <a:avLst/>
          </a:prstGeom>
          <a:solidFill>
            <a:srgbClr val="FBA41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4126100" y="4299975"/>
            <a:ext cx="822300" cy="774900"/>
          </a:xfrm>
          <a:prstGeom prst="ellipse">
            <a:avLst/>
          </a:prstGeom>
          <a:solidFill>
            <a:srgbClr val="DD334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0"/>
          <p:cNvSpPr/>
          <p:nvPr/>
        </p:nvSpPr>
        <p:spPr>
          <a:xfrm>
            <a:off x="4126025" y="2674575"/>
            <a:ext cx="822300" cy="774900"/>
          </a:xfrm>
          <a:prstGeom prst="ellipse">
            <a:avLst/>
          </a:prstGeom>
          <a:solidFill>
            <a:srgbClr val="F879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0"/>
          <p:cNvSpPr/>
          <p:nvPr/>
        </p:nvSpPr>
        <p:spPr>
          <a:xfrm>
            <a:off x="4349425" y="3487275"/>
            <a:ext cx="822300" cy="774900"/>
          </a:xfrm>
          <a:prstGeom prst="ellipse">
            <a:avLst/>
          </a:prstGeom>
          <a:solidFill>
            <a:srgbClr val="F5544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0"/>
          <p:cNvSpPr/>
          <p:nvPr/>
        </p:nvSpPr>
        <p:spPr>
          <a:xfrm>
            <a:off x="2649325" y="5142600"/>
            <a:ext cx="822300" cy="774900"/>
          </a:xfrm>
          <a:prstGeom prst="ellipse">
            <a:avLst/>
          </a:prstGeom>
          <a:solidFill>
            <a:srgbClr val="A43CA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0"/>
          <p:cNvSpPr/>
          <p:nvPr/>
        </p:nvSpPr>
        <p:spPr>
          <a:xfrm>
            <a:off x="1771525" y="4934675"/>
            <a:ext cx="822300" cy="774900"/>
          </a:xfrm>
          <a:prstGeom prst="ellipse">
            <a:avLst/>
          </a:prstGeom>
          <a:solidFill>
            <a:srgbClr val="7943A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3527125" y="4934675"/>
            <a:ext cx="822300" cy="774900"/>
          </a:xfrm>
          <a:prstGeom prst="ellipse">
            <a:avLst/>
          </a:prstGeom>
          <a:solidFill>
            <a:srgbClr val="B0317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20"/>
          <p:cNvGrpSpPr/>
          <p:nvPr/>
        </p:nvGrpSpPr>
        <p:grpSpPr>
          <a:xfrm rot="3533685">
            <a:off x="2288168" y="2886671"/>
            <a:ext cx="2020429" cy="1744985"/>
            <a:chOff x="2053000" y="2767225"/>
            <a:chExt cx="2020475" cy="1745025"/>
          </a:xfrm>
        </p:grpSpPr>
        <p:cxnSp>
          <p:nvCxnSpPr>
            <p:cNvPr id="200" name="Google Shape;200;p20"/>
            <p:cNvCxnSpPr/>
            <p:nvPr/>
          </p:nvCxnSpPr>
          <p:spPr>
            <a:xfrm flipH="1">
              <a:off x="2053000" y="3874150"/>
              <a:ext cx="1026300" cy="6381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1" name="Google Shape;201;p20"/>
            <p:cNvCxnSpPr/>
            <p:nvPr/>
          </p:nvCxnSpPr>
          <p:spPr>
            <a:xfrm>
              <a:off x="3075375" y="3886800"/>
              <a:ext cx="998100" cy="5979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2" name="Google Shape;202;p20"/>
            <p:cNvCxnSpPr/>
            <p:nvPr/>
          </p:nvCxnSpPr>
          <p:spPr>
            <a:xfrm rot="10800000" flipH="1">
              <a:off x="3071425" y="2767225"/>
              <a:ext cx="8100" cy="1128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203" name="Google Shape;203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500" y="1794250"/>
            <a:ext cx="5764925" cy="458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>
            <a:off x="5829500" y="6377600"/>
            <a:ext cx="576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Ferdinand Georg Waldmüller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Dog Guarding a Basket of Grapes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836, o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857025" y="627950"/>
            <a:ext cx="1110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colors are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orange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purple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are made from mixing primary colors together.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225" y="1331700"/>
            <a:ext cx="4392975" cy="5526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/>
          <p:nvPr/>
        </p:nvSpPr>
        <p:spPr>
          <a:xfrm>
            <a:off x="8139975" y="6341725"/>
            <a:ext cx="3416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Hubert Robert, </a:t>
            </a:r>
            <a:r>
              <a:rPr lang="en-US" sz="1000" i="1">
                <a:latin typeface="Calibri"/>
                <a:ea typeface="Calibri"/>
                <a:cs typeface="Calibri"/>
                <a:sym typeface="Calibri"/>
              </a:rPr>
              <a:t>The Fountain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c. 1775–78, oil on canvas.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3" name="Google Shape;213;p21"/>
          <p:cNvCxnSpPr/>
          <p:nvPr/>
        </p:nvCxnSpPr>
        <p:spPr>
          <a:xfrm rot="10800000">
            <a:off x="7858125" y="3429050"/>
            <a:ext cx="1576500" cy="7143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p21"/>
          <p:cNvCxnSpPr/>
          <p:nvPr/>
        </p:nvCxnSpPr>
        <p:spPr>
          <a:xfrm rot="10800000" flipH="1">
            <a:off x="2418750" y="2417025"/>
            <a:ext cx="2561100" cy="442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p21"/>
          <p:cNvCxnSpPr/>
          <p:nvPr/>
        </p:nvCxnSpPr>
        <p:spPr>
          <a:xfrm flipH="1">
            <a:off x="7084850" y="4147550"/>
            <a:ext cx="2356200" cy="1930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21"/>
          <p:cNvCxnSpPr/>
          <p:nvPr/>
        </p:nvCxnSpPr>
        <p:spPr>
          <a:xfrm>
            <a:off x="2430650" y="2858500"/>
            <a:ext cx="2737800" cy="13344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" name="Google Shape;217;p21"/>
          <p:cNvSpPr txBox="1"/>
          <p:nvPr/>
        </p:nvSpPr>
        <p:spPr>
          <a:xfrm>
            <a:off x="9613225" y="3537550"/>
            <a:ext cx="2426400" cy="1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area closest to the viewer, the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foreground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shows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tones.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1"/>
          <p:cNvSpPr txBox="1"/>
          <p:nvPr/>
        </p:nvSpPr>
        <p:spPr>
          <a:xfrm>
            <a:off x="280300" y="2201650"/>
            <a:ext cx="2426400" cy="1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area farthest from the viewer, the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shows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tones.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857025" y="627950"/>
            <a:ext cx="1110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Colors can be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2247</Words>
  <Application>Microsoft Macintosh PowerPoint</Application>
  <PresentationFormat>Widescreen</PresentationFormat>
  <Paragraphs>253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Elements of Art</vt:lpstr>
      <vt:lpstr>Line</vt:lpstr>
      <vt:lpstr>PowerPoint Presentation</vt:lpstr>
      <vt:lpstr>PowerPoint Presentation</vt:lpstr>
      <vt:lpstr>PowerPoint Presentation</vt:lpstr>
      <vt:lpstr>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Shape</vt:lpstr>
      <vt:lpstr>PowerPoint Presentation</vt:lpstr>
      <vt:lpstr>PowerPoint Presentation</vt:lpstr>
      <vt:lpstr>PowerPoint Presentation</vt:lpstr>
      <vt:lpstr>Form</vt:lpstr>
      <vt:lpstr>PowerPoint Presentation</vt:lpstr>
      <vt:lpstr>Texture</vt:lpstr>
      <vt:lpstr>PowerPoint Presentation</vt:lpstr>
      <vt:lpstr>PowerPoint Presentation</vt:lpstr>
      <vt:lpstr>PowerPoint Presentation</vt:lpstr>
      <vt:lpstr>Value</vt:lpstr>
      <vt:lpstr>PowerPoint Presentation</vt:lpstr>
      <vt:lpstr>PowerPoint Presentation</vt:lpstr>
      <vt:lpstr>PowerPoint Presentation</vt:lpstr>
      <vt:lpstr>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Emily Henderson</cp:lastModifiedBy>
  <cp:revision>3</cp:revision>
  <dcterms:modified xsi:type="dcterms:W3CDTF">2025-10-23T22:19:43Z</dcterms:modified>
</cp:coreProperties>
</file>