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515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x-19750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001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201101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200801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10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ck-194902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8607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9701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kimbellart.org/collection/ap-198110" TargetMode="External"/><Relationship Id="rId4" Type="http://schemas.openxmlformats.org/officeDocument/2006/relationships/hyperlink" Target="https://kimbellart.org/collection/acf-196403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115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kimbellart.org/collection/ap-196807" TargetMode="External"/><Relationship Id="rId4" Type="http://schemas.openxmlformats.org/officeDocument/2006/relationships/hyperlink" Target="https://kimbellart.org/collection/ap-200404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412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kimbellart.org/collection/ap-199001" TargetMode="External"/><Relationship Id="rId4" Type="http://schemas.openxmlformats.org/officeDocument/2006/relationships/hyperlink" Target="https://kimbellart.org/collection/ap-200201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cf-195703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kimbellart.org/collection/ap-197202" TargetMode="External"/><Relationship Id="rId4" Type="http://schemas.openxmlformats.org/officeDocument/2006/relationships/hyperlink" Target="https://kimbellart.org/collection/ap-199603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6903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kimbellart.org/collection/apx-197701" TargetMode="External"/><Relationship Id="rId4" Type="http://schemas.openxmlformats.org/officeDocument/2006/relationships/hyperlink" Target="https://kimbellart.org/collection/ap-198506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403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kimbellart.org/collection/ap-197903" TargetMode="External"/><Relationship Id="rId4" Type="http://schemas.openxmlformats.org/officeDocument/2006/relationships/hyperlink" Target="https://kimbellart.org/collection/ap-200205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200901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6911-ab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702-ab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7805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205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8511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502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8423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7003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x-197402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9501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g-199301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007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9406-abc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111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200501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200503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8606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x-198602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201302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7923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8104-ab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118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8609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cf-19460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7107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20240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509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8904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722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199506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-19861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imbellart.org/collection/apg-201901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imbellart.org/collection/ap-20230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77182d2aa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77182d2aa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https://kimbellart.org/collection/ap-198515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https://kimbellart.org/collection/apx-197501</a:t>
            </a:r>
            <a:r>
              <a:rPr lang="en-US"/>
              <a:t> </a:t>
            </a:r>
            <a:endParaRPr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86d9d1f9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https://kimbellart.org/collection/ap-198001</a:t>
            </a:r>
            <a:r>
              <a:rPr lang="en-US"/>
              <a:t> </a:t>
            </a:r>
            <a:endParaRPr/>
          </a:p>
        </p:txBody>
      </p:sp>
      <p:sp>
        <p:nvSpPr>
          <p:cNvPr id="195" name="Google Shape;195;g3786d9d1f9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791f754a0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https://kimbellart.org/collection/ap-201101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https://kimbellart.org/collection/ap-200801</a:t>
            </a:r>
            <a:r>
              <a:rPr lang="en-US"/>
              <a:t> </a:t>
            </a:r>
            <a:endParaRPr/>
          </a:p>
        </p:txBody>
      </p:sp>
      <p:sp>
        <p:nvSpPr>
          <p:cNvPr id="213" name="Google Shape;213;g2f791f754a0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786d9d1f9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https://kimbellart.org/collection/ap-198106</a:t>
            </a:r>
            <a:r>
              <a:rPr lang="en-US"/>
              <a:t> </a:t>
            </a:r>
            <a:endParaRPr/>
          </a:p>
        </p:txBody>
      </p:sp>
      <p:sp>
        <p:nvSpPr>
          <p:cNvPr id="225" name="Google Shape;225;g3786d9d1f9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https://kimbellart.org/collection/ack-194902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https://kimbellart.org/collection/ap-198607</a:t>
            </a:r>
            <a:r>
              <a:rPr lang="en-US"/>
              <a:t> </a:t>
            </a:r>
            <a:endParaRPr/>
          </a:p>
        </p:txBody>
      </p:sp>
      <p:sp>
        <p:nvSpPr>
          <p:cNvPr id="245" name="Google Shape;2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b546732c07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https://kimbellart.org/collection/ap-199701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https://kimbellart.org/collection/acf-196403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https://kimbellart.org/collection/ap-198110</a:t>
            </a:r>
            <a:r>
              <a:rPr lang="en-US"/>
              <a:t> </a:t>
            </a:r>
            <a:endParaRPr/>
          </a:p>
        </p:txBody>
      </p:sp>
      <p:sp>
        <p:nvSpPr>
          <p:cNvPr id="256" name="Google Shape;256;g2b546732c07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f6de6ddb3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https://kimbellart.org/collection/ap-198115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https://kimbellart.org/collection/ap-200404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https://kimbellart.org/collection/ap-196807</a:t>
            </a:r>
            <a:r>
              <a:rPr lang="en-US"/>
              <a:t> </a:t>
            </a:r>
            <a:endParaRPr/>
          </a:p>
        </p:txBody>
      </p:sp>
      <p:sp>
        <p:nvSpPr>
          <p:cNvPr id="266" name="Google Shape;266;g2f6de6ddb3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f7d00c2b5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https://kimbellart.org/collection/ap-198412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https://kimbellart.org/collection/ap-200201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https://kimbellart.org/collection/ap-199001</a:t>
            </a:r>
            <a:r>
              <a:rPr lang="en-US"/>
              <a:t> </a:t>
            </a:r>
            <a:endParaRPr/>
          </a:p>
        </p:txBody>
      </p:sp>
      <p:sp>
        <p:nvSpPr>
          <p:cNvPr id="276" name="Google Shape;276;g2f7d00c2b5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f7d00c2b5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https://kimbellart.org/collection/acf-195703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https://kimbellart.org/collection/ap-199603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https://kimbellart.org/collection/ap-197202</a:t>
            </a:r>
            <a:r>
              <a:rPr lang="en-US"/>
              <a:t> </a:t>
            </a:r>
            <a:endParaRPr/>
          </a:p>
        </p:txBody>
      </p:sp>
      <p:sp>
        <p:nvSpPr>
          <p:cNvPr id="288" name="Google Shape;288;g2f7d00c2b5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https://kimbellart.org/collection/ap-196903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https://kimbellart.org/collection/ap-198506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https://kimbellart.org/collection/apx-197701</a:t>
            </a:r>
            <a:r>
              <a:rPr lang="en-US"/>
              <a:t> </a:t>
            </a:r>
            <a:endParaRPr/>
          </a:p>
        </p:txBody>
      </p:sp>
      <p:sp>
        <p:nvSpPr>
          <p:cNvPr id="298" name="Google Shape;2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https://kimbellart.org/collection/ap-198403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https://kimbellart.org/collection/ap-200205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https://kimbellart.org/collection/ap-197903</a:t>
            </a:r>
            <a:r>
              <a:rPr lang="en-US"/>
              <a:t> </a:t>
            </a: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b546732c07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https://kimbellart.org/collection/ap-200901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https://kimbellart.org/collection/ap-196911-ab</a:t>
            </a:r>
            <a:r>
              <a:rPr lang="en-US"/>
              <a:t> </a:t>
            </a:r>
            <a:endParaRPr/>
          </a:p>
        </p:txBody>
      </p:sp>
      <p:sp>
        <p:nvSpPr>
          <p:cNvPr id="324" name="Google Shape;324;g2b546732c07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f6de6ddb3f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https://kimbellart.org/collection/ap-198702-ab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https://kimbellart.org/collection/ap-197805</a:t>
            </a:r>
            <a:r>
              <a:rPr lang="en-US"/>
              <a:t> </a:t>
            </a:r>
            <a:endParaRPr/>
          </a:p>
        </p:txBody>
      </p:sp>
      <p:sp>
        <p:nvSpPr>
          <p:cNvPr id="334" name="Google Shape;334;g2f6de6ddb3f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f6de6ddb3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https://kimbellart.org/collection/ap-198205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https://kimbellart.org/collection/ap-198511</a:t>
            </a:r>
            <a:r>
              <a:rPr lang="en-US"/>
              <a:t> </a:t>
            </a:r>
            <a:endParaRPr/>
          </a:p>
        </p:txBody>
      </p:sp>
      <p:sp>
        <p:nvSpPr>
          <p:cNvPr id="344" name="Google Shape;344;g2f6de6ddb3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https://kimbellart.org/collection/ap-198502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https://kimbellart.org/collection/ap-198423</a:t>
            </a:r>
            <a:r>
              <a:rPr lang="en-US"/>
              <a:t> </a:t>
            </a:r>
            <a:endParaRPr/>
          </a:p>
        </p:txBody>
      </p:sp>
      <p:sp>
        <p:nvSpPr>
          <p:cNvPr id="354" name="Google Shape;3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b546732c07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https://kimbellart.org/collection/ap-197003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https://kimbellart.org/collection/apx-197402</a:t>
            </a:r>
            <a:r>
              <a:rPr lang="en-US"/>
              <a:t> </a:t>
            </a:r>
            <a:endParaRPr/>
          </a:p>
        </p:txBody>
      </p:sp>
      <p:sp>
        <p:nvSpPr>
          <p:cNvPr id="365" name="Google Shape;365;g2b546732c07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f6de6ddb3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https://kimbellart.org/collection/ap-199501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https://kimbellart.org/collection/apg-199301</a:t>
            </a:r>
            <a:r>
              <a:rPr lang="en-US"/>
              <a:t> </a:t>
            </a:r>
            <a:endParaRPr/>
          </a:p>
        </p:txBody>
      </p:sp>
      <p:sp>
        <p:nvSpPr>
          <p:cNvPr id="374" name="Google Shape;374;g2f6de6ddb3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f791f754a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https://kimbellart.org/collection/ap-198007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https://kimbellart.org/collection/ap-199406-abc</a:t>
            </a:r>
            <a:r>
              <a:rPr lang="en-US"/>
              <a:t> </a:t>
            </a:r>
            <a:endParaRPr/>
          </a:p>
        </p:txBody>
      </p:sp>
      <p:sp>
        <p:nvSpPr>
          <p:cNvPr id="383" name="Google Shape;383;g2f791f754a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https://kimbellart.org/collection/ap-198111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https://kimbellart.org/collection/ap-200501</a:t>
            </a:r>
            <a:r>
              <a:rPr lang="en-US"/>
              <a:t> </a:t>
            </a:r>
            <a:endParaRPr/>
          </a:p>
        </p:txBody>
      </p:sp>
      <p:sp>
        <p:nvSpPr>
          <p:cNvPr id="392" name="Google Shape;3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f6de6ddb3f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https://kimbellart.org/collection/ap-200503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https://kimbellart.org/collection/ap-198606</a:t>
            </a:r>
            <a:r>
              <a:rPr lang="en-US"/>
              <a:t> </a:t>
            </a:r>
            <a:endParaRPr/>
          </a:p>
        </p:txBody>
      </p:sp>
      <p:sp>
        <p:nvSpPr>
          <p:cNvPr id="404" name="Google Shape;404;g2f6de6ddb3f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b546732c07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https://kimbellart.org/collection/apx-198602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https://kimbellart.org/collection/ap-201302</a:t>
            </a:r>
            <a:r>
              <a:rPr lang="en-US"/>
              <a:t> </a:t>
            </a:r>
            <a:endParaRPr/>
          </a:p>
        </p:txBody>
      </p:sp>
      <p:sp>
        <p:nvSpPr>
          <p:cNvPr id="414" name="Google Shape;414;g2b546732c07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7182d2aa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https://kimbellart.org/collection/ap-197923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https://kimbellart.org/collection/ap-198104-ab</a:t>
            </a:r>
            <a:r>
              <a:rPr lang="en-US"/>
              <a:t> </a:t>
            </a:r>
            <a:endParaRPr/>
          </a:p>
        </p:txBody>
      </p:sp>
      <p:sp>
        <p:nvSpPr>
          <p:cNvPr id="104" name="Google Shape;104;g377182d2aa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786d9d1f9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https://kimbellart.org/collection/ap-198118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https://kimbellart.org/collection/ap-198609</a:t>
            </a:r>
            <a:r>
              <a:rPr lang="en-US"/>
              <a:t> </a:t>
            </a:r>
            <a:endParaRPr/>
          </a:p>
        </p:txBody>
      </p:sp>
      <p:sp>
        <p:nvSpPr>
          <p:cNvPr id="424" name="Google Shape;424;g3786d9d1f9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f6de6ddb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g2f6de6ddb3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2f6de6ddb3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f7d00c2b5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g2f7d00c2b57_0_2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f7d00c2b57_0_2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f7d00c2b57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g2f7d00c2b57_0_2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2f7d00c2b57_0_2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f7d00c2b57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g2f7d00c2b57_0_2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2f7d00c2b57_0_2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f7d00c2b57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g2f7d00c2b57_0_2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2f7d00c2b57_0_2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a01023a69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https://kimbellart.org/collection/acf-194604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https://kimbellart.org/collection/ap-197107</a:t>
            </a:r>
            <a:r>
              <a:rPr lang="en-US"/>
              <a:t> </a:t>
            </a:r>
            <a:endParaRPr/>
          </a:p>
        </p:txBody>
      </p:sp>
      <p:sp>
        <p:nvSpPr>
          <p:cNvPr id="117" name="Google Shape;117;g2a01023a69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https://kimbellart.org/collection/ap-202401</a:t>
            </a:r>
            <a:r>
              <a:rPr lang="en-US"/>
              <a:t> </a:t>
            </a: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b546732c07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https://kimbellart.org/collection/ap-198509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https://kimbellart.org/collection/ap-198904</a:t>
            </a:r>
            <a:r>
              <a:rPr lang="en-US"/>
              <a:t> </a:t>
            </a:r>
            <a:endParaRPr/>
          </a:p>
        </p:txBody>
      </p:sp>
      <p:sp>
        <p:nvSpPr>
          <p:cNvPr id="137" name="Google Shape;137;g2b546732c07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b546732c07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https://kimbellart.org/collection/ap-197221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https://kimbellart.org/collection/ap-199506</a:t>
            </a:r>
            <a:r>
              <a:rPr lang="en-US"/>
              <a:t> </a:t>
            </a:r>
            <a:endParaRPr/>
          </a:p>
        </p:txBody>
      </p:sp>
      <p:sp>
        <p:nvSpPr>
          <p:cNvPr id="147" name="Google Shape;147;g2b546732c07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f791f754a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https://kimbellart.org/collection/ap-198610</a:t>
            </a:r>
            <a:r>
              <a:rPr lang="en-US"/>
              <a:t> </a:t>
            </a:r>
            <a:endParaRPr/>
          </a:p>
        </p:txBody>
      </p:sp>
      <p:sp>
        <p:nvSpPr>
          <p:cNvPr id="157" name="Google Shape;157;g2f791f754a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f791f754a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https://kimbellart.org/collection/apg-201901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https://kimbellart.org/collection/ap-202301</a:t>
            </a:r>
            <a:r>
              <a:rPr lang="en-US"/>
              <a:t> </a:t>
            </a:r>
            <a:endParaRPr/>
          </a:p>
        </p:txBody>
      </p:sp>
      <p:sp>
        <p:nvSpPr>
          <p:cNvPr id="165" name="Google Shape;165;g2f791f754a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6155875" y="1842400"/>
            <a:ext cx="5905500" cy="46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Principles of Design are the tools for how artworks are arranged.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Balance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Variety/Contrast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Emphasis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Movement/Rhythm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Pattern/Repetition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Proportion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5759650" y="0"/>
            <a:ext cx="6451200" cy="17445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6155875" y="212725"/>
            <a:ext cx="5860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</a:rPr>
              <a:t>Principles of Design</a:t>
            </a:r>
            <a:endParaRPr sz="4800" b="1">
              <a:solidFill>
                <a:schemeClr val="lt1"/>
              </a:solidFill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706750" y="6501100"/>
            <a:ext cx="4419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Chinese, Detail from </a:t>
            </a:r>
            <a:r>
              <a:rPr lang="en-US" sz="8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Pink and White Lotus</a:t>
            </a:r>
            <a:r>
              <a:rPr lang="en-U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14th century. Hanging scroll; mineral pigments on silk.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5965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-25" y="6501100"/>
            <a:ext cx="575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Japanese, </a:t>
            </a:r>
            <a:r>
              <a:rPr lang="en-US" sz="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Seated Nyoirin Kannon</a:t>
            </a: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1230–50, wood with traces of gilt and pigment. Kimbell Art Museum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Unity</a:t>
            </a:r>
            <a:endParaRPr/>
          </a:p>
        </p:txBody>
      </p:sp>
      <p:sp>
        <p:nvSpPr>
          <p:cNvPr id="178" name="Google Shape;178;p22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Variety/Contrast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5289850" y="6519300"/>
            <a:ext cx="574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Duccio di Buoninsegna,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Raising of Lazarus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1310–11, tempera and gold on panel.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838200" y="1825625"/>
            <a:ext cx="105156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200">
                <a:latin typeface="Calibri"/>
                <a:ea typeface="Calibri"/>
                <a:cs typeface="Calibri"/>
                <a:sym typeface="Calibri"/>
              </a:rPr>
              <a:t>Variety is shown when there are contrasting elements.</a:t>
            </a:r>
            <a:endParaRPr sz="1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25" y="2591325"/>
            <a:ext cx="4529889" cy="426667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/>
          <p:nvPr/>
        </p:nvSpPr>
        <p:spPr>
          <a:xfrm>
            <a:off x="5685675" y="3957550"/>
            <a:ext cx="924600" cy="924600"/>
          </a:xfrm>
          <a:prstGeom prst="ellipse">
            <a:avLst/>
          </a:prstGeom>
          <a:solidFill>
            <a:srgbClr val="C95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5685675" y="5043788"/>
            <a:ext cx="924600" cy="924600"/>
          </a:xfrm>
          <a:prstGeom prst="ellipse">
            <a:avLst/>
          </a:prstGeom>
          <a:solidFill>
            <a:srgbClr val="596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8961175" y="3957538"/>
            <a:ext cx="924600" cy="924600"/>
          </a:xfrm>
          <a:prstGeom prst="ellipse">
            <a:avLst/>
          </a:prstGeom>
          <a:solidFill>
            <a:srgbClr val="B0A1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8961175" y="5043763"/>
            <a:ext cx="924600" cy="924600"/>
          </a:xfrm>
          <a:prstGeom prst="ellipse">
            <a:avLst/>
          </a:prstGeom>
          <a:solidFill>
            <a:srgbClr val="8A6E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5595075" y="2591325"/>
            <a:ext cx="27279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figures on the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wear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bright colors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are grouped together.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8759725" y="2591325"/>
            <a:ext cx="2995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figure on the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wears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neutral colors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is isolated from the group.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2"/>
          <p:cNvSpPr/>
          <p:nvPr/>
        </p:nvSpPr>
        <p:spPr>
          <a:xfrm>
            <a:off x="6787950" y="3957550"/>
            <a:ext cx="924600" cy="924600"/>
          </a:xfrm>
          <a:prstGeom prst="ellipse">
            <a:avLst/>
          </a:prstGeom>
          <a:solidFill>
            <a:srgbClr val="B3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2"/>
          <p:cNvSpPr/>
          <p:nvPr/>
        </p:nvSpPr>
        <p:spPr>
          <a:xfrm>
            <a:off x="6787950" y="5043788"/>
            <a:ext cx="924600" cy="924600"/>
          </a:xfrm>
          <a:prstGeom prst="ellipse">
            <a:avLst/>
          </a:prstGeom>
          <a:solidFill>
            <a:srgbClr val="5C68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2"/>
          <p:cNvSpPr/>
          <p:nvPr/>
        </p:nvSpPr>
        <p:spPr>
          <a:xfrm>
            <a:off x="10110525" y="3957538"/>
            <a:ext cx="924600" cy="924600"/>
          </a:xfrm>
          <a:prstGeom prst="ellipse">
            <a:avLst/>
          </a:prstGeom>
          <a:solidFill>
            <a:srgbClr val="AE95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10110525" y="5043763"/>
            <a:ext cx="924600" cy="924600"/>
          </a:xfrm>
          <a:prstGeom prst="ellipse">
            <a:avLst/>
          </a:prstGeom>
          <a:solidFill>
            <a:srgbClr val="5C48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/>
        </p:nvSpPr>
        <p:spPr>
          <a:xfrm>
            <a:off x="2355401" y="6269225"/>
            <a:ext cx="2214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Wen Jia, </a:t>
            </a:r>
            <a:r>
              <a:rPr lang="en-US" sz="10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Landscape in the Style of Dong Yuan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1577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, h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anging scroll; ink and light colors on paper. Kimbell Art Museum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075" y="1538775"/>
            <a:ext cx="1772582" cy="5330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23"/>
          <p:cNvGrpSpPr/>
          <p:nvPr/>
        </p:nvGrpSpPr>
        <p:grpSpPr>
          <a:xfrm>
            <a:off x="7151892" y="1527307"/>
            <a:ext cx="4182409" cy="5164276"/>
            <a:chOff x="7261775" y="1504200"/>
            <a:chExt cx="4335900" cy="5353801"/>
          </a:xfrm>
        </p:grpSpPr>
        <p:pic>
          <p:nvPicPr>
            <p:cNvPr id="200" name="Google Shape;200;p23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0726" y="1527250"/>
              <a:ext cx="4309005" cy="5330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23"/>
            <p:cNvSpPr/>
            <p:nvPr/>
          </p:nvSpPr>
          <p:spPr>
            <a:xfrm>
              <a:off x="7261775" y="1504200"/>
              <a:ext cx="4335900" cy="5353800"/>
            </a:xfrm>
            <a:prstGeom prst="rect">
              <a:avLst/>
            </a:prstGeom>
            <a:noFill/>
            <a:ln w="367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8175" tIns="88175" rIns="88175" bIns="881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23"/>
          <p:cNvGrpSpPr/>
          <p:nvPr/>
        </p:nvGrpSpPr>
        <p:grpSpPr>
          <a:xfrm>
            <a:off x="780196" y="1538763"/>
            <a:ext cx="3579966" cy="4417055"/>
            <a:chOff x="460450" y="1527238"/>
            <a:chExt cx="3456900" cy="4265213"/>
          </a:xfrm>
        </p:grpSpPr>
        <p:pic>
          <p:nvPicPr>
            <p:cNvPr id="203" name="Google Shape;203;p23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450" y="1527238"/>
              <a:ext cx="3456825" cy="4265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23"/>
            <p:cNvSpPr/>
            <p:nvPr/>
          </p:nvSpPr>
          <p:spPr>
            <a:xfrm>
              <a:off x="460450" y="1527250"/>
              <a:ext cx="3456900" cy="4265100"/>
            </a:xfrm>
            <a:prstGeom prst="rect">
              <a:avLst/>
            </a:prstGeom>
            <a:noFill/>
            <a:ln w="394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4675" tIns="94675" rIns="94675" bIns="94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49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23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Variety/Contrast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types of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create variety within an artwork.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3"/>
          <p:cNvSpPr/>
          <p:nvPr/>
        </p:nvSpPr>
        <p:spPr>
          <a:xfrm>
            <a:off x="4770450" y="2317750"/>
            <a:ext cx="1603500" cy="1996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8" name="Google Shape;208;p23"/>
          <p:cNvCxnSpPr>
            <a:stCxn id="204" idx="3"/>
            <a:endCxn id="207" idx="1"/>
          </p:cNvCxnSpPr>
          <p:nvPr/>
        </p:nvCxnSpPr>
        <p:spPr>
          <a:xfrm rot="10800000" flipH="1">
            <a:off x="4360162" y="3316145"/>
            <a:ext cx="410400" cy="4311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9" name="Google Shape;209;p23"/>
          <p:cNvSpPr/>
          <p:nvPr/>
        </p:nvSpPr>
        <p:spPr>
          <a:xfrm>
            <a:off x="4766600" y="4695075"/>
            <a:ext cx="1603500" cy="21234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0" name="Google Shape;210;p23"/>
          <p:cNvCxnSpPr>
            <a:stCxn id="209" idx="3"/>
            <a:endCxn id="201" idx="1"/>
          </p:cNvCxnSpPr>
          <p:nvPr/>
        </p:nvCxnSpPr>
        <p:spPr>
          <a:xfrm rot="10800000" flipH="1">
            <a:off x="6370100" y="4109475"/>
            <a:ext cx="781800" cy="16473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9750"/>
            <a:ext cx="6633800" cy="521825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4"/>
          <p:cNvSpPr txBox="1"/>
          <p:nvPr/>
        </p:nvSpPr>
        <p:spPr>
          <a:xfrm>
            <a:off x="10362000" y="4572300"/>
            <a:ext cx="1830000" cy="2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Nicolas Poussin,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Sacrament of Ordination (Christ Presenting the Keys to Saint Peter)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1636–40​,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Jacques de Gheyn II,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Vase of Flowers with a Curtain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1615​,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2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003" y="1639750"/>
            <a:ext cx="3526397" cy="521824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4"/>
          <p:cNvSpPr/>
          <p:nvPr/>
        </p:nvSpPr>
        <p:spPr>
          <a:xfrm>
            <a:off x="10814700" y="1639750"/>
            <a:ext cx="825000" cy="825000"/>
          </a:xfrm>
          <a:prstGeom prst="ellipse">
            <a:avLst/>
          </a:prstGeom>
          <a:solidFill>
            <a:srgbClr val="9550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4"/>
          <p:cNvSpPr/>
          <p:nvPr/>
        </p:nvSpPr>
        <p:spPr>
          <a:xfrm>
            <a:off x="10814700" y="2609112"/>
            <a:ext cx="825000" cy="825000"/>
          </a:xfrm>
          <a:prstGeom prst="ellipse">
            <a:avLst/>
          </a:prstGeom>
          <a:solidFill>
            <a:srgbClr val="B3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4"/>
          <p:cNvSpPr/>
          <p:nvPr/>
        </p:nvSpPr>
        <p:spPr>
          <a:xfrm>
            <a:off x="10814700" y="3578474"/>
            <a:ext cx="825000" cy="825000"/>
          </a:xfrm>
          <a:prstGeom prst="ellipse">
            <a:avLst/>
          </a:prstGeom>
          <a:solidFill>
            <a:srgbClr val="646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Variety/Contrast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857025" y="627950"/>
            <a:ext cx="111696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Artworks can show variety by using differing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similar shapes.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300" y="4307913"/>
            <a:ext cx="1942100" cy="203361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5"/>
          <p:cNvSpPr/>
          <p:nvPr/>
        </p:nvSpPr>
        <p:spPr>
          <a:xfrm>
            <a:off x="10173700" y="4353000"/>
            <a:ext cx="1913700" cy="19137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5"/>
          <p:cNvSpPr txBox="1"/>
          <p:nvPr/>
        </p:nvSpPr>
        <p:spPr>
          <a:xfrm>
            <a:off x="45875" y="6007125"/>
            <a:ext cx="1970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Georges de La Tour,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Cheat with the Ace of Clubs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1630–34​,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206" y="1901275"/>
            <a:ext cx="7980605" cy="495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158" y="2096205"/>
            <a:ext cx="1884790" cy="191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5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0" y="2984729"/>
            <a:ext cx="1970509" cy="198545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/>
          <p:nvPr/>
        </p:nvSpPr>
        <p:spPr>
          <a:xfrm>
            <a:off x="10173700" y="2096138"/>
            <a:ext cx="1913700" cy="19137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5"/>
          <p:cNvSpPr/>
          <p:nvPr/>
        </p:nvSpPr>
        <p:spPr>
          <a:xfrm>
            <a:off x="55600" y="3020600"/>
            <a:ext cx="1913700" cy="19137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5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Variety/Contrast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857025" y="627950"/>
            <a:ext cx="111696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textures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within one artwork can create variety.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7" name="Google Shape;237;p25"/>
          <p:cNvCxnSpPr>
            <a:stCxn id="234" idx="6"/>
            <a:endCxn id="238" idx="2"/>
          </p:cNvCxnSpPr>
          <p:nvPr/>
        </p:nvCxnSpPr>
        <p:spPr>
          <a:xfrm>
            <a:off x="1969300" y="3977450"/>
            <a:ext cx="965100" cy="4575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5"/>
          <p:cNvSpPr/>
          <p:nvPr/>
        </p:nvSpPr>
        <p:spPr>
          <a:xfrm>
            <a:off x="2934450" y="4307925"/>
            <a:ext cx="254100" cy="2541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5"/>
          <p:cNvSpPr/>
          <p:nvPr/>
        </p:nvSpPr>
        <p:spPr>
          <a:xfrm>
            <a:off x="6189225" y="5014300"/>
            <a:ext cx="399000" cy="3990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0" name="Google Shape;240;p25"/>
          <p:cNvCxnSpPr>
            <a:stCxn id="239" idx="6"/>
            <a:endCxn id="233" idx="2"/>
          </p:cNvCxnSpPr>
          <p:nvPr/>
        </p:nvCxnSpPr>
        <p:spPr>
          <a:xfrm rot="10800000" flipH="1">
            <a:off x="6588225" y="3052900"/>
            <a:ext cx="3585600" cy="21609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1" name="Google Shape;241;p25"/>
          <p:cNvSpPr/>
          <p:nvPr/>
        </p:nvSpPr>
        <p:spPr>
          <a:xfrm>
            <a:off x="8857175" y="5213800"/>
            <a:ext cx="528900" cy="5289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2" name="Google Shape;242;p25"/>
          <p:cNvCxnSpPr>
            <a:stCxn id="241" idx="6"/>
            <a:endCxn id="228" idx="2"/>
          </p:cNvCxnSpPr>
          <p:nvPr/>
        </p:nvCxnSpPr>
        <p:spPr>
          <a:xfrm rot="10800000" flipH="1">
            <a:off x="9386075" y="5309950"/>
            <a:ext cx="787500" cy="1683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Unity</a:t>
            </a:r>
            <a:endParaRPr/>
          </a:p>
        </p:txBody>
      </p:sp>
      <p:sp>
        <p:nvSpPr>
          <p:cNvPr id="248" name="Google Shape;248;p26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6"/>
          <p:cNvSpPr txBox="1"/>
          <p:nvPr/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Emphasis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6"/>
          <p:cNvSpPr txBox="1"/>
          <p:nvPr/>
        </p:nvSpPr>
        <p:spPr>
          <a:xfrm>
            <a:off x="838200" y="1825625"/>
            <a:ext cx="105156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200">
                <a:latin typeface="Calibri"/>
                <a:ea typeface="Calibri"/>
                <a:cs typeface="Calibri"/>
                <a:sym typeface="Calibri"/>
              </a:rPr>
              <a:t>The area within an artwork that draws the viewer’s attention.</a:t>
            </a:r>
            <a:endParaRPr sz="1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2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8" y="2488425"/>
            <a:ext cx="3612126" cy="43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6"/>
          <p:cNvSpPr txBox="1"/>
          <p:nvPr/>
        </p:nvSpPr>
        <p:spPr>
          <a:xfrm>
            <a:off x="10160275" y="4926300"/>
            <a:ext cx="2001900" cy="19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Elisabeth Louise Vigée Le Brun,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Self-Portrait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1781,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Titian,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Madonna and Child with a Female Saint and the Infant Saint John the Baptist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1530s, oil on panel.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2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112" y="2488425"/>
            <a:ext cx="6253588" cy="436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/>
          <p:nvPr/>
        </p:nvSpPr>
        <p:spPr>
          <a:xfrm>
            <a:off x="857025" y="275225"/>
            <a:ext cx="22800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Emphasis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7"/>
          <p:cNvSpPr txBox="1"/>
          <p:nvPr/>
        </p:nvSpPr>
        <p:spPr>
          <a:xfrm>
            <a:off x="9193150" y="4395300"/>
            <a:ext cx="24921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Tripod Vessel with Lid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400–500, ceramic with stucco and polychrome pigments.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Frederic Leighton,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Portrait of May Sartoris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1860,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Rekisentei Eiri,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Beauty in a White Kimono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1800, hanging scroll; ink and mineral pigments on paper.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7"/>
          <p:cNvSpPr txBox="1"/>
          <p:nvPr/>
        </p:nvSpPr>
        <p:spPr>
          <a:xfrm>
            <a:off x="857025" y="627950"/>
            <a:ext cx="80319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catch the eye and draw emphasis.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2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321" y="1413141"/>
            <a:ext cx="3263721" cy="5444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176" y="1413141"/>
            <a:ext cx="1202999" cy="5444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275" y="1413141"/>
            <a:ext cx="3368921" cy="5444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"/>
          <p:cNvSpPr txBox="1"/>
          <p:nvPr/>
        </p:nvSpPr>
        <p:spPr>
          <a:xfrm>
            <a:off x="6568275" y="4845375"/>
            <a:ext cx="52332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 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 Zhi,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Canying Hall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1572, hanging scroll; ink and light colors on paper.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Codex-Style Vessel with Two Scenes of Itzam Instructing Young Pupils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700–750, ceramic with monochrome decoration.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Above: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Claude Monet,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Pointe de la Hève at Low Tide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1865,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2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1800"/>
            <a:ext cx="2281800" cy="539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5075" y="1461800"/>
            <a:ext cx="4095723" cy="539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075" y="1461800"/>
            <a:ext cx="5527926" cy="329031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8"/>
          <p:cNvSpPr txBox="1"/>
          <p:nvPr/>
        </p:nvSpPr>
        <p:spPr>
          <a:xfrm>
            <a:off x="857025" y="275225"/>
            <a:ext cx="22800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Emphasis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8"/>
          <p:cNvSpPr txBox="1"/>
          <p:nvPr/>
        </p:nvSpPr>
        <p:spPr>
          <a:xfrm>
            <a:off x="857025" y="627950"/>
            <a:ext cx="10861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direct the viewer’s eye to an area of emphasis.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 txBox="1"/>
          <p:nvPr/>
        </p:nvSpPr>
        <p:spPr>
          <a:xfrm>
            <a:off x="857025" y="627950"/>
            <a:ext cx="93453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contrasting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draws emphasis.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37" y="1393101"/>
            <a:ext cx="2785016" cy="492545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9"/>
          <p:cNvSpPr txBox="1"/>
          <p:nvPr/>
        </p:nvSpPr>
        <p:spPr>
          <a:xfrm>
            <a:off x="3697913" y="6342300"/>
            <a:ext cx="36459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Gerrit Dou,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Dentist by Candlelight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1660–65, oil on oak panel.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2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728" y="1369361"/>
            <a:ext cx="3937012" cy="497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27" y="1393103"/>
            <a:ext cx="3937022" cy="492545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9"/>
          <p:cNvSpPr txBox="1"/>
          <p:nvPr/>
        </p:nvSpPr>
        <p:spPr>
          <a:xfrm>
            <a:off x="626150" y="6342300"/>
            <a:ext cx="30126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Shibata Zeshin,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Waterfall and Monkeys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1872, hanging scroll; ink and light colors on silk. Kimbell Art Museum</a:t>
            </a:r>
            <a:endParaRPr/>
          </a:p>
        </p:txBody>
      </p:sp>
      <p:sp>
        <p:nvSpPr>
          <p:cNvPr id="284" name="Google Shape;284;p29"/>
          <p:cNvSpPr txBox="1"/>
          <p:nvPr/>
        </p:nvSpPr>
        <p:spPr>
          <a:xfrm>
            <a:off x="7575738" y="6342300"/>
            <a:ext cx="39900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Louis-Léopold Boilly,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Portrait of Monsieur G. Giving His Daughter a Geography Lesson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1812,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9"/>
          <p:cNvSpPr txBox="1"/>
          <p:nvPr/>
        </p:nvSpPr>
        <p:spPr>
          <a:xfrm>
            <a:off x="857025" y="275225"/>
            <a:ext cx="22800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Emphasis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"/>
          <p:cNvSpPr txBox="1"/>
          <p:nvPr/>
        </p:nvSpPr>
        <p:spPr>
          <a:xfrm>
            <a:off x="857025" y="627950"/>
            <a:ext cx="111099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Proportion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also creates emphasis. Larger shapes and forms catch the eye.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165" y="1565355"/>
            <a:ext cx="3329177" cy="528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855" y="1559075"/>
            <a:ext cx="3514645" cy="529259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0"/>
          <p:cNvSpPr txBox="1"/>
          <p:nvPr/>
        </p:nvSpPr>
        <p:spPr>
          <a:xfrm>
            <a:off x="10635000" y="3687300"/>
            <a:ext cx="1668600" cy="29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 Romney,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Portrait 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Mrs. Andrew Reid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1780–88,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Nok,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Male Figure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195 BC–AD 205, terracotta.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Haniwa Seated Man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AD 500, low-fired clay with cinnabar pigment.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3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" y="1559075"/>
            <a:ext cx="3232922" cy="529259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0"/>
          <p:cNvSpPr txBox="1"/>
          <p:nvPr/>
        </p:nvSpPr>
        <p:spPr>
          <a:xfrm>
            <a:off x="857025" y="275225"/>
            <a:ext cx="22800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Emphasis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Unity</a:t>
            </a:r>
            <a:endParaRPr/>
          </a:p>
        </p:txBody>
      </p:sp>
      <p:sp>
        <p:nvSpPr>
          <p:cNvPr id="301" name="Google Shape;301;p31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1"/>
          <p:cNvSpPr txBox="1"/>
          <p:nvPr/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Movement/Rhythm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1"/>
          <p:cNvSpPr txBox="1"/>
          <p:nvPr/>
        </p:nvSpPr>
        <p:spPr>
          <a:xfrm>
            <a:off x="5766813" y="6180100"/>
            <a:ext cx="503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Alfred Sisley,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Drying Nets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1872,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3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350" y="2215000"/>
            <a:ext cx="2843801" cy="39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1"/>
          <p:cNvSpPr txBox="1"/>
          <p:nvPr/>
        </p:nvSpPr>
        <p:spPr>
          <a:xfrm>
            <a:off x="838200" y="1520825"/>
            <a:ext cx="105156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200">
                <a:latin typeface="Calibri"/>
                <a:ea typeface="Calibri"/>
                <a:cs typeface="Calibri"/>
                <a:sym typeface="Calibri"/>
              </a:rPr>
              <a:t>The path the viewer’s eye follows through an artwork.</a:t>
            </a:r>
            <a:endParaRPr sz="1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6" name="Google Shape;306;p31"/>
          <p:cNvCxnSpPr/>
          <p:nvPr/>
        </p:nvCxnSpPr>
        <p:spPr>
          <a:xfrm rot="10800000" flipH="1">
            <a:off x="2251675" y="4573650"/>
            <a:ext cx="277200" cy="1264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7" name="Google Shape;307;p31"/>
          <p:cNvCxnSpPr/>
          <p:nvPr/>
        </p:nvCxnSpPr>
        <p:spPr>
          <a:xfrm rot="10800000">
            <a:off x="2203900" y="3561875"/>
            <a:ext cx="364800" cy="886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8" name="Google Shape;308;p31"/>
          <p:cNvCxnSpPr/>
          <p:nvPr/>
        </p:nvCxnSpPr>
        <p:spPr>
          <a:xfrm rot="10800000" flipH="1">
            <a:off x="2148200" y="2639725"/>
            <a:ext cx="45600" cy="805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9" name="Google Shape;309;p3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800" y="2205564"/>
            <a:ext cx="2371292" cy="39773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31"/>
          <p:cNvCxnSpPr/>
          <p:nvPr/>
        </p:nvCxnSpPr>
        <p:spPr>
          <a:xfrm rot="10800000" flipH="1">
            <a:off x="4189231" y="5360324"/>
            <a:ext cx="1002300" cy="669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1" name="Google Shape;311;p31"/>
          <p:cNvCxnSpPr/>
          <p:nvPr/>
        </p:nvCxnSpPr>
        <p:spPr>
          <a:xfrm rot="10800000" flipH="1">
            <a:off x="5370475" y="3090425"/>
            <a:ext cx="50700" cy="2062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2" name="Google Shape;312;p31"/>
          <p:cNvCxnSpPr/>
          <p:nvPr/>
        </p:nvCxnSpPr>
        <p:spPr>
          <a:xfrm rot="10800000">
            <a:off x="5167900" y="2264700"/>
            <a:ext cx="303900" cy="684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3" name="Google Shape;313;p31"/>
          <p:cNvCxnSpPr/>
          <p:nvPr/>
        </p:nvCxnSpPr>
        <p:spPr>
          <a:xfrm flipH="1">
            <a:off x="4278225" y="2284975"/>
            <a:ext cx="722400" cy="4056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4" name="Google Shape;314;p31"/>
          <p:cNvCxnSpPr/>
          <p:nvPr/>
        </p:nvCxnSpPr>
        <p:spPr>
          <a:xfrm>
            <a:off x="4276514" y="2799935"/>
            <a:ext cx="0" cy="451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15" name="Google Shape;315;p3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825" y="2205575"/>
            <a:ext cx="6227835" cy="397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1"/>
          <p:cNvSpPr txBox="1"/>
          <p:nvPr/>
        </p:nvSpPr>
        <p:spPr>
          <a:xfrm>
            <a:off x="197350" y="6189525"/>
            <a:ext cx="28437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Antoine Bourdelle,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Penelope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1909, cast bronze, dark green patina.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3081075" y="6180100"/>
            <a:ext cx="2718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Wang Zhao,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Three Stars of Happiness, Wealth, and Longevity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1500, hanging scroll; ink and light colors on silk. Kimbell Art Museum</a:t>
            </a:r>
            <a:endParaRPr/>
          </a:p>
        </p:txBody>
      </p:sp>
      <p:cxnSp>
        <p:nvCxnSpPr>
          <p:cNvPr id="318" name="Google Shape;318;p31"/>
          <p:cNvCxnSpPr/>
          <p:nvPr/>
        </p:nvCxnSpPr>
        <p:spPr>
          <a:xfrm rot="10800000">
            <a:off x="8935286" y="5115830"/>
            <a:ext cx="1799400" cy="9141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9" name="Google Shape;319;p31"/>
          <p:cNvCxnSpPr/>
          <p:nvPr/>
        </p:nvCxnSpPr>
        <p:spPr>
          <a:xfrm rot="10800000">
            <a:off x="9827150" y="4813000"/>
            <a:ext cx="2147400" cy="69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0" name="Google Shape;320;p31"/>
          <p:cNvCxnSpPr/>
          <p:nvPr/>
        </p:nvCxnSpPr>
        <p:spPr>
          <a:xfrm>
            <a:off x="5835275" y="3938150"/>
            <a:ext cx="1169100" cy="5109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1" name="Google Shape;321;p31"/>
          <p:cNvCxnSpPr/>
          <p:nvPr/>
        </p:nvCxnSpPr>
        <p:spPr>
          <a:xfrm rot="10800000" flipH="1">
            <a:off x="6017100" y="5038025"/>
            <a:ext cx="1246800" cy="5367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Unity</a:t>
            </a:r>
            <a:endParaRPr/>
          </a:p>
        </p:txBody>
      </p:sp>
      <p:sp>
        <p:nvSpPr>
          <p:cNvPr id="95" name="Google Shape;95;p14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Balance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889000" y="1825625"/>
            <a:ext cx="107712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200">
                <a:latin typeface="Calibri"/>
                <a:ea typeface="Calibri"/>
                <a:cs typeface="Calibri"/>
                <a:sym typeface="Calibri"/>
              </a:rPr>
              <a:t>Balance refers to how artworks are weighted compositionally.</a:t>
            </a:r>
            <a:endParaRPr sz="1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700" y="2591325"/>
            <a:ext cx="3433336" cy="42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7" y="2591325"/>
            <a:ext cx="2847922" cy="426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10019075" y="4094350"/>
            <a:ext cx="21213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Standing Ruler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600–800, ceramic with traces of paint.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Henry Raeburn,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Allen Brothers (Portrait of James and John Lee Allen)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early 1790s,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Hemba,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Warrior Ancestor Figure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19th century, wood.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800" y="2591325"/>
            <a:ext cx="3270844" cy="426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25" y="1610350"/>
            <a:ext cx="3848635" cy="524765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2"/>
          <p:cNvSpPr txBox="1"/>
          <p:nvPr/>
        </p:nvSpPr>
        <p:spPr>
          <a:xfrm>
            <a:off x="10250100" y="4749300"/>
            <a:ext cx="18603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Michelangelo Buonarroti,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Torment of Saint Anthony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1487, tempera on panel.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Maruyama Okyo,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Crows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1766, pair of six-fold screens; ink and gold on paper.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3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225" y="1610353"/>
            <a:ext cx="5759299" cy="260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2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863" y="4277379"/>
            <a:ext cx="5726013" cy="258062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2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Movement/Rhythm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2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Movement can be created by showing a subject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motion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0925"/>
            <a:ext cx="3557187" cy="533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518" y="1520925"/>
            <a:ext cx="3557187" cy="533707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3"/>
          <p:cNvSpPr txBox="1"/>
          <p:nvPr/>
        </p:nvSpPr>
        <p:spPr>
          <a:xfrm>
            <a:off x="10940075" y="4043325"/>
            <a:ext cx="12519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 Lorenzo Bernini,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Angel with the Superscription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Angel with the Crown of Thorns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1668, terracotta.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Chokwe​,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Chibinda Ilunga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mid-19th century, wood, hair, and hide​.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3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938" y="1518889"/>
            <a:ext cx="3559896" cy="534114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3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Movement/Rhythm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3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Movement can be implied through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636" y="1402225"/>
            <a:ext cx="5943363" cy="486089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/>
          <p:nvPr/>
        </p:nvSpPr>
        <p:spPr>
          <a:xfrm>
            <a:off x="6256475" y="6247450"/>
            <a:ext cx="4005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Fernand Léger,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Composition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1920,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34" descr="A painting of a house on a hill&#10;&#10;Description automatically generated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6550"/>
            <a:ext cx="6064929" cy="486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4"/>
          <p:cNvSpPr txBox="1"/>
          <p:nvPr/>
        </p:nvSpPr>
        <p:spPr>
          <a:xfrm>
            <a:off x="0" y="6247450"/>
            <a:ext cx="5510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Paul Cézanne,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Maison Maria with a View of Château Noir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1895, oil on canvas. Kimbell Art Museum</a:t>
            </a:r>
            <a:endParaRPr/>
          </a:p>
        </p:txBody>
      </p:sp>
      <p:sp>
        <p:nvSpPr>
          <p:cNvPr id="350" name="Google Shape;350;p34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Movement/Rhythm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4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Lines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used to move the eye around an artwork.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Unity</a:t>
            </a:r>
            <a:endParaRPr/>
          </a:p>
        </p:txBody>
      </p:sp>
      <p:sp>
        <p:nvSpPr>
          <p:cNvPr id="357" name="Google Shape;357;p35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5"/>
          <p:cNvSpPr txBox="1"/>
          <p:nvPr/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Pattern/Repetition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3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775" y="2456525"/>
            <a:ext cx="4996813" cy="440147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5"/>
          <p:cNvSpPr txBox="1"/>
          <p:nvPr/>
        </p:nvSpPr>
        <p:spPr>
          <a:xfrm>
            <a:off x="9625800" y="4926300"/>
            <a:ext cx="2270700" cy="19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Egyptian,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Kneeling Statue of Senenmut, Chief Steward of Queen Hatshepsut​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1473–1458 BC, gray green schist.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Isoda Koryusai,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Courtesan Playing the Samisen​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1785, hanging scroll; ink and gold on silk.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5"/>
          <p:cNvSpPr txBox="1"/>
          <p:nvPr/>
        </p:nvSpPr>
        <p:spPr>
          <a:xfrm>
            <a:off x="838200" y="1825625"/>
            <a:ext cx="105156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200">
                <a:latin typeface="Calibri"/>
                <a:ea typeface="Calibri"/>
                <a:cs typeface="Calibri"/>
                <a:sym typeface="Calibri"/>
              </a:rPr>
              <a:t>Pattern is shown by repeating elements of art.</a:t>
            </a:r>
            <a:endParaRPr sz="1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3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50" y="2456525"/>
            <a:ext cx="3425773" cy="440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8018" y="1376460"/>
            <a:ext cx="4666433" cy="548153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6"/>
          <p:cNvSpPr txBox="1"/>
          <p:nvPr/>
        </p:nvSpPr>
        <p:spPr>
          <a:xfrm>
            <a:off x="9889750" y="4926300"/>
            <a:ext cx="2347800" cy="19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Dish with a Melon Design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early 15th century, blue-and-white ware, porcelain, cobalt oxide pigment.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Mixtec style,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Rain God Vessel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1100–1400, polychromed ceramic.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3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6460"/>
            <a:ext cx="4992737" cy="548154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6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Pattern/Repetition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6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Patterns are often depicted by repeating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8525"/>
            <a:ext cx="5616895" cy="549580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7"/>
          <p:cNvSpPr txBox="1"/>
          <p:nvPr/>
        </p:nvSpPr>
        <p:spPr>
          <a:xfrm>
            <a:off x="9646600" y="5286625"/>
            <a:ext cx="2562900" cy="15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Standing Dog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1st century AD, earthenware with lead-fluxed glaze.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Henri Matisse,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L’Asie (Asia)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1946,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3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729" y="1368525"/>
            <a:ext cx="3796054" cy="5495788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7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Pattern/Repetition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7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Patterns are often depicted by repeating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8"/>
          <p:cNvSpPr txBox="1"/>
          <p:nvPr/>
        </p:nvSpPr>
        <p:spPr>
          <a:xfrm>
            <a:off x="10343400" y="4749300"/>
            <a:ext cx="18486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Jacques-Louis David,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Anger of Achilles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1819,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Jar in the Shape of a Stupa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late 6th or early 7th century AD, earthenware with traces of painted polychrome pigment.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38" descr="A painting of a group of people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601" y="1872975"/>
            <a:ext cx="6937854" cy="4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934" y="1872975"/>
            <a:ext cx="3268990" cy="4985027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8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Pattern/Repetition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8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Patterns can also be formed from repeating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Unity</a:t>
            </a:r>
            <a:endParaRPr/>
          </a:p>
        </p:txBody>
      </p:sp>
      <p:sp>
        <p:nvSpPr>
          <p:cNvPr id="395" name="Google Shape;395;p39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9"/>
          <p:cNvSpPr txBox="1"/>
          <p:nvPr/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Proportion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9"/>
          <p:cNvSpPr txBox="1"/>
          <p:nvPr/>
        </p:nvSpPr>
        <p:spPr>
          <a:xfrm>
            <a:off x="8460450" y="6342300"/>
            <a:ext cx="33123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Ito Jakuchu,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Gibbons Reaching for the Moon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1770, hanging scroll; ink on paper.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838200" y="1825625"/>
            <a:ext cx="105156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200">
                <a:latin typeface="Calibri"/>
                <a:ea typeface="Calibri"/>
                <a:cs typeface="Calibri"/>
                <a:sym typeface="Calibri"/>
              </a:rPr>
              <a:t>The relationship of one part to another within an artwork.</a:t>
            </a:r>
            <a:endParaRPr sz="1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3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50" y="2499025"/>
            <a:ext cx="4999777" cy="365707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9"/>
          <p:cNvSpPr txBox="1"/>
          <p:nvPr/>
        </p:nvSpPr>
        <p:spPr>
          <a:xfrm>
            <a:off x="973550" y="6156100"/>
            <a:ext cx="499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Four-Armed Ganesha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5th–6th century AD, terracotta relief.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3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00" y="2499025"/>
            <a:ext cx="1756849" cy="4358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188" y="1527250"/>
            <a:ext cx="4638943" cy="533074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0"/>
          <p:cNvSpPr txBox="1"/>
          <p:nvPr/>
        </p:nvSpPr>
        <p:spPr>
          <a:xfrm>
            <a:off x="8978750" y="5273975"/>
            <a:ext cx="2851800" cy="15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Egyptian,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Statue of Ka-nefer and His Family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2450 BC, limestone with traces of original painted decoration.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Seated Buddha with Two Attendants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AD 131, red sandstone.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0"/>
          <p:cNvSpPr txBox="1"/>
          <p:nvPr/>
        </p:nvSpPr>
        <p:spPr>
          <a:xfrm>
            <a:off x="8978750" y="1520925"/>
            <a:ext cx="2851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these examples, the largest figure signifies importance.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4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13" y="1520925"/>
            <a:ext cx="3375968" cy="533074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0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Proportion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40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figure that is larger than the others will stand out.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967" y="1368525"/>
            <a:ext cx="3589032" cy="548947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1"/>
          <p:cNvSpPr txBox="1"/>
          <p:nvPr/>
        </p:nvSpPr>
        <p:spPr>
          <a:xfrm>
            <a:off x="8129950" y="5103300"/>
            <a:ext cx="30009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Ito Jakuchu,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Fukurojin, the God of Longevity and Wisdom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1790, hanging scroll; ink and light colors on paper.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Censer Stand with the Head of a Supernatural Being with a Kan Cross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AD 690–720, ceramic with traces of pigments.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1"/>
          <p:cNvSpPr txBox="1"/>
          <p:nvPr/>
        </p:nvSpPr>
        <p:spPr>
          <a:xfrm>
            <a:off x="8219675" y="1368525"/>
            <a:ext cx="3399900" cy="29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Chinese culture, Fukurojin has a large forehead due to his superhuman intelligence and wisdom.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the Maya peoples, large eyes indicates a supernatural being.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4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316" y="1368526"/>
            <a:ext cx="2782258" cy="5489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1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Proportion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41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body part on a figure that is large will draw the eye.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9025"/>
            <a:ext cx="5718649" cy="39724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5"/>
          <p:cNvCxnSpPr/>
          <p:nvPr/>
        </p:nvCxnSpPr>
        <p:spPr>
          <a:xfrm>
            <a:off x="2879150" y="1625750"/>
            <a:ext cx="0" cy="42882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8" name="Google Shape;108;p1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050" y="1868650"/>
            <a:ext cx="3156474" cy="397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25" y="1869025"/>
            <a:ext cx="3076380" cy="397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5"/>
          <p:cNvCxnSpPr/>
          <p:nvPr/>
        </p:nvCxnSpPr>
        <p:spPr>
          <a:xfrm>
            <a:off x="9065125" y="1625750"/>
            <a:ext cx="0" cy="42963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1" name="Google Shape;111;p15"/>
          <p:cNvSpPr txBox="1"/>
          <p:nvPr/>
        </p:nvSpPr>
        <p:spPr>
          <a:xfrm>
            <a:off x="0" y="5886950"/>
            <a:ext cx="4323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 Style,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Pendant: Twin Warriors​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700–1200, gold.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5875050" y="5886950"/>
            <a:ext cx="427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Assyrian,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 of Winged Deities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874–860 BC, gypsum.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Balance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Balance can be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symmetrical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—meaning elements are similar or the same on each side of an artwork.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000" y="3707900"/>
            <a:ext cx="19524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2"/>
          <p:cNvSpPr/>
          <p:nvPr/>
        </p:nvSpPr>
        <p:spPr>
          <a:xfrm>
            <a:off x="815450" y="3793000"/>
            <a:ext cx="1913700" cy="19137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4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75" y="3758700"/>
            <a:ext cx="1979274" cy="197927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2"/>
          <p:cNvSpPr txBox="1"/>
          <p:nvPr/>
        </p:nvSpPr>
        <p:spPr>
          <a:xfrm>
            <a:off x="9937200" y="6165300"/>
            <a:ext cx="20121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Pieter Jansz. Saenredam,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 of the Buurkerk, Utrecht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1645. Oil on panel.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42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327" y="1368525"/>
            <a:ext cx="4751853" cy="548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961" y="1375325"/>
            <a:ext cx="1718138" cy="54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2"/>
          <p:cNvSpPr txBox="1"/>
          <p:nvPr/>
        </p:nvSpPr>
        <p:spPr>
          <a:xfrm>
            <a:off x="773675" y="6165300"/>
            <a:ext cx="2379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Yosa Buson,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Landscape with a Solitary Traveler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1780, hanging scroll; ink and light colors on silk.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2"/>
          <p:cNvSpPr/>
          <p:nvPr/>
        </p:nvSpPr>
        <p:spPr>
          <a:xfrm>
            <a:off x="10182375" y="3793000"/>
            <a:ext cx="1913700" cy="19137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2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Proportion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42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space that is large will emphasize its significance.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42"/>
          <p:cNvSpPr/>
          <p:nvPr/>
        </p:nvSpPr>
        <p:spPr>
          <a:xfrm>
            <a:off x="3511425" y="4694125"/>
            <a:ext cx="692700" cy="6927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7" name="Google Shape;437;p42"/>
          <p:cNvCxnSpPr>
            <a:stCxn id="436" idx="2"/>
            <a:endCxn id="427" idx="6"/>
          </p:cNvCxnSpPr>
          <p:nvPr/>
        </p:nvCxnSpPr>
        <p:spPr>
          <a:xfrm rot="10800000">
            <a:off x="2729025" y="4749775"/>
            <a:ext cx="782400" cy="290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8" name="Google Shape;438;p42"/>
          <p:cNvSpPr/>
          <p:nvPr/>
        </p:nvSpPr>
        <p:spPr>
          <a:xfrm>
            <a:off x="8188200" y="5346600"/>
            <a:ext cx="692700" cy="6927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9" name="Google Shape;439;p42"/>
          <p:cNvCxnSpPr>
            <a:stCxn id="433" idx="2"/>
            <a:endCxn id="438" idx="6"/>
          </p:cNvCxnSpPr>
          <p:nvPr/>
        </p:nvCxnSpPr>
        <p:spPr>
          <a:xfrm flipH="1">
            <a:off x="8880975" y="4749850"/>
            <a:ext cx="1301400" cy="943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3"/>
          <p:cNvSpPr txBox="1"/>
          <p:nvPr/>
        </p:nvSpPr>
        <p:spPr>
          <a:xfrm>
            <a:off x="0" y="181950"/>
            <a:ext cx="12192000" cy="6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 in order of appearance: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Seated Nyoirin Kannon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1230–50, wood with traces of gilt and pigment. Kimbell Art Museum, Fort Worth, AP 1985.15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Standing Ruler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600–800, ceramic with traces of paint. Kimbell Art Museum, Fort Worth, AP 1984.03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Henry Raeburn,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Allen Brothers (Portrait of James and John Lee Allen)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early 1790s, oil on canvas. Kimbell Art Museum, Fort Worth, AP 2002.05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Hemba,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Warrior Ancestor Figure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19th century, wood. Kimbell Art Museum, Fort Worth, AP 1979.03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 Style,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Pendant: Twin Warriors​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700–1200, gold. Kimbell Art Museum, Fort Worth, AP 1979.23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Assyrian,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 of Winged Deities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874–860 BC, gypsum. Kimbell Art Museum, Fort Worth, AP 1981.04 a,b.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​Thomas Gainsborough,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Portrait of a Woman, Possibly of the Lloyd Family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1750​, oil on canvas. Kimbell Art Museum, Fort Worth, ACF 1946.04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 of Captives to a Maya Ruler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AD 785, limestone with traces of paint. Kimbell Art Museum, Fort Worth, AP 1971.07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 Stubbs,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Mares and Foals Belonging to the 2nd Viscount Bolingbroke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1761–62, oil on canvas. Kimbell Art Museum, Fort Worth, AP 2024.01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Zapotec culture,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Urn in the Form of Cociyo,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God of Lightning and Rain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AD 400–500, ceramic. Kimbell Art Museum, Fort Worth, AP 1985.09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Maori,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Standing Ancestor Figure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1800–1840, wood. Kimbell Art Museum, Fort Worth, AP 1984.04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Parrot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AD 400​, mosaic. Kimbell Art Museum, Fort Worth, AP 1972.21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Kimbell Art Museum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4"/>
          <p:cNvSpPr txBox="1"/>
          <p:nvPr/>
        </p:nvSpPr>
        <p:spPr>
          <a:xfrm>
            <a:off x="0" y="181950"/>
            <a:ext cx="12192000" cy="6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 in order of appearance: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Korean,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Arhat and Deer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late 17th century, hanging scroll. Kimbell Art Museum, Fort Worth, AP 1995.06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Temples in Eastern Kyoto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1600​, six-fold screen; mineral pigments on gold. Kimbell Art Museum, Fort Worth, AP 1986.10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Anne Vallayer-Coster,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 Life with Mackerel,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1787​, oil on canvas. Kimbell Art Museum, Fort Worth, APg 2019.01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Thomas Gainsborough,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Going to Market, Early Morning,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1773​, oil on canvas. Kimbell Art Museum, Fort Worth, AP 2023.01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Duccio di Buoninsegna,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Raising of Lazarus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1310–11, tempera and gold on panel. Kimbell Art Museum, Fort Worth, APx 1975.01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Wen Jia,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Landscape in the Style of Dong Yuan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1577, hanging scroll; ink and light colors on paper. Kimbell Art Museum, Fort Worth, AP 1980.01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Nicolas Poussin,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Sacrament of Ordination (Christ Presenting the Keys to Saint Peter)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1636–40​, oil on canvas. Kimbell Art Museum, Fort Worth, AP 2011.01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Jacques de Gheyn II,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Vase of Flowers with a Curtain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1615​, oil on canvas. Kimbell Art Museum, Fort Worth, AP 2008.01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Georges de La Tour,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Cheat with the Ace of Clubs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1630–34​, oil on canvas. Kimbell Art Museum, Fort Worth, AP 1981.06​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Elisabeth Louise Vigée Le Brun,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Self-Portrait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1781, oil on canvas. Kimbell Art Museum, Fort Worth, ACK 1949.02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Titian,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Madonna and Child with a Female Saint and the Infant Saint John the Baptist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1530s, oil on panel. Kimbell Art Museum, Fort Worth, AP 1986.07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Tripod Vessel with Lid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AD 400–500, ceramic with stucco and polychrome pigments. Kimbell Art Museum, Fort Worth, AP 1997.01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​​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Kimbell Art Museum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5"/>
          <p:cNvSpPr txBox="1"/>
          <p:nvPr/>
        </p:nvSpPr>
        <p:spPr>
          <a:xfrm>
            <a:off x="0" y="181950"/>
            <a:ext cx="12192000" cy="6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 in order of appearance: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Frederic Leighton,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Portrait of May Sartoris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1860, oil on canvas. Kimbell Art Museum, Fort Worth, ACF 1964.03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Rekisentei Eiri,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Beauty in a White Kimono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1800, hanging scroll; ink and mineral pigments on paper. Kimbell Art Museum, Fort Worth, AP 1981.10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 Zhi,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Canying Hall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1572, hanging scroll; ink and light colors on paper. Kimbell Art Museum, Fort Worth, AP 1981.15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Codex-Style Vessel with Two Scenes of Itzam Instructing Young Pupils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AD 700–750, ceramic with monochrome decoration. Kimbell Art Museum, Fort Worth, AP 2004.04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Claude Monet,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Pointe de la Hève at Low Tide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1865, oil on canvas. Kimbell Art Museum, Fort Worth, AP 1986.07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Shibata Zeshin,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Waterfall and Monkeys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1872, hanging scroll; ink and light colors on silk. Kimbell Art Museum, Fort Worth, AP 1984.12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Gerrit Dou,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Dentist by Candlelight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1660–65, oil on oak panel. Kimbell Art Museum, Fort Worth, AP 2002.01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Louis-Léopold Boilly,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Portrait of Monsieur G. Giving His Daughter a Geography Lesson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1812, oil on canvas. Kimbell Art Museum, Fort Worth, AP 1990.01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 Romney,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Portrait of Mrs. Andrew Reid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1780–88, oil on canvas. Kimbell Art Museum, Fort Worth, ACF 1957.03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Nok,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Male Figure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195 BC–AD 205, terracotta. Kimbell Art Museum, Fort Worth, AP 1996.03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Haniwa Seated Man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AD 500, low-fired clay with cinnabar pigment. Kimbell Art Museum, Fort Worth, AP 1972.02​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Antoine Bourdelle,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Penelope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1909, cast bronze, dark green patina. Kimbell Art Museum, Fort Worth, AP 1969.03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​​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202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Kimbell Art Museum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6"/>
          <p:cNvSpPr txBox="1"/>
          <p:nvPr/>
        </p:nvSpPr>
        <p:spPr>
          <a:xfrm>
            <a:off x="0" y="181950"/>
            <a:ext cx="12192000" cy="6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 in order of appearance: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Wang Zhao,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Three Stars of Happiness, Wealth, and Longevity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1500, hanging scroll; ink and light colors on silk. Kimbell Art Museum, Fort Worth, AP 1985.06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Alfred Sisley,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Drying Nets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1872, oil on canvas. Kimbell Art Museum, Fort Worth, APx 1977.01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Michelangelo Buonarroti,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Torment of Saint Anthony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1487, tempera on panel. Kimbell Art Museum, Fort Worth, AP 2009.01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Maruyama Okyo,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Crows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1766, pair of six-fold screens; ink and gold on paper. Kimbell Art Museum, Fort Worth, AP 1969.11 a,b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 Lorenzo Bernini,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Angel with the Superscription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Angel with the Crown of Thorns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1668, terracotta. Kimbell Art Museum, Fort Worth, AP 1987.02 a,b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Chokwe​,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Chibinda Ilunga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mid-19th century, wood, hair, and hide​. Kimbell Art Museum, Fort Worth, AP 1978.05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Paul Cézanne,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Maison Maria with a View of Château Noir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1895, oil on canvas. Kimbell Art Museum, Fort Worth, AP 1982.05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Fernand Léger,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Composition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1920, oil on canvas. Kimbell Art Museum, Fort Worth, AP 1985.11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Egyptian,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Kneeling Statue of Senenmut, Chief Steward of Queen Hatshepsut​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1473–1458 BC, gray green schist. Kimbell Art Museum, Fort Worth, AP 1985.02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Isoda Koryusai,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Courtesan Playing the Samisen​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1785, hanging scroll; ink and gold on silk. Kimbell Art Museum, Fort Worth, AP 1984.23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Dish with a Melon Design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early 15th century, blue-and-white ware, porcelain, cobalt oxide pigment. Kimbell Art Museum, Fort Worth, AP 1970.03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Mixtec style,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Rain God Vessel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1100–1400, polychromed ceramic. Kimbell Art Museum, Fort Worth, APx 1974.02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​​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2025 Kimbell Art Museum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7"/>
          <p:cNvSpPr txBox="1"/>
          <p:nvPr/>
        </p:nvSpPr>
        <p:spPr>
          <a:xfrm>
            <a:off x="0" y="181950"/>
            <a:ext cx="12192000" cy="6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 in order of appearance: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Standing Dog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1st century AD, earthenware with lead-fluxed glaze. Kimbell Art Museum, Fort Worth, AP 1995.01​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Henri Matisse,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L’Asie (Asia)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1946, oil on canvas. Kimbell Art Museum, Fort Worth, APg 1993.01​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Jacques-Louis David,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Anger of Achilles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1819, oil on canvas. Kimbell Art Museum, Fort Worth, AP 1980.07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Jar in the Shape of a Stupa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late 6th or early 7th century AD, earthenware with traces of painted polychrome pigment. Kimbell Art Museum, Fort Worth, AP 1994.06 a,b,c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Four-Armed Ganesha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5th–6th century AD, terracotta relief. Kimbell Art Museum, Fort Worth, AP 1981.11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Ito Jakuchu,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Gibbons Reaching for the Moon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1770, hanging scroll; ink on paper. Kimbell Art Museum, Fort Worth, AP 2005.01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Egyptian,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Statue of Ka-nefer and His Family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2450 BC, ​limestone with traces of original painted decoration. Kimbell Art Museum, Fort Worth, AP 2005.03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Seated Buddha with Two Attendants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AD 131, red sandstone. Kimbell Art Museum, Fort Worth, AP 1986.06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Ito Jakuchu,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Fukurojin, the God of Longevity and Wisdom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1790, hanging scroll; ink and light colors on paper. Kimbell Art Museum, Fort Worth, APx 1986.02​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Censer Stand with the Head of a Supernatural Being with a Kan Cross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AD 690–720, ceramic with traces of pigments. Kimbell Art Museum, Fort Worth, AP 2013.02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Yosa Buson,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Landscape with a Solitary Traveler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1780, hanging scroll; ink and light colors on silk. Kimbell Art Museum, Fort Worth, AP 1981.18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Pieter Jansz. Saenredam,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 of the Buurkerk, Utrecht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1645, oil on panel. Kimbell Art Museum, Fort Worth, AP 1986.09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​​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2025 Kimbell Art Museum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825" y="1639925"/>
            <a:ext cx="3990202" cy="52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188" y="1639925"/>
            <a:ext cx="4066389" cy="521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 txBox="1"/>
          <p:nvPr/>
        </p:nvSpPr>
        <p:spPr>
          <a:xfrm>
            <a:off x="153450" y="5863575"/>
            <a:ext cx="18384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​Thomas Gainsborough,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Portrait of a Woman, Possibly of the Lloyd Family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1750​,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10259075" y="5863575"/>
            <a:ext cx="17682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Maya,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 of Captives to a Maya Ruler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AD 785, limestone with traces of paint.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Balance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857025" y="627950"/>
            <a:ext cx="101760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Balance can be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asymmetrical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—meaning there is a visual focus on one side.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Unity</a:t>
            </a:r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0" y="0"/>
            <a:ext cx="12210900" cy="1411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857025" y="428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Unity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857025" y="1825625"/>
            <a:ext cx="104967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200">
                <a:latin typeface="Calibri"/>
                <a:ea typeface="Calibri"/>
                <a:cs typeface="Calibri"/>
                <a:sym typeface="Calibri"/>
              </a:rPr>
              <a:t>Unity is shown when one or more elements of art is repeated.</a:t>
            </a:r>
            <a:endParaRPr sz="1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9476900" y="5988300"/>
            <a:ext cx="2474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 Stubbs,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Mares and Foals Belonging to the 2nd Viscount Bolingbroke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1761–62,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017" y="2392575"/>
            <a:ext cx="8459085" cy="446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904" y="1594200"/>
            <a:ext cx="2469271" cy="52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775" y="1594200"/>
            <a:ext cx="4163752" cy="52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434300" y="6165300"/>
            <a:ext cx="234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Zapotec culture,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Urn in the Form of Cociyo,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God of Lightning and Rain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AD 400–500, ceramic.​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9722100" y="6342300"/>
            <a:ext cx="24318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Maori,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Standing Ancestor Figure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1800–1840, wood.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Unity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Artworks can have unity because they use similar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patterns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throughout.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00" y="1812700"/>
            <a:ext cx="6442102" cy="471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225" y="1812700"/>
            <a:ext cx="5259668" cy="471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 txBox="1"/>
          <p:nvPr/>
        </p:nvSpPr>
        <p:spPr>
          <a:xfrm>
            <a:off x="144100" y="6527900"/>
            <a:ext cx="364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Parrot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c. AD 400​, mosaic.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6788225" y="6527900"/>
            <a:ext cx="4994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Korean,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Arhat and Deer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​, late 17th century, hanging scroll.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Unity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Unity can be created from application of the same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throughout an artwork.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/>
          <p:nvPr/>
        </p:nvSpPr>
        <p:spPr>
          <a:xfrm>
            <a:off x="0" y="5647350"/>
            <a:ext cx="625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Temples in Eastern Kyoto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 1600​, six-fold screen; mineral pigments on gold.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13531"/>
            <a:ext cx="12192000" cy="383382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Unity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Artworks might show unity through their use of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/>
          <p:nvPr/>
        </p:nvSpPr>
        <p:spPr>
          <a:xfrm>
            <a:off x="0" y="6408725"/>
            <a:ext cx="48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Anne Vallayer-Coster,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 Life with Mackerel,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1787​,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2475"/>
            <a:ext cx="6004516" cy="489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701" y="1512475"/>
            <a:ext cx="6055301" cy="489625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6136700" y="6408725"/>
            <a:ext cx="5664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Thomas Gainsborough, </a:t>
            </a: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Going to Market, Early Morning,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1773​, oil on canvas. Kimbell Art Museum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857025" y="275225"/>
            <a:ext cx="3426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Unity</a:t>
            </a:r>
            <a:endParaRPr sz="2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1"/>
          <p:cNvSpPr txBox="1"/>
          <p:nvPr/>
        </p:nvSpPr>
        <p:spPr>
          <a:xfrm>
            <a:off x="857025" y="627950"/>
            <a:ext cx="9844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Unity can be depicted through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texture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4188</Words>
  <Application>Microsoft Macintosh PowerPoint</Application>
  <PresentationFormat>Widescreen</PresentationFormat>
  <Paragraphs>427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Principles of Design</vt:lpstr>
      <vt:lpstr>Unity</vt:lpstr>
      <vt:lpstr>PowerPoint Presentation</vt:lpstr>
      <vt:lpstr>PowerPoint Presentation</vt:lpstr>
      <vt:lpstr>Unity</vt:lpstr>
      <vt:lpstr>PowerPoint Presentation</vt:lpstr>
      <vt:lpstr>PowerPoint Presentation</vt:lpstr>
      <vt:lpstr>PowerPoint Presentation</vt:lpstr>
      <vt:lpstr>PowerPoint Presentation</vt:lpstr>
      <vt:lpstr>Unity</vt:lpstr>
      <vt:lpstr>PowerPoint Presentation</vt:lpstr>
      <vt:lpstr>PowerPoint Presentation</vt:lpstr>
      <vt:lpstr>PowerPoint Presentation</vt:lpstr>
      <vt:lpstr>Unity</vt:lpstr>
      <vt:lpstr>PowerPoint Presentation</vt:lpstr>
      <vt:lpstr>PowerPoint Presentation</vt:lpstr>
      <vt:lpstr>PowerPoint Presentation</vt:lpstr>
      <vt:lpstr>PowerPoint Presentation</vt:lpstr>
      <vt:lpstr>Unity</vt:lpstr>
      <vt:lpstr>PowerPoint Presentation</vt:lpstr>
      <vt:lpstr>PowerPoint Presentation</vt:lpstr>
      <vt:lpstr>PowerPoint Presentation</vt:lpstr>
      <vt:lpstr>Unity</vt:lpstr>
      <vt:lpstr>PowerPoint Presentation</vt:lpstr>
      <vt:lpstr>PowerPoint Presentation</vt:lpstr>
      <vt:lpstr>PowerPoint Presentation</vt:lpstr>
      <vt:lpstr>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Emily Henderson</cp:lastModifiedBy>
  <cp:revision>3</cp:revision>
  <dcterms:modified xsi:type="dcterms:W3CDTF">2025-10-23T22:20:51Z</dcterms:modified>
</cp:coreProperties>
</file>