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6858000" cx="12192000"/>
  <p:notesSz cx="6858000" cy="9144000"/>
  <p:embeddedFontLst>
    <p:embeddedFont>
      <p:font typeface="Quattrocento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3" Type="http://schemas.openxmlformats.org/officeDocument/2006/relationships/slide" Target="slides/slide9.xml"/><Relationship Id="rId39" Type="http://schemas.openxmlformats.org/officeDocument/2006/relationships/slide" Target="slides/slide35.xml"/><Relationship Id="rId18" Type="http://schemas.openxmlformats.org/officeDocument/2006/relationships/slide" Target="slides/slide14.xml"/><Relationship Id="rId42" Type="http://schemas.openxmlformats.org/officeDocument/2006/relationships/slide" Target="slides/slide38.xml"/><Relationship Id="rId21" Type="http://schemas.openxmlformats.org/officeDocument/2006/relationships/slide" Target="slides/slide17.xml"/><Relationship Id="rId47" Type="http://schemas.openxmlformats.org/officeDocument/2006/relationships/font" Target="fonts/QuattrocentoSans-boldItalic.fntdata"/><Relationship Id="rId34" Type="http://schemas.openxmlformats.org/officeDocument/2006/relationships/slide" Target="slides/slide30.xml"/><Relationship Id="rId50"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slide" Target="slides/slide36.xml"/><Relationship Id="rId24" Type="http://schemas.openxmlformats.org/officeDocument/2006/relationships/slide" Target="slides/slide20.xml"/><Relationship Id="rId45" Type="http://schemas.openxmlformats.org/officeDocument/2006/relationships/font" Target="fonts/QuattrocentoSans-bold.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23" Type="http://schemas.openxmlformats.org/officeDocument/2006/relationships/slide" Target="slides/slide19.xml"/><Relationship Id="rId28" Type="http://schemas.openxmlformats.org/officeDocument/2006/relationships/slide" Target="slides/slide24.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slide" Target="slides/slide32.xml"/><Relationship Id="rId49" Type="http://schemas.openxmlformats.org/officeDocument/2006/relationships/customXml" Target="../customXml/item2.xml"/><Relationship Id="rId44" Type="http://schemas.openxmlformats.org/officeDocument/2006/relationships/font" Target="fonts/QuattrocentoSans-regular.fntdata"/><Relationship Id="rId31" Type="http://schemas.openxmlformats.org/officeDocument/2006/relationships/slide" Target="slides/slide27.xml"/><Relationship Id="rId10" Type="http://schemas.openxmlformats.org/officeDocument/2006/relationships/slide" Target="slides/slide6.xml"/><Relationship Id="rId19" Type="http://schemas.openxmlformats.org/officeDocument/2006/relationships/slide" Target="slides/slide15.xml"/><Relationship Id="rId22" Type="http://schemas.openxmlformats.org/officeDocument/2006/relationships/slide" Target="slides/slide18.xml"/><Relationship Id="rId43" Type="http://schemas.openxmlformats.org/officeDocument/2006/relationships/slide" Target="slides/slide39.xml"/><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14" Type="http://schemas.openxmlformats.org/officeDocument/2006/relationships/slide" Target="slides/slide10.xml"/><Relationship Id="rId48"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1.xml"/><Relationship Id="rId46" Type="http://schemas.openxmlformats.org/officeDocument/2006/relationships/font" Target="fonts/QuattrocentoSans-italic.fntdata"/><Relationship Id="rId25" Type="http://schemas.openxmlformats.org/officeDocument/2006/relationships/slide" Target="slides/slide21.xml"/><Relationship Id="rId33" Type="http://schemas.openxmlformats.org/officeDocument/2006/relationships/slide" Target="slides/slide29.xml"/><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theme" Target="theme/theme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101"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101"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101"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102"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102"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102"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403"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403"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403"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403"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904"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904"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904"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903"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903"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903"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5-ab"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5-ab"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5-ab"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6919"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6919"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6919"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2-ab"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2-ab"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2-ab"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2201"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2201"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2201"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9407"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9407"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9407"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202"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202"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202"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https://kimbellart.org/collection/ap-200101</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Tang dynasty (AD 618–907) practice of sumptuous burials has left a rich legacy of Tang funerary sculpture. One of the most engaging and distinctive groups of such figures comprises representations of court ladies. This animated and charming example stands in a gracefully swayed pose, her petite hands held in a conversational gesture in front of her swelling form. She wears a long scarf draped over her shoulder and a white, long-sleeved jacket tucked into a full-length red robe, which is belted above her bosom and falls in looping folds to her feet, leaving her upturned, ruyi-shaped, triple-cloud shoes visible. Her hairstyle, known as a gaoji (upswept topknot), is stiffly lacquered and folded, with a clump of hair bound into a fan shape in the front, all held in place by two crescent-shaped combs. Her plump, heavily made-up cheeks are offset by exquisitely delicate eyes, nose, and slightly parted lips, reflecting the contemporary ideal of voluptuous beauty.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Tang sculptors’ careful attention to details of fashion and physiognomy allows us to trace in their works the changing fashions of ladies at court. In the early eighth century, a new aesthetic favored a fuller and more rotund physique and loose, billowing robes. This new trend was probably set by Yang Guifei, the imperial consort of the emperor Xuanzong (reigned AD 712–56). Dressed in elegant clothes, with their hair arranged in elaborate coiffures and their faces beautified with cosmetics, these figures of aristocratic Tang women possess a singular grace and charm.</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96" name="Google Shape;1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https://kimbellart.org/collection/ap-200101</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Tang dynasty (AD 618–907) practice of sumptuous burials has left a rich legacy of Tang funerary sculpture. One of the most engaging and distinctive groups of such figures comprises representations of court ladies. This animated and charming example stands in a gracefully swayed pose, her petite hands held in a conversational gesture in front of her swelling form. She wears a long scarf draped over her shoulder and a white, long-sleeved jacket tucked into a full-length red robe, which is belted above her bosom and falls in looping folds to her feet, leaving her upturned, ruyi-shaped, triple-cloud shoes visible. Her hairstyle, known as a gaoji (upswept topknot), is stiffly lacquered and folded, with a clump of hair bound into a fan shape in the front, all held in place by two crescent-shaped combs. Her plump, heavily made-up cheeks are offset by exquisitely delicate eyes, nose, and slightly parted lips, reflecting the contemporary ideal of voluptuous beauty.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Tang sculptors’ careful attention to details of fashion and physiognomy allows us to trace in their works the changing fashions of ladies at court. In the early eighth century, a new aesthetic favored a fuller and more rotund physique and loose, billowing robes. This new trend was probably set by Yang Guifei, the imperial consort of the emperor Xuanzong (reigned AD 712–56). Dressed in elegant clothes, with their hair arranged in elaborate coiffures and their faces beautified with cosmetics, these figures of aristocratic Tang women possess a singular grace and charm.</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p:txBody>
      </p:sp>
      <p:sp>
        <p:nvSpPr>
          <p:cNvPr id="202" name="Google Shape;20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ae5ee437c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https://kimbellart.org/collection/ap-200101</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Tang dynasty (AD 618–907) practice of sumptuous burials has left a rich legacy of Tang funerary sculpture. One of the most engaging and distinctive groups of such figures comprises representations of court ladies. This animated and charming example stands in a gracefully swayed pose, her petite hands held in a conversational gesture in front of her swelling form. She wears a long scarf draped over her shoulder and a white, long-sleeved jacket tucked into a full-length red robe, which is belted above her bosom and falls in looping folds to her feet, leaving her upturned, ruyi-shaped, triple-cloud shoes visible. Her hairstyle, known as a gaoji (upswept topknot), is stiffly lacquered and folded, with a clump of hair bound into a fan shape in the front, all held in place by two crescent-shaped combs. Her plump, heavily made-up cheeks are offset by exquisitely delicate eyes, nose, and slightly parted lips, reflecting the contemporary ideal of voluptuous beauty.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Tang sculptors’ careful attention to details of fashion and physiognomy allows us to trace in their works the changing fashions of ladies at court. In the early eighth century, a new aesthetic favored a fuller and more rotund physique and loose, billowing robes. This new trend was probably set by Yang Guifei, the imperial consort of the emperor Xuanzong (reigned AD 712–56). Dressed in elegant clothes, with their hair arranged in elaborate coiffures and their faces beautified with cosmetics, these figures of aristocratic Tang women possess a singular grace and charm.</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p:txBody>
      </p:sp>
      <p:sp>
        <p:nvSpPr>
          <p:cNvPr id="226" name="Google Shape;226;g2ae5ee437cd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https://kimbellart.org/collection/ap-200102</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inclusion of fantastic animal guardians as part of the retinue of Chinese tomb figures began in the Northern Wei dynasty (AD 386–534) and continued into the Tang dynasty (AD 618–907). Also called earth spirits, or </a:t>
            </a:r>
            <a:r>
              <a:rPr i="1" lang="en-US" sz="1150">
                <a:solidFill>
                  <a:schemeClr val="dk1"/>
                </a:solidFill>
                <a:latin typeface="Calibri"/>
                <a:ea typeface="Calibri"/>
                <a:cs typeface="Calibri"/>
                <a:sym typeface="Calibri"/>
              </a:rPr>
              <a:t>zhenmushou</a:t>
            </a:r>
            <a:r>
              <a:rPr lang="en-US" sz="1150">
                <a:solidFill>
                  <a:schemeClr val="dk1"/>
                </a:solidFill>
                <a:latin typeface="Calibri"/>
                <a:ea typeface="Calibri"/>
                <a:cs typeface="Calibri"/>
                <a:sym typeface="Calibri"/>
              </a:rPr>
              <a:t> (grave-quelling beasts), these guardians took the form of fantastic hybrid creatures composed of various animal and, in some cases, human elements. They were placed in tombs in pairs to ward off any malevolent beings.</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Brilliantly painted in pink, red, orange, and black and highlighted with gilding, the Kimbell’s fierce figure stands in a rampant posture of conquest as it subdues a snarling beast upon a rockwork base, its left arm entwined with a serpent. The spirit’s triple horns, bulging eyes, bare-teethed grimace, and sharp claws add to its ferocious appearance. Undulating flames emerge from its head, shoulders, and right leg. A gilded tondo, finely painted with a group of figures (possibly musicians, who may also be foreigners) and set against a luxuriant floral panel, embellishes the figure’s chest.</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composite elements of the </a:t>
            </a:r>
            <a:r>
              <a:rPr i="1" lang="en-US" sz="1150">
                <a:solidFill>
                  <a:schemeClr val="dk1"/>
                </a:solidFill>
                <a:latin typeface="Calibri"/>
                <a:ea typeface="Calibri"/>
                <a:cs typeface="Calibri"/>
                <a:sym typeface="Calibri"/>
              </a:rPr>
              <a:t>Earth Spirit</a:t>
            </a:r>
            <a:r>
              <a:rPr lang="en-US" sz="1150">
                <a:solidFill>
                  <a:schemeClr val="dk1"/>
                </a:solidFill>
                <a:latin typeface="Calibri"/>
                <a:ea typeface="Calibri"/>
                <a:cs typeface="Calibri"/>
                <a:sym typeface="Calibri"/>
              </a:rPr>
              <a:t>, such as the large horns, claws, fangs, and tiger stripes, presumably conferred upon it the fearsome qualities of these animals. The guardian is quelling evil in the form of the horned, hoofed beast that he tramples underfoot. The eye on the side of the beast’s belly may represent the “third eye,” an indication of the influence of Esoteric Buddhism prevalent during the early Tang period.</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42" name="Google Shape;24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https://kimbellart.org/collection/ap-200102</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inclusion of fantastic animal guardians as part of the retinue of Chinese tomb figures began in the Northern Wei dynasty (AD 386–534) and continued into the Tang dynasty (AD 618–907). Also called earth spirits, or </a:t>
            </a:r>
            <a:r>
              <a:rPr i="1" lang="en-US" sz="1150">
                <a:solidFill>
                  <a:schemeClr val="dk1"/>
                </a:solidFill>
                <a:latin typeface="Calibri"/>
                <a:ea typeface="Calibri"/>
                <a:cs typeface="Calibri"/>
                <a:sym typeface="Calibri"/>
              </a:rPr>
              <a:t>zhenmushou</a:t>
            </a:r>
            <a:r>
              <a:rPr lang="en-US" sz="1150">
                <a:solidFill>
                  <a:schemeClr val="dk1"/>
                </a:solidFill>
                <a:latin typeface="Calibri"/>
                <a:ea typeface="Calibri"/>
                <a:cs typeface="Calibri"/>
                <a:sym typeface="Calibri"/>
              </a:rPr>
              <a:t> (grave-quelling beasts), these guardians took the form of fantastic hybrid creatures composed of various animal and, in some cases, human elements. They were placed in tombs in pairs to ward off any malevolent beings.</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Brilliantly painted in pink, red, orange, and black and highlighted with gilding, the Kimbell’s fierce figure stands in a rampant posture of conquest as it subdues a snarling beast upon a rockwork base, its left arm entwined with a serpent. The spirit’s triple horns, bulging eyes, bare-teethed grimace, and sharp claws add to its ferocious appearance. Undulating flames emerge from its head, shoulders, and right leg. A gilded tondo, finely painted with a group of figures (possibly musicians, who may also be foreigners) and set against a luxuriant floral panel, embellishes the figure’s chest.</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composite elements of the </a:t>
            </a:r>
            <a:r>
              <a:rPr i="1" lang="en-US" sz="1150">
                <a:solidFill>
                  <a:schemeClr val="dk1"/>
                </a:solidFill>
                <a:latin typeface="Calibri"/>
                <a:ea typeface="Calibri"/>
                <a:cs typeface="Calibri"/>
                <a:sym typeface="Calibri"/>
              </a:rPr>
              <a:t>Earth Spirit</a:t>
            </a:r>
            <a:r>
              <a:rPr lang="en-US" sz="1150">
                <a:solidFill>
                  <a:schemeClr val="dk1"/>
                </a:solidFill>
                <a:latin typeface="Calibri"/>
                <a:ea typeface="Calibri"/>
                <a:cs typeface="Calibri"/>
                <a:sym typeface="Calibri"/>
              </a:rPr>
              <a:t>, such as the large horns, claws, fangs, and tiger stripes, presumably conferred upon it the fearsome qualities of these animals. The guardian is quelling evil in the form of the horned, hoofed beast that he tramples underfoot. The eye on the side of the beast’s belly may represent the “third eye,” an indication of the influence of Esoteric Buddhism prevalent during the early Tang period.</a:t>
            </a:r>
            <a:endParaRPr/>
          </a:p>
        </p:txBody>
      </p:sp>
      <p:sp>
        <p:nvSpPr>
          <p:cNvPr id="248" name="Google Shape;24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ae5ee437c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https://kimbellart.org/collection/ap-200102</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inclusion of fantastic animal guardians as part of the retinue of Chinese tomb figures began in the Northern Wei dynasty (AD 386–534) and continued into the Tang dynasty (AD 618–907). Also called earth spirits, or </a:t>
            </a:r>
            <a:r>
              <a:rPr i="1" lang="en-US" sz="1150">
                <a:solidFill>
                  <a:schemeClr val="dk1"/>
                </a:solidFill>
                <a:latin typeface="Calibri"/>
                <a:ea typeface="Calibri"/>
                <a:cs typeface="Calibri"/>
                <a:sym typeface="Calibri"/>
              </a:rPr>
              <a:t>zhenmushou</a:t>
            </a:r>
            <a:r>
              <a:rPr lang="en-US" sz="1150">
                <a:solidFill>
                  <a:schemeClr val="dk1"/>
                </a:solidFill>
                <a:latin typeface="Calibri"/>
                <a:ea typeface="Calibri"/>
                <a:cs typeface="Calibri"/>
                <a:sym typeface="Calibri"/>
              </a:rPr>
              <a:t> (grave-quelling beasts), these guardians took the form of fantastic hybrid creatures composed of various animal and, in some cases, human elements. They were placed in tombs in pairs to ward off any malevolent beings.</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Brilliantly painted in pink, red, orange, and black and highlighted with gilding, the Kimbell’s fierce figure stands in a rampant posture of conquest as it subdues a snarling beast upon a rockwork base, its left arm entwined with a serpent. The spirit’s triple horns, bulging eyes, bare-teethed grimace, and sharp claws add to its ferocious appearance. Undulating flames emerge from its head, shoulders, and right leg. A gilded tondo, finely painted with a group of figures (possibly musicians, who may also be foreigners) and set against a luxuriant floral panel, embellishes the figure’s chest.</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composite elements of the </a:t>
            </a:r>
            <a:r>
              <a:rPr i="1" lang="en-US" sz="1150">
                <a:solidFill>
                  <a:schemeClr val="dk1"/>
                </a:solidFill>
                <a:latin typeface="Calibri"/>
                <a:ea typeface="Calibri"/>
                <a:cs typeface="Calibri"/>
                <a:sym typeface="Calibri"/>
              </a:rPr>
              <a:t>Earth Spirit</a:t>
            </a:r>
            <a:r>
              <a:rPr lang="en-US" sz="1150">
                <a:solidFill>
                  <a:schemeClr val="dk1"/>
                </a:solidFill>
                <a:latin typeface="Calibri"/>
                <a:ea typeface="Calibri"/>
                <a:cs typeface="Calibri"/>
                <a:sym typeface="Calibri"/>
              </a:rPr>
              <a:t>, such as the large horns, claws, fangs, and tiger stripes, presumably conferred upon it the fearsome qualities of these animals. The guardian is quelling evil in the form of the horned, hoofed beast that he tramples underfoot. The eye on the side of the beast’s belly may represent the “third eye,” an indication of the influence of Esoteric Buddhism prevalent during the early Tang period.</a:t>
            </a:r>
            <a:endParaRPr/>
          </a:p>
        </p:txBody>
      </p:sp>
      <p:sp>
        <p:nvSpPr>
          <p:cNvPr id="266" name="Google Shape;266;g2ae5ee437cd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a773258b53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a773258b53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https://kimbellart.org/collection/ap-198403</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Among the greatest achievements of Maya art are their small-scale ceramic sculptures. Despite their diminutive scale, these are among the most fully realized of Maya sculptures in the round. Most known examples come from the cemetery island of Jaina, off the coast of Campeche, but high-quality figurines have also been recovered from Palenque, in Mexico, and Río Azul, in Guatemala. In their extreme sensitivity and realism, these exquisitely detailed figurines represent the apogee of Maya ceramic sculpture. Their role in Maya belief and ritual is not clear, but their common appearance in Maya burials suggests a ritual function of some importance.</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Kimbell’s Standing Ruler represents a Maya lord costumed to impersonate a dynastic ancestor. The rectangular device over the mouth along with the shield in one hand and the now-missing spear in the other closely resemble the accoutrements of the nine ancestral figures in the sarcophagus chamber of Palenque’s Temple of the Inscriptions. The ruler’s wide belt once supported a rack of feathers across his back, and his knee-length apron is marked with a symbol of the World Tree, the central axis of the Maya world. Elements of the complex costume below the headdress recur in other portrayals of Maya rulers; these seem to define and reiterate his rank and position in the cosmos. As a complete three-dimensional representation of a figure type more familiar in low-relief stelae, this figurine is extremely rare. It may have been made to commemorate a rite performed by the king.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a773258b53_0_4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a773258b53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https://kimbellart.org/collection/ap-198403</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Among the greatest achievements of Maya art are their small-scale ceramic sculptures. Despite their diminutive scale, these are among the most fully realized of Maya sculptures in the round. Most known examples come from the cemetery island of Jaina, off the coast of Campeche, but high-quality figurines have also been recovered from Palenque, in Mexico, and Río Azul, in Guatemala. In their extreme sensitivity and realism, these exquisitely detailed figurines represent the apogee of Maya ceramic sculpture. Their role in Maya belief and ritual is not clear, but their common appearance in Maya burials suggests a ritual function of some importance.</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Kimbell’s Standing Ruler represents a Maya lord costumed to impersonate a dynastic ancestor. The rectangular device over the mouth along with the shield in one hand and the now-missing spear in the other closely resemble the accoutrements of the nine ancestral figures in the sarcophagus chamber of Palenque’s Temple of the Inscriptions. The ruler’s wide belt once supported a rack of feathers across his back, and his knee-length apron is marked with a symbol of the World Tree, the central axis of the Maya world. Elements of the complex costume below the headdress recur in other portrayals of Maya rulers; these seem to define and reiterate his rank and position in the cosmos. As a complete three-dimensional representation of a figure type more familiar in low-relief stelae, this figurine is extremely rare. It may have been made to commemorate a rite performed by the king.</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a773258b53_0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a773258b53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https://kimbellart.org/collection/ap-198403</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Among the greatest achievements of Maya art are their small-scale ceramic sculptures. Despite their diminutive scale, these are among the most fully realized of Maya sculptures in the round. Most known examples come from the cemetery island of Jaina, off the coast of Campeche, but high-quality figurines have also been recovered from Palenque, in Mexico, and Río Azul, in Guatemala. In their extreme sensitivity and realism, these exquisitely detailed figurines represent the apogee of Maya ceramic sculpture. Their role in Maya belief and ritual is not clear, but their common appearance in Maya burials suggests a ritual function of some importance.</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Kimbell’s Standing Ruler represents a Maya lord costumed to impersonate a dynastic ancestor. The rectangular device over the mouth along with the shield in one hand and the now-missing spear in the other closely resemble the accoutrements of the nine ancestral figures in the sarcophagus chamber of Palenque’s Temple of the Inscriptions. The ruler’s wide belt once supported a rack of feathers across his back, and his knee-length apron is marked with a symbol of the World Tree, the central axis of the Maya world. Elements of the complex costume below the headdress recur in other portrayals of Maya rulers; these seem to define and reiterate his rank and position in the cosmos. As a complete three-dimensional representation of a figure type more familiar in low-relief stelae, this figurine is extremely rare. It may have been made to commemorate a rite performed by the king.</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ae5ee437cd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ae5ee437c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https://kimbellart.org/collection/ap-198403</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Among the greatest achievements of Maya art are their small-scale ceramic sculptures. Despite their diminutive scale, these are among the most fully realized of Maya sculptures in the round. Most known examples come from the cemetery island of Jaina, off the coast of Campeche, but high-quality figurines have also been recovered from Palenque, in Mexico, and Río Azul, in Guatemala. In their extreme sensitivity and realism, these exquisitely detailed figurines represent the apogee of Maya ceramic sculpture. Their role in Maya belief and ritual is not clear, but their common appearance in Maya burials suggests a ritual function of some importance.</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Kimbell’s Standing Ruler represents a Maya lord costumed to impersonate a dynastic ancestor. The rectangular device over the mouth along with the shield in one hand and the now-missing spear in the other closely resemble the accoutrements of the nine ancestral figures in the sarcophagus chamber of Palenque’s Temple of the Inscriptions. The ruler’s wide belt once supported a rack of feathers across his back, and his knee-length apron is marked with a symbol of the World Tree, the central axis of the Maya world. Elements of the complex costume below the headdress recur in other portrayals of Maya rulers; these seem to define and reiterate his rank and position in the cosmos. As a complete three-dimensional representation of a figure type more familiar in low-relief stelae, this figurine is extremely rare. It may have been made to commemorate a rite performed by the king.</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773258b53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a773258b5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https://kimbellart.org/collection/ap-198904</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Maori tribes of New Zealand excelled in decorating their timber buildings with elaborate relief carvings and sculptures. This powerfully conceived, freestanding figure functioned either as a </a:t>
            </a:r>
            <a:r>
              <a:rPr i="1" lang="en-US" sz="1150">
                <a:solidFill>
                  <a:schemeClr val="dk1"/>
                </a:solidFill>
                <a:latin typeface="Calibri"/>
                <a:ea typeface="Calibri"/>
                <a:cs typeface="Calibri"/>
                <a:sym typeface="Calibri"/>
              </a:rPr>
              <a:t>tekoteko</a:t>
            </a:r>
            <a:r>
              <a:rPr lang="en-US" sz="1150">
                <a:solidFill>
                  <a:schemeClr val="dk1"/>
                </a:solidFill>
                <a:latin typeface="Calibri"/>
                <a:ea typeface="Calibri"/>
                <a:cs typeface="Calibri"/>
                <a:sym typeface="Calibri"/>
              </a:rPr>
              <a:t>—a carved figure placed on the gable peak of an assembly house, food storehouse, or chief’s dwelling—or as a </a:t>
            </a:r>
            <a:r>
              <a:rPr i="1" lang="en-US" sz="1150">
                <a:solidFill>
                  <a:schemeClr val="dk1"/>
                </a:solidFill>
                <a:latin typeface="Calibri"/>
                <a:ea typeface="Calibri"/>
                <a:cs typeface="Calibri"/>
                <a:sym typeface="Calibri"/>
              </a:rPr>
              <a:t>poutokomanawa</a:t>
            </a:r>
            <a:r>
              <a:rPr lang="en-US" sz="1150">
                <a:solidFill>
                  <a:schemeClr val="dk1"/>
                </a:solidFill>
                <a:latin typeface="Calibri"/>
                <a:ea typeface="Calibri"/>
                <a:cs typeface="Calibri"/>
                <a:sym typeface="Calibri"/>
              </a:rPr>
              <a:t>, the center post that holds up the ridgepole of a large house such as that of a chieftain. Symbolically, the ridgepole is the backbone of the ancestor who is represented by the house. The figure represents either a god or a recently deceased male ancestor who, in Maori culture, looks after the welfare of his descendants.</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form of the figure—the large head, narrow torso, bent knees, and knobby three-fingered hands—is a familiar type in Maori sculptures of gods and ancestors. As is common with these statues, the face is carved with an intricate curvilinear pattern reproducing the tattoos (</a:t>
            </a:r>
            <a:r>
              <a:rPr i="1" lang="en-US" sz="1150">
                <a:solidFill>
                  <a:schemeClr val="dk1"/>
                </a:solidFill>
                <a:latin typeface="Calibri"/>
                <a:ea typeface="Calibri"/>
                <a:cs typeface="Calibri"/>
                <a:sym typeface="Calibri"/>
              </a:rPr>
              <a:t>moko</a:t>
            </a:r>
            <a:r>
              <a:rPr lang="en-US" sz="1150">
                <a:solidFill>
                  <a:schemeClr val="dk1"/>
                </a:solidFill>
                <a:latin typeface="Calibri"/>
                <a:ea typeface="Calibri"/>
                <a:cs typeface="Calibri"/>
                <a:sym typeface="Calibri"/>
              </a:rPr>
              <a:t>) that decorate the faces of Maori chieftains. The carvings on the arms are specific patterns that are either unique to a particular family (</a:t>
            </a:r>
            <a:r>
              <a:rPr i="1" lang="en-US" sz="1150">
                <a:solidFill>
                  <a:schemeClr val="dk1"/>
                </a:solidFill>
                <a:latin typeface="Calibri"/>
                <a:ea typeface="Calibri"/>
                <a:cs typeface="Calibri"/>
                <a:sym typeface="Calibri"/>
              </a:rPr>
              <a:t>whanau</a:t>
            </a:r>
            <a:r>
              <a:rPr lang="en-US" sz="1150">
                <a:solidFill>
                  <a:schemeClr val="dk1"/>
                </a:solidFill>
                <a:latin typeface="Calibri"/>
                <a:ea typeface="Calibri"/>
                <a:cs typeface="Calibri"/>
                <a:sym typeface="Calibri"/>
              </a:rPr>
              <a:t>) or have an individual significance for that sculpture. Spirals mark the joints of the figure at the shoulders, elbows, wrists, knees, and hips; the rough edges indicate that these were cut with stone tools, before the introduction of steel knives in the early nineteenth century. The style of carving is characteristic of works made by the Rongowhakaata tribe in the area around Gisborne, on the east coast of the north island of New Zealand.</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49" name="Google Shape;34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https://kimbellart.org/collection/ap-198904</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Maori tribes of New Zealand excelled in decorating their timber buildings with elaborate relief carvings and sculptures. This powerfully conceived, freestanding figure functioned either as a </a:t>
            </a:r>
            <a:r>
              <a:rPr i="1" lang="en-US" sz="1150">
                <a:solidFill>
                  <a:schemeClr val="dk1"/>
                </a:solidFill>
                <a:latin typeface="Calibri"/>
                <a:ea typeface="Calibri"/>
                <a:cs typeface="Calibri"/>
                <a:sym typeface="Calibri"/>
              </a:rPr>
              <a:t>tekoteko</a:t>
            </a:r>
            <a:r>
              <a:rPr lang="en-US" sz="1150">
                <a:solidFill>
                  <a:schemeClr val="dk1"/>
                </a:solidFill>
                <a:latin typeface="Calibri"/>
                <a:ea typeface="Calibri"/>
                <a:cs typeface="Calibri"/>
                <a:sym typeface="Calibri"/>
              </a:rPr>
              <a:t>—a carved figure placed on the gable peak of an assembly house, food storehouse, or chief’s dwelling—or as a </a:t>
            </a:r>
            <a:r>
              <a:rPr i="1" lang="en-US" sz="1150">
                <a:solidFill>
                  <a:schemeClr val="dk1"/>
                </a:solidFill>
                <a:latin typeface="Calibri"/>
                <a:ea typeface="Calibri"/>
                <a:cs typeface="Calibri"/>
                <a:sym typeface="Calibri"/>
              </a:rPr>
              <a:t>poutokomanawa</a:t>
            </a:r>
            <a:r>
              <a:rPr lang="en-US" sz="1150">
                <a:solidFill>
                  <a:schemeClr val="dk1"/>
                </a:solidFill>
                <a:latin typeface="Calibri"/>
                <a:ea typeface="Calibri"/>
                <a:cs typeface="Calibri"/>
                <a:sym typeface="Calibri"/>
              </a:rPr>
              <a:t>, the center post that holds up the ridgepole of a large house such as that of a chieftain. Symbolically, the ridgepole is the backbone of the ancestor who is represented by the house. The figure represents either a god or a recently deceased male ancestor who, in Maori culture, looks after the welfare of his descendants.</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form of the figure—the large head, narrow torso, bent knees, and knobby three-fingered hands—is a familiar type in Maori sculptures of gods and ancestors. As is common with these statues, the face is carved with an intricate curvilinear pattern reproducing the tattoos (</a:t>
            </a:r>
            <a:r>
              <a:rPr i="1" lang="en-US" sz="1150">
                <a:solidFill>
                  <a:schemeClr val="dk1"/>
                </a:solidFill>
                <a:latin typeface="Calibri"/>
                <a:ea typeface="Calibri"/>
                <a:cs typeface="Calibri"/>
                <a:sym typeface="Calibri"/>
              </a:rPr>
              <a:t>moko</a:t>
            </a:r>
            <a:r>
              <a:rPr lang="en-US" sz="1150">
                <a:solidFill>
                  <a:schemeClr val="dk1"/>
                </a:solidFill>
                <a:latin typeface="Calibri"/>
                <a:ea typeface="Calibri"/>
                <a:cs typeface="Calibri"/>
                <a:sym typeface="Calibri"/>
              </a:rPr>
              <a:t>) that decorate the faces of Maori chieftains. The carvings on the arms are specific patterns that are either unique to a particular family (</a:t>
            </a:r>
            <a:r>
              <a:rPr i="1" lang="en-US" sz="1150">
                <a:solidFill>
                  <a:schemeClr val="dk1"/>
                </a:solidFill>
                <a:latin typeface="Calibri"/>
                <a:ea typeface="Calibri"/>
                <a:cs typeface="Calibri"/>
                <a:sym typeface="Calibri"/>
              </a:rPr>
              <a:t>whanau</a:t>
            </a:r>
            <a:r>
              <a:rPr lang="en-US" sz="1150">
                <a:solidFill>
                  <a:schemeClr val="dk1"/>
                </a:solidFill>
                <a:latin typeface="Calibri"/>
                <a:ea typeface="Calibri"/>
                <a:cs typeface="Calibri"/>
                <a:sym typeface="Calibri"/>
              </a:rPr>
              <a:t>) or have an individual significance for that sculpture. Spirals mark the joints of the figure at the shoulders, elbows, wrists, knees, and hips; the rough edges indicate that these were cut with stone tools, before the introduction of steel knives in the early nineteenth century. The style of carving is characteristic of works made by the Rongowhakaata tribe in the area around Gisborne, on the east coast of the north island of New Zealand.</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p:txBody>
      </p:sp>
      <p:sp>
        <p:nvSpPr>
          <p:cNvPr id="355" name="Google Shape;35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ae5ee437c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https://kimbellart.org/collection/ap-198904</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Maori tribes of New Zealand excelled in decorating their timber buildings with elaborate relief carvings and sculptures. This powerfully conceived, freestanding figure functioned either as a </a:t>
            </a:r>
            <a:r>
              <a:rPr i="1" lang="en-US" sz="1150">
                <a:solidFill>
                  <a:schemeClr val="dk1"/>
                </a:solidFill>
                <a:latin typeface="Calibri"/>
                <a:ea typeface="Calibri"/>
                <a:cs typeface="Calibri"/>
                <a:sym typeface="Calibri"/>
              </a:rPr>
              <a:t>tekoteko</a:t>
            </a:r>
            <a:r>
              <a:rPr lang="en-US" sz="1150">
                <a:solidFill>
                  <a:schemeClr val="dk1"/>
                </a:solidFill>
                <a:latin typeface="Calibri"/>
                <a:ea typeface="Calibri"/>
                <a:cs typeface="Calibri"/>
                <a:sym typeface="Calibri"/>
              </a:rPr>
              <a:t>—a carved figure placed on the gable peak of an assembly house, food storehouse, or chief’s dwelling—or as a </a:t>
            </a:r>
            <a:r>
              <a:rPr i="1" lang="en-US" sz="1150">
                <a:solidFill>
                  <a:schemeClr val="dk1"/>
                </a:solidFill>
                <a:latin typeface="Calibri"/>
                <a:ea typeface="Calibri"/>
                <a:cs typeface="Calibri"/>
                <a:sym typeface="Calibri"/>
              </a:rPr>
              <a:t>poutokomanawa</a:t>
            </a:r>
            <a:r>
              <a:rPr lang="en-US" sz="1150">
                <a:solidFill>
                  <a:schemeClr val="dk1"/>
                </a:solidFill>
                <a:latin typeface="Calibri"/>
                <a:ea typeface="Calibri"/>
                <a:cs typeface="Calibri"/>
                <a:sym typeface="Calibri"/>
              </a:rPr>
              <a:t>, the center post that holds up the ridgepole of a large house such as that of a chieftain. Symbolically, the ridgepole is the backbone of the ancestor who is represented by the house. The figure represents either a god or a recently deceased male ancestor who, in Maori culture, looks after the welfare of his descendants.</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form of the figure—the large head, narrow torso, bent knees, and knobby three-fingered hands—is a familiar type in Maori sculptures of gods and ancestors. As is common with these statues, the face is carved with an intricate curvilinear pattern reproducing the tattoos (</a:t>
            </a:r>
            <a:r>
              <a:rPr i="1" lang="en-US" sz="1150">
                <a:solidFill>
                  <a:schemeClr val="dk1"/>
                </a:solidFill>
                <a:latin typeface="Calibri"/>
                <a:ea typeface="Calibri"/>
                <a:cs typeface="Calibri"/>
                <a:sym typeface="Calibri"/>
              </a:rPr>
              <a:t>moko</a:t>
            </a:r>
            <a:r>
              <a:rPr lang="en-US" sz="1150">
                <a:solidFill>
                  <a:schemeClr val="dk1"/>
                </a:solidFill>
                <a:latin typeface="Calibri"/>
                <a:ea typeface="Calibri"/>
                <a:cs typeface="Calibri"/>
                <a:sym typeface="Calibri"/>
              </a:rPr>
              <a:t>) that decorate the faces of Maori chieftains. The carvings on the arms are specific patterns that are either unique to a particular family (</a:t>
            </a:r>
            <a:r>
              <a:rPr i="1" lang="en-US" sz="1150">
                <a:solidFill>
                  <a:schemeClr val="dk1"/>
                </a:solidFill>
                <a:latin typeface="Calibri"/>
                <a:ea typeface="Calibri"/>
                <a:cs typeface="Calibri"/>
                <a:sym typeface="Calibri"/>
              </a:rPr>
              <a:t>whanau</a:t>
            </a:r>
            <a:r>
              <a:rPr lang="en-US" sz="1150">
                <a:solidFill>
                  <a:schemeClr val="dk1"/>
                </a:solidFill>
                <a:latin typeface="Calibri"/>
                <a:ea typeface="Calibri"/>
                <a:cs typeface="Calibri"/>
                <a:sym typeface="Calibri"/>
              </a:rPr>
              <a:t>) or have an individual significance for that sculpture. Spirals mark the joints of the figure at the shoulders, elbows, wrists, knees, and hips; the rough edges indicate that these were cut with stone tools, before the introduction of steel knives in the early nineteenth century. The style of carving is characteristic of works made by the Rongowhakaata tribe in the area around Gisborne, on the east coast of the north island of New Zealand.</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p:txBody>
      </p:sp>
      <p:sp>
        <p:nvSpPr>
          <p:cNvPr id="368" name="Google Shape;368;g2ae5ee437cd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https://kimbellart.org/collection/ap-197903</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This dignified figure of a Hemba warrior, with his upright posture and lofty, outward gaze, would have served as the focus for ancestor veneration among one of the Hemba peoples of the central and eastern Congo. Each clan possessed an ancestral effigy that was revered as the image of a founder, both actual and ideal, and signified the legitimacy of clan leaders’ rule. As a receptacle for the ancestor’s spirit, the figure is both conceptually and stylistically universalized; it is not concerned with the specific or momentary. It embodies inner moral values as well as outer signs of power, serving as a forceful example to the ancestor’s living descendants. Such figures were preserved in funerary houses or chiefs’ houses and expressed the continuing relationship between the living and the dead.</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Kimbell ancestor figure holds a large parade knife and a lance, which, as extensions of his arms, symbolize courage and masculine physical prowess. These emblems of power, along with the carefully trimmed beard and the characteristic, cruciform headdress, probably allude to the office of war chief. Retaining overall the columnar stability of the living tree from which he carved the work, the sculptor has structured the image from bold spherical and cylindrical forms enlivened by the interplay of forceful diagonals and stabilizing horizontals. The focus of energy remains the noble head, the dwelling place of spirit and wisdom.</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84" name="Google Shape;3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https://kimbellart.org/collection/ap-197903</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This dignified figure of a Hemba warrior, with his upright posture and lofty, outward gaze, would have served as the focus for ancestor veneration among one of the Hemba peoples of the central and eastern Congo. Each clan possessed an ancestral effigy that was revered as the image of a founder, both actual and ideal, and signified the legitimacy of clan leaders’ rule. As a receptacle for the ancestor’s spirit, the figure is both conceptually and stylistically universalized; it is not concerned with the specific or momentary. It embodies inner moral values as well as outer signs of power, serving as a forceful example to the ancestor’s living descendants. Such figures were preserved in funerary houses or chiefs’ houses and expressed the continuing relationship between the living and the dead.</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Kimbell ancestor figure holds a large parade knife and a lance, which, as extensions of his arms, symbolize courage and masculine physical prowess. These emblems of power, along with the carefully trimmed beard and the characteristic, cruciform headdress, probably allude to the office of war chief. Retaining overall the columnar stability of the living tree from which he carved the work, the sculptor has structured the image from bold spherical and cylindrical forms enlivened by the interplay of forceful diagonals and stabilizing horizontals. The focus of energy remains the noble head, the dwelling place of spirit and wisdom.</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p:txBody>
      </p:sp>
      <p:sp>
        <p:nvSpPr>
          <p:cNvPr id="390" name="Google Shape;39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ae5ee437c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https://kimbellart.org/collection/ap-197903</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This dignified figure of a Hemba warrior, with his upright posture and lofty, outward gaze, would have served as the focus for ancestor veneration among one of the Hemba peoples of the central and eastern Congo. Each clan possessed an ancestral effigy that was revered as the image of a founder, both actual and ideal, and signified the legitimacy of clan leaders’ rule. As a receptacle for the ancestor’s spirit, the figure is both conceptually and stylistically universalized; it is not concerned with the specific or momentary. It embodies inner moral values as well as outer signs of power, serving as a forceful example to the ancestor’s living descendants. Such figures were preserved in funerary houses or chiefs’ houses and expressed the continuing relationship between the living and the dead.</a:t>
            </a:r>
            <a:endParaRPr sz="1150">
              <a:solidFill>
                <a:schemeClr val="dk1"/>
              </a:solidFill>
              <a:latin typeface="Calibri"/>
              <a:ea typeface="Calibri"/>
              <a:cs typeface="Calibri"/>
              <a:sym typeface="Calibri"/>
            </a:endParaRPr>
          </a:p>
          <a:p>
            <a:pPr indent="0" lvl="0" marL="0" rtl="0" algn="just">
              <a:lnSpc>
                <a:spcPct val="115000"/>
              </a:lnSpc>
              <a:spcBef>
                <a:spcPts val="12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Kimbell ancestor figure holds a large parade knife and a lance, which, as extensions of his arms, symbolize courage and masculine physical prowess. These emblems of power, along with the carefully trimmed beard and the characteristic, cruciform headdress, probably allude to the office of war chief. Retaining overall the columnar stability of the living tree from which he carved the work, the sculptor has structured the image from bold spherical and cylindrical forms enlivened by the interplay of forceful diagonals and stabilizing horizontals. The focus of energy remains the noble head, the dwelling place of spirit and wisdom.</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 wisdom.</a:t>
            </a:r>
            <a:endParaRPr/>
          </a:p>
        </p:txBody>
      </p:sp>
      <p:sp>
        <p:nvSpPr>
          <p:cNvPr id="403" name="Google Shape;403;g2ae5ee437cd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a773258b53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a773258b53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https://kimbellart.org/collection/ap-198705-ab</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l">
              <a:lnSpc>
                <a:spcPct val="106999"/>
              </a:lnSpc>
              <a:spcBef>
                <a:spcPts val="1200"/>
              </a:spcBef>
              <a:spcAft>
                <a:spcPts val="0"/>
              </a:spcAft>
              <a:buClr>
                <a:schemeClr val="dk1"/>
              </a:buClr>
              <a:buSzPts val="1100"/>
              <a:buFont typeface="Arial"/>
              <a:buNone/>
            </a:pPr>
            <a:r>
              <a:rPr lang="en-US" sz="1150">
                <a:solidFill>
                  <a:srgbClr val="54514D"/>
                </a:solidFill>
                <a:latin typeface="Calibri"/>
                <a:ea typeface="Calibri"/>
                <a:cs typeface="Calibri"/>
                <a:sym typeface="Calibri"/>
              </a:rPr>
              <a:t> </a:t>
            </a:r>
            <a:r>
              <a:rPr lang="en-US" sz="1150">
                <a:solidFill>
                  <a:schemeClr val="dk1"/>
                </a:solidFill>
                <a:latin typeface="Calibri"/>
                <a:ea typeface="Calibri"/>
                <a:cs typeface="Calibri"/>
                <a:sym typeface="Calibri"/>
              </a:rPr>
              <a:t>Of the many deities that played a role in Chinese Buddhism, Manjushri (in Chinese, Wenshu), the bodhisattva of wisdom, is among the most appealing. One of the three most important bodhisattvas in East Asia, Manjushri is said to have originated in China from the mountains associated with Mount Wutai, a famous Buddhist monastic center. He was worshiped in China as the embodiment of knowledge and the guardian of sacred doctrines. Usually presented as a youthful, bejeweled prince, he is often shown seated on the back of a lion, carrying a book of truth and a sword that cuts through the darkness of ignorance. Depictions of Manjushri on a lion were popular from the Tang dynasty (AD 618–907) onward. In this form, he was most frequently paired with the bodhisattva Samantabhadhra, these two figures flanking the historical Buddha Shakyamuni in a triad.</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Among the Buddhist sculptures of China, bronze images occupy a very prominent place. Some of the finest religious works, especially during the Song dynasty (960–1279), were executed in this medium. Although paintings of Manjushri dating from the thirteenth to the fifteenth century are still extant, sculptures—particularly gilt-bronzes of this size—are extremely rare. This beautifully proportioned and superbly detailed example is a very rare complete image of the divinity. Its precise dating remains problematic due to the paucity of related material.</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36" name="Google Shape;43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https://kimbellart.org/collection/ap-198705-ab</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l">
              <a:lnSpc>
                <a:spcPct val="106999"/>
              </a:lnSpc>
              <a:spcBef>
                <a:spcPts val="1200"/>
              </a:spcBef>
              <a:spcAft>
                <a:spcPts val="0"/>
              </a:spcAft>
              <a:buClr>
                <a:schemeClr val="dk1"/>
              </a:buClr>
              <a:buSzPts val="1100"/>
              <a:buFont typeface="Arial"/>
              <a:buNone/>
            </a:pPr>
            <a:r>
              <a:rPr lang="en-US" sz="1150">
                <a:solidFill>
                  <a:srgbClr val="54514D"/>
                </a:solidFill>
                <a:latin typeface="Calibri"/>
                <a:ea typeface="Calibri"/>
                <a:cs typeface="Calibri"/>
                <a:sym typeface="Calibri"/>
              </a:rPr>
              <a:t> </a:t>
            </a:r>
            <a:r>
              <a:rPr lang="en-US" sz="1150">
                <a:solidFill>
                  <a:schemeClr val="dk1"/>
                </a:solidFill>
                <a:latin typeface="Calibri"/>
                <a:ea typeface="Calibri"/>
                <a:cs typeface="Calibri"/>
                <a:sym typeface="Calibri"/>
              </a:rPr>
              <a:t>Of the many deities that played a role in Chinese Buddhism, Manjushri (in Chinese, Wenshu), the bodhisattva of wisdom, is among the most appealing. One of the three most important bodhisattvas in East Asia, Manjushri is said to have originated in China from the mountains associated with Mount Wutai, a famous Buddhist monastic center. He was worshiped in China as the embodiment of knowledge and the guardian of sacred doctrines. Usually presented as a youthful, bejeweled prince, he is often shown seated on the back of a lion, carrying a book of truth and a sword that cuts through the darkness of ignorance. Depictions of Manjushri on a lion were popular from the Tang dynasty (AD 618–907) onward. In this form, he was most frequently paired with the bodhisattva Samantabhadhra, these two figures flanking the historical Buddha Shakyamuni in a triad.</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Among the Buddhist sculptures of China, bronze images occupy a very prominent place. Some of the finest religious works, especially during the Song dynasty (960–1279), were executed in this medium. Although paintings of Manjushri dating from the thirteenth to the fifteenth century are still extant, sculptures—particularly gilt-bronzes of this size—are extremely rare. This beautifully proportioned and superbly detailed example is a very rare complete image of the divinity. Its precise dating remains problematic due to the paucity of related material.</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42" name="Google Shape;44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ae5ee437c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https://kimbellart.org/collection/ap-198705-ab</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l">
              <a:lnSpc>
                <a:spcPct val="106999"/>
              </a:lnSpc>
              <a:spcBef>
                <a:spcPts val="1200"/>
              </a:spcBef>
              <a:spcAft>
                <a:spcPts val="0"/>
              </a:spcAft>
              <a:buClr>
                <a:schemeClr val="dk1"/>
              </a:buClr>
              <a:buSzPts val="1100"/>
              <a:buFont typeface="Arial"/>
              <a:buNone/>
            </a:pPr>
            <a:r>
              <a:rPr lang="en-US" sz="1150">
                <a:solidFill>
                  <a:srgbClr val="54514D"/>
                </a:solidFill>
                <a:latin typeface="Calibri"/>
                <a:ea typeface="Calibri"/>
                <a:cs typeface="Calibri"/>
                <a:sym typeface="Calibri"/>
              </a:rPr>
              <a:t> </a:t>
            </a:r>
            <a:r>
              <a:rPr lang="en-US" sz="1150">
                <a:solidFill>
                  <a:schemeClr val="dk1"/>
                </a:solidFill>
                <a:latin typeface="Calibri"/>
                <a:ea typeface="Calibri"/>
                <a:cs typeface="Calibri"/>
                <a:sym typeface="Calibri"/>
              </a:rPr>
              <a:t>Of the many deities that played a role in Chinese Buddhism, Manjushri (in Chinese, Wenshu), the bodhisattva of wisdom, is among the most appealing. One of the three most important bodhisattvas in East Asia, Manjushri is said to have originated in China from the mountains associated with Mount Wutai, a famous Buddhist monastic center. He was worshiped in China as the embodiment of knowledge and the guardian of sacred doctrines. Usually presented as a youthful, bejeweled prince, he is often shown seated on the back of a lion, carrying a book of truth and a sword that cuts through the darkness of ignorance. Depictions of Manjushri on a lion were popular from the Tang dynasty (AD 618–907) onward. In this form, he was most frequently paired with the bodhisattva Samantabhadhra, these two figures flanking the historical Buddha Shakyamuni in a triad.</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Among the Buddhist sculptures of China, bronze images occupy a very prominent place. Some of the finest religious works, especially during the Song dynasty (960–1279), were executed in this medium. Although paintings of Manjushri dating from the thirteenth to the fifteenth century are still extant, sculptures—particularly gilt-bronzes of this size—are extremely rare. This beautifully proportioned and superbly detailed example is a very rare complete image of the divinity. Its precise dating remains problematic due to the paucity of related material.</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57" name="Google Shape;457;g2ae5ee437cd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a773258b53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a773258b53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a773258b53_0_4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a773258b53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https://kimbellart.org/collection/ap-196919</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Around 1337, the Aztecs settled on an island in the middle of Lake Texcoco, at the site of present-day Mexico City. They named their new capital Tenochtitlan  after their chief, Tenoch. Aztec society was militaristic and regimented, and their art and culture show a pervasive interest in ritual and the symbolism of death. Guided by a sense of divine destiny and a complex religion that included the practice of blood-sacrifice to ensure the daily reappearance of the sun and the survival of their people, the Aztec established themselves as masters over much of Mesoamerica north of the Maya area until the conquest by the Spanish in 1521.</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Aztec pantheon included a vast number of gods who encapsulated almost every function of time and life. Many of these deities were borrowed from other cultures and given a distinctively Aztec cast that reflected their political and social structures. The Kimbell’s Seated Man was probably a local cult image and may have served as a guardian figure for the stairway of an Aztec temple platform. On ceremonial occasions, he may have held a banner staff in his right hand and perhaps wore a special costume. His sturdy body and coarse features indicate that he is an old macehualli, or man of the people. The bold facial scarification and more subtle, abstract patterns on the kneecaps, shoulder blades, and vertebrae suggest that he also represents the “Old God,” Huehueteotl, the Aztec patron of fire and lord of the center of the Universe.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a773258b53_0_5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a773258b53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https://kimbellart.org/collection/ap-196919</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Around 1337, the Aztecs settled on an island in the middle of Lake Texcoco, at the site of present-day Mexico City. They named their new capital Tenochtitlan  after their chief, Tenoch. Aztec society was militaristic and regimented, and their art and culture show a pervasive interest in ritual and the symbolism of death. Guided by a sense of divine destiny and a complex religion that included the practice of blood-sacrifice to ensure the daily reappearance of the sun and the survival of their people, the Aztec established themselves as masters over much of Mesoamerica north of the Maya area until the conquest by the Spanish in 1521.</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Aztec pantheon included a vast number of gods who encapsulated almost every function of time and life. Many of these deities were borrowed from other cultures and given a distinctively Aztec cast that reflected their political and social structures. The Kimbell’s Seated Man was probably a local cult image and may have served as a guardian figure for the stairway of an Aztec temple platform. On ceremonial occasions, he may have held a banner staff in his right hand and perhaps wore a special costume. His sturdy body and coarse features indicate that he is an old macehualli, or man of the people. The bold facial scarification and more subtle, abstract patterns on the kneecaps, shoulder blades, and vertebrae suggest that he also represents the “Old God,” Huehueteotl, the Aztec patron of fire and lord of the center of the Universe.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ae5ee437cd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ae5ee437c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https://kimbellart.org/collection/ap-196919</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Around 1337, the Aztecs settled on an island in the middle of Lake Texcoco, at the site of present-day Mexico City. They named their new capital Tenochtitlan  after their chief, Tenoch. Aztec society was militaristic and regimented, and their art and culture show a pervasive interest in ritual and the symbolism of death. Guided by a sense of divine destiny and a complex religion that included the practice of blood-sacrifice to ensure the daily reappearance of the sun and the survival of their people, the Aztec established themselves as masters over much of Mesoamerica north of the Maya area until the conquest by the Spanish in 1521.</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Aztec pantheon included a vast number of gods who encapsulated almost every function of time and life. Many of these deities were borrowed from other cultures and given a distinctively Aztec cast that reflected their political and social structures. The Kimbell’s Seated Man was probably a local cult image and may have served as a guardian figure for the stairway of an Aztec temple platform. On ceremonial occasions, he may have held a banner staff in his right hand and perhaps wore a special costume. His sturdy body and coarse features indicate that he is an old macehualli, or man of the people. The bold facial scarification and more subtle, abstract patterns on the kneecaps, shoulder blades, and vertebrae suggest that he also represents the “Old God,” Huehueteotl, the Aztec patron of fire and lord of the center of the Universe.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https://kimbellart.org/collection/ap-198702-ab</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More than any other artist, it was Gian Lorenzo Bernini, the leading sculptor of Baroque Italy, who reshaped the ancient city of Rome in a series of brilliant architectural and sculptural projects that affirmed its identity as the seat of the Roman Catholic Church. In 1667, Pope Clement IX appointed Bernini to supervise the renovation of the Ponte Sant’Angelo, the ancient bridge linking the city of Rome to the Vatican. Bernini designed ten angels, each carrying an instrument of Christ’s Passion, to alight on the bridge’s balustrades and guide the pilgrim’s approach, physically and spiritually, toward Saint Peter’s Basilica. Eight of the over-life-size angels were assigned to other sculptors, while the master himself made two: </a:t>
            </a:r>
            <a:r>
              <a:rPr i="1" lang="en-US" sz="1150">
                <a:solidFill>
                  <a:schemeClr val="dk1"/>
                </a:solidFill>
                <a:latin typeface="Calibri"/>
                <a:ea typeface="Calibri"/>
                <a:cs typeface="Calibri"/>
                <a:sym typeface="Calibri"/>
              </a:rPr>
              <a:t>Angel with the Superscription</a:t>
            </a:r>
            <a:r>
              <a:rPr lang="en-US" sz="1150">
                <a:solidFill>
                  <a:schemeClr val="dk1"/>
                </a:solidFill>
                <a:latin typeface="Calibri"/>
                <a:ea typeface="Calibri"/>
                <a:cs typeface="Calibri"/>
                <a:sym typeface="Calibri"/>
              </a:rPr>
              <a:t> and </a:t>
            </a:r>
            <a:r>
              <a:rPr i="1" lang="en-US" sz="1150">
                <a:solidFill>
                  <a:schemeClr val="dk1"/>
                </a:solidFill>
                <a:latin typeface="Calibri"/>
                <a:ea typeface="Calibri"/>
                <a:cs typeface="Calibri"/>
                <a:sym typeface="Calibri"/>
              </a:rPr>
              <a:t>Angel with the Crown of Thorns</a:t>
            </a:r>
            <a:r>
              <a:rPr lang="en-US" sz="1150">
                <a:solidFill>
                  <a:schemeClr val="dk1"/>
                </a:solidFill>
                <a:latin typeface="Calibri"/>
                <a:ea typeface="Calibri"/>
                <a:cs typeface="Calibri"/>
                <a:sym typeface="Calibri"/>
              </a:rPr>
              <a:t>. The pope deemed that the angels carved by Bernini with his own hand were too beautiful to be exposed to the elements, and copies were created for the bridge, which was completed in 1672. The original pair of angels remained in Bernini’s studio and was eventually bequeathed to Sant’Andrea delle Fratte, in Rome.</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lively terracotta angels in the Kimbell collection, conceived as a complementary pair, are among the surviving </a:t>
            </a:r>
            <a:r>
              <a:rPr i="1" lang="en-US" sz="1150">
                <a:solidFill>
                  <a:schemeClr val="dk1"/>
                </a:solidFill>
                <a:latin typeface="Calibri"/>
                <a:ea typeface="Calibri"/>
                <a:cs typeface="Calibri"/>
                <a:sym typeface="Calibri"/>
              </a:rPr>
              <a:t>bozzetti </a:t>
            </a:r>
            <a:r>
              <a:rPr lang="en-US" sz="1150">
                <a:solidFill>
                  <a:schemeClr val="dk1"/>
                </a:solidFill>
                <a:latin typeface="Calibri"/>
                <a:ea typeface="Calibri"/>
                <a:cs typeface="Calibri"/>
                <a:sym typeface="Calibri"/>
              </a:rPr>
              <a:t>(sketches) that trace Bernini’s successive ideas for the compositions. Leaving the imprint of his fingertips and toolmarks in the clay, Bernini modeled the figures in a rough, highly expressive manner, pinching and smoothing the forms into place. He arranged the components—long legs, arched wings, and swirling drapery—into a dynamic series of curves and counter-curves about the central axis so that each angel could be viewed from several directions.</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522" name="Google Shape;52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https://kimbellart.org/collection/ap-198702-ab</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More than any other artist, it was Gian Lorenzo Bernini, the leading sculptor of Baroque Italy, who reshaped the ancient city of Rome in a series of brilliant architectural and sculptural projects that affirmed its identity as the seat of the Roman Catholic Church. In 1667, Pope Clement IX appointed Bernini to supervise the renovation of the Ponte Sant’Angelo, the ancient bridge linking the city of Rome to the Vatican. Bernini designed ten angels, each carrying an instrument of Christ’s Passion, to alight on the bridge’s balustrades and guide the pilgrim’s approach, physically and spiritually, toward Saint Peter’s Basilica. Eight of the over-life-size angels were assigned to other sculptors, while the master himself made two: </a:t>
            </a:r>
            <a:r>
              <a:rPr i="1" lang="en-US" sz="1150">
                <a:solidFill>
                  <a:schemeClr val="dk1"/>
                </a:solidFill>
                <a:latin typeface="Calibri"/>
                <a:ea typeface="Calibri"/>
                <a:cs typeface="Calibri"/>
                <a:sym typeface="Calibri"/>
              </a:rPr>
              <a:t>Angel with the Superscription</a:t>
            </a:r>
            <a:r>
              <a:rPr lang="en-US" sz="1150">
                <a:solidFill>
                  <a:schemeClr val="dk1"/>
                </a:solidFill>
                <a:latin typeface="Calibri"/>
                <a:ea typeface="Calibri"/>
                <a:cs typeface="Calibri"/>
                <a:sym typeface="Calibri"/>
              </a:rPr>
              <a:t> and </a:t>
            </a:r>
            <a:r>
              <a:rPr i="1" lang="en-US" sz="1150">
                <a:solidFill>
                  <a:schemeClr val="dk1"/>
                </a:solidFill>
                <a:latin typeface="Calibri"/>
                <a:ea typeface="Calibri"/>
                <a:cs typeface="Calibri"/>
                <a:sym typeface="Calibri"/>
              </a:rPr>
              <a:t>Angel with the Crown of Thorns</a:t>
            </a:r>
            <a:r>
              <a:rPr lang="en-US" sz="1150">
                <a:solidFill>
                  <a:schemeClr val="dk1"/>
                </a:solidFill>
                <a:latin typeface="Calibri"/>
                <a:ea typeface="Calibri"/>
                <a:cs typeface="Calibri"/>
                <a:sym typeface="Calibri"/>
              </a:rPr>
              <a:t>. The pope deemed that the angels carved by Bernini with his own hand were too beautiful to be exposed to the elements, and copies were created for the bridge, which was completed in 1672. The original pair of angels remained in Bernini’s studio and was eventually bequeathed to Sant’Andrea delle Fratte, in Rome.</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lively terracotta angels in the Kimbell collection, conceived as a complementary pair, are among the surviving </a:t>
            </a:r>
            <a:r>
              <a:rPr i="1" lang="en-US" sz="1150">
                <a:solidFill>
                  <a:schemeClr val="dk1"/>
                </a:solidFill>
                <a:latin typeface="Calibri"/>
                <a:ea typeface="Calibri"/>
                <a:cs typeface="Calibri"/>
                <a:sym typeface="Calibri"/>
              </a:rPr>
              <a:t>bozzetti </a:t>
            </a:r>
            <a:r>
              <a:rPr lang="en-US" sz="1150">
                <a:solidFill>
                  <a:schemeClr val="dk1"/>
                </a:solidFill>
                <a:latin typeface="Calibri"/>
                <a:ea typeface="Calibri"/>
                <a:cs typeface="Calibri"/>
                <a:sym typeface="Calibri"/>
              </a:rPr>
              <a:t>(sketches) that trace Bernini’s successive ideas for the compositions. Leaving the imprint of his fingertips and toolmarks in the clay, Bernini modeled the figures in a rough, highly expressive manner, pinching and smoothing the forms into place. He arranged the components—long legs, arched wings, and swirling drapery—into a dynamic series of curves and counter-curves about the central axis so that each angel could be viewed from several directions.</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529" name="Google Shape;5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ae5ee437c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https://kimbellart.org/collection/ap-198702-ab</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More than any other artist, it was Gian Lorenzo Bernini, the leading sculptor of Baroque Italy, who reshaped the ancient city of Rome in a series of brilliant architectural and sculptural projects that affirmed its identity as the seat of the Roman Catholic Church. In 1667, Pope Clement IX appointed Bernini to supervise the renovation of the Ponte Sant’Angelo, the ancient bridge linking the city of Rome to the Vatican. Bernini designed ten angels, each carrying an instrument of Christ’s Passion, to alight on the bridge’s balustrades and guide the pilgrim’s approach, physically and spiritually, toward Saint Peter’s Basilica. Eight of the over-life-size angels were assigned to other sculptors, while the master himself made two: </a:t>
            </a:r>
            <a:r>
              <a:rPr i="1" lang="en-US" sz="1150">
                <a:solidFill>
                  <a:schemeClr val="dk1"/>
                </a:solidFill>
                <a:latin typeface="Calibri"/>
                <a:ea typeface="Calibri"/>
                <a:cs typeface="Calibri"/>
                <a:sym typeface="Calibri"/>
              </a:rPr>
              <a:t>Angel with the Superscription</a:t>
            </a:r>
            <a:r>
              <a:rPr lang="en-US" sz="1150">
                <a:solidFill>
                  <a:schemeClr val="dk1"/>
                </a:solidFill>
                <a:latin typeface="Calibri"/>
                <a:ea typeface="Calibri"/>
                <a:cs typeface="Calibri"/>
                <a:sym typeface="Calibri"/>
              </a:rPr>
              <a:t> and </a:t>
            </a:r>
            <a:r>
              <a:rPr i="1" lang="en-US" sz="1150">
                <a:solidFill>
                  <a:schemeClr val="dk1"/>
                </a:solidFill>
                <a:latin typeface="Calibri"/>
                <a:ea typeface="Calibri"/>
                <a:cs typeface="Calibri"/>
                <a:sym typeface="Calibri"/>
              </a:rPr>
              <a:t>Angel with the Crown of Thorns</a:t>
            </a:r>
            <a:r>
              <a:rPr lang="en-US" sz="1150">
                <a:solidFill>
                  <a:schemeClr val="dk1"/>
                </a:solidFill>
                <a:latin typeface="Calibri"/>
                <a:ea typeface="Calibri"/>
                <a:cs typeface="Calibri"/>
                <a:sym typeface="Calibri"/>
              </a:rPr>
              <a:t>. The pope deemed that the angels carved by Bernini with his own hand were too beautiful to be exposed to the elements, and copies were created for the bridge, which was completed in 1672. The original pair of angels remained in Bernini’s studio and was eventually bequeathed to Sant’Andrea delle Fratte, in Rome.</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lively terracotta angels in the Kimbell collection, conceived as a complementary pair, are among the surviving </a:t>
            </a:r>
            <a:r>
              <a:rPr i="1" lang="en-US" sz="1150">
                <a:solidFill>
                  <a:schemeClr val="dk1"/>
                </a:solidFill>
                <a:latin typeface="Calibri"/>
                <a:ea typeface="Calibri"/>
                <a:cs typeface="Calibri"/>
                <a:sym typeface="Calibri"/>
              </a:rPr>
              <a:t>bozzetti </a:t>
            </a:r>
            <a:r>
              <a:rPr lang="en-US" sz="1150">
                <a:solidFill>
                  <a:schemeClr val="dk1"/>
                </a:solidFill>
                <a:latin typeface="Calibri"/>
                <a:ea typeface="Calibri"/>
                <a:cs typeface="Calibri"/>
                <a:sym typeface="Calibri"/>
              </a:rPr>
              <a:t>(sketches) that trace Bernini’s successive ideas for the compositions. Leaving the imprint of his fingertips and toolmarks in the clay, Bernini modeled the figures in a rough, highly expressive manner, pinching and smoothing the forms into place. He arranged the components—long legs, arched wings, and swirling drapery—into a dynamic series of curves and counter-curves about the central axis so that each angel could be viewed from several directions.</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549" name="Google Shape;549;g2ae5ee437cd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https://kimbellart.org/collection/ap-202201</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This true-to-life depiction of a sumptuous still life set in a vineyard in the hills overlooking Vienna showcases the outstanding pictorial imagination of Ferdinand Georg Waldmüller. The captivating composition, vibrant lighting, vivid color, and precision of detail bear out his status as the leading Viennese painter of his time. The virtuoso, lifelike execution of the dog’s protective watch over the basket of grapes reads as a manifesto championing the artist’s conviction that direct observation and truthful depiction of nature is the foundation of art.</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i="1" lang="en-US" sz="1150">
                <a:solidFill>
                  <a:schemeClr val="dk1"/>
                </a:solidFill>
                <a:latin typeface="Calibri"/>
                <a:ea typeface="Calibri"/>
                <a:cs typeface="Calibri"/>
                <a:sym typeface="Calibri"/>
              </a:rPr>
              <a:t>Dog Guarding a Basket of Grapes</a:t>
            </a:r>
            <a:r>
              <a:rPr lang="en-US" sz="1150">
                <a:solidFill>
                  <a:schemeClr val="dk1"/>
                </a:solidFill>
                <a:latin typeface="Calibri"/>
                <a:ea typeface="Calibri"/>
                <a:cs typeface="Calibri"/>
                <a:sym typeface="Calibri"/>
              </a:rPr>
              <a:t> merges still life with a remarkable animal portrait and striking landscape. In a vineyard, a large wicker fruit basket overflows with freshly cut clusters of grapes. An alert dog to the left, wearing a wide brass collar, commandeers the picture. Its features—pointed ears, bulging amber eyes, and curled tail—suggest it is a locally bred miniature guard dog or pinscher, of the type common on farms at the time. Facing the viewer, it places a paw on a plaid cloth upon which rest more bunches of grapes and a harvesting knife. The dusky, clouded background offsets the violet, blue, and honey hues of the varicolored grapes. Throughout, Waldmüller demonstrates his uncanny ability to describe the differing textures and surfaces of materials, from fabric to fur, metal to wicker, fruit to foliage. The landscape unfolding at left offers a splendid view from the foreground terrain, down the hills to the belltower of the parish church of Heiligenstadt and on to the Danube River and slate blue mountains in the far distance. The reverential rendering of the beauty and bounty of the Viennese countryside is brought down to earth by the dog’s comic role as sentinel for the vineyard.</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i="1"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i="1"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574" name="Google Shape;57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https://kimbellart.org/collection/ap-202201</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This true-to-life depiction of a sumptuous still life set in a vineyard in the hills overlooking Vienna showcases the outstanding pictorial imagination of Ferdinand Georg Waldmüller. The captivating composition, vibrant lighting, vivid color, and precision of detail bear out his status as the leading Viennese painter of his time. The virtuoso, lifelike execution of the dog’s protective watch over the basket of grapes reads as a manifesto championing the artist’s conviction that direct observation and truthful depiction of nature is the foundation of art.</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i="1" lang="en-US" sz="1150">
                <a:solidFill>
                  <a:schemeClr val="dk1"/>
                </a:solidFill>
                <a:latin typeface="Calibri"/>
                <a:ea typeface="Calibri"/>
                <a:cs typeface="Calibri"/>
                <a:sym typeface="Calibri"/>
              </a:rPr>
              <a:t>Dog Guarding a Basket of Grapes</a:t>
            </a:r>
            <a:r>
              <a:rPr lang="en-US" sz="1150">
                <a:solidFill>
                  <a:schemeClr val="dk1"/>
                </a:solidFill>
                <a:latin typeface="Calibri"/>
                <a:ea typeface="Calibri"/>
                <a:cs typeface="Calibri"/>
                <a:sym typeface="Calibri"/>
              </a:rPr>
              <a:t> merges still life with a remarkable animal portrait and striking landscape. In a vineyard, a large wicker fruit basket overflows with freshly cut clusters of grapes. An alert dog to the left, wearing a wide brass collar, commandeers the picture. Its features—pointed ears, bulging amber eyes, and curled tail—suggest it is a locally bred miniature guard dog or pinscher, of the type common on farms at the time. Facing the viewer, it places a paw on a plaid cloth upon which rest more bunches of grapes and a harvesting knife. The dusky, clouded background offsets the violet, blue, and honey hues of the varicolored grapes. Throughout, Waldmüller demonstrates his uncanny ability to describe the differing textures and surfaces of materials, from fabric to fur, metal to wicker, fruit to foliage. The landscape unfolding at left offers a splendid view from the foreground terrain, down the hills to the belltower of the parish church of Heiligenstadt and on to the Danube River and slate blue mountains in the far distance. The reverential rendering of the beauty and bounty of the Viennese countryside is brought down to earth by the dog’s comic role as sentinel for the vineyard.</a:t>
            </a:r>
            <a:endParaRPr sz="1150">
              <a:latin typeface="Calibri"/>
              <a:ea typeface="Calibri"/>
              <a:cs typeface="Calibri"/>
              <a:sym typeface="Calibri"/>
            </a:endParaRPr>
          </a:p>
        </p:txBody>
      </p:sp>
      <p:sp>
        <p:nvSpPr>
          <p:cNvPr id="580" name="Google Shape;58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ae5ee437c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https://kimbellart.org/collection/ap-202201</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This true-to-life depiction of a sumptuous still life set in a vineyard in the hills overlooking Vienna showcases the outstanding pictorial imagination of Ferdinand Georg Waldmüller. The captivating composition, vibrant lighting, vivid color, and precision of detail bear out his status as the leading Viennese painter of his time. The virtuoso, lifelike execution of the dog’s protective watch over the basket of grapes reads as a manifesto championing the artist’s conviction that direct observation and truthful depiction of nature is the foundation of art.</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i="1" lang="en-US" sz="1150">
                <a:solidFill>
                  <a:schemeClr val="dk1"/>
                </a:solidFill>
                <a:latin typeface="Calibri"/>
                <a:ea typeface="Calibri"/>
                <a:cs typeface="Calibri"/>
                <a:sym typeface="Calibri"/>
              </a:rPr>
              <a:t>Dog Guarding a Basket of Grapes</a:t>
            </a:r>
            <a:r>
              <a:rPr lang="en-US" sz="1150">
                <a:solidFill>
                  <a:schemeClr val="dk1"/>
                </a:solidFill>
                <a:latin typeface="Calibri"/>
                <a:ea typeface="Calibri"/>
                <a:cs typeface="Calibri"/>
                <a:sym typeface="Calibri"/>
              </a:rPr>
              <a:t> merges still life with a remarkable animal portrait and striking landscape. In a vineyard, a large wicker fruit basket overflows with freshly cut clusters of grapes. An alert dog to the left, wearing a wide brass collar, commandeers the picture. Its features—pointed ears, bulging amber eyes, and curled tail—suggest it is a locally bred miniature guard dog or pinscher, of the type common on farms at the time. Facing the viewer, it places a paw on a plaid cloth upon which rest more bunches of grapes and a harvesting knife. The dusky, clouded background offsets the violet, blue, and honey hues of the varicolored grapes. Throughout, Waldmüller demonstrates his uncanny ability to describe the differing textures and surfaces of materials, from fabric to fur, metal to wicker, fruit to foliage. The landscape unfolding at left offers a splendid view from the foreground terrain, down the hills to the belltower of the parish church of Heiligenstadt and on to the Danube River and slate blue mountains in the far distance. The reverential rendering of the beauty and bounty of the Viennese countryside is brought down to earth by the dog’s comic role as sentinel for the vineyard.</a:t>
            </a:r>
            <a:endParaRPr sz="1150">
              <a:latin typeface="Calibri"/>
              <a:ea typeface="Calibri"/>
              <a:cs typeface="Calibri"/>
              <a:sym typeface="Calibri"/>
            </a:endParaRPr>
          </a:p>
        </p:txBody>
      </p:sp>
      <p:sp>
        <p:nvSpPr>
          <p:cNvPr id="598" name="Google Shape;598;g2ae5ee437cd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ae5ee437cd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2ae5ee437cd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g2ae5ee437cd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https://kimbellart.org/collection/ap-199407</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Tombs of the Han dynasty (206 BC–AD 220) were typically furnished with model figures and other objects believed to be necessary for a safe journey to the afterlife. Records indicate that when important military officials died, the imperial Han court would give them elaborate funerals, including a full military cortege. This figure of a horse and rider was likely part of a model funerary retinue comprised of soldiers and cavalrymen that would have been placed in such a tomb. It is closely related stylistically to a group of military figures excavated in a Western Han tomb in Yangjiawan village, Shaanxi province.</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To meet increased demand for burial goods during the Han dynasty, these figures were produced in great numbers. Despite their standardized types and simple sculptural techniques, however, the Kimbell group displays great vitality of form and considerable descriptive and expressive power.</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As with much Western Han sculpture, the artist has here focused attention on the figures’ heads. That of the horse is boldly sculpted and precisely rendered, suggesting the physical attributes of the Samanthian breed from Xinjiang province in Central Asia, prized by the Chinese for its superior strength and speed. The rider’s face is characteristic of the period, with simple, naturally modeled features. In both figures, the strong contours help to define a sense of volume, enhanced by the addition of colorful pigments, which delineate the rider’s costume and the horse’s saddle and harness. Despite their relatively modest size, the pair possess a monumental quality normally associated with more massive Han stone sculptures.</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08" name="Google Shape;10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ae5ee437c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https://kimbellart.org/collection/ap-199407</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Tombs of the Han dynasty (206 BC–AD 220) were typically furnished with model figures and other objects believed to be necessary for a safe journey to the afterlife. Records indicate that when important military officials died, the imperial Han court would give them elaborate funerals, including a full military cortege. This figure of a horse and rider was likely part of a model funerary retinue comprised of soldiers and cavalrymen that would have been placed in such a tomb. It is closely related stylistically to a group of military figures excavated in a Western Han tomb in Yangjiawan village, Shaanxi province.</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To meet increased demand for burial goods during the Han dynasty, these figures were produced in great numbers. Despite their standardized types and simple sculptural techniques, however, the Kimbell group displays great vitality of form and considerable descriptive and expressive power.</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As with much Western Han sculpture, the artist has here focused attention on the figures’ heads. That of the horse is boldly sculpted and precisely rendered, suggesting the physical attributes of the Samanthian breed from Xinjiang province in Central Asia, prized by the Chinese for its superior strength and speed. The rider’s face is characteristic of the period, with simple, naturally modeled features. In both figures, the strong contours help to define a sense of volume, enhanced by the addition of colorful pigments, which delineate the rider’s costume and the horse’s saddle and harness. Despite their relatively modest size, the pair possess a monumental quality normally associated with more massive Han stone sculptures.</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14" name="Google Shape;114;g2ae5ee437cd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sz="1150" u="sng">
                <a:solidFill>
                  <a:schemeClr val="hlink"/>
                </a:solidFill>
                <a:latin typeface="Calibri"/>
                <a:ea typeface="Calibri"/>
                <a:cs typeface="Calibri"/>
                <a:sym typeface="Calibri"/>
                <a:hlinkClick r:id="rId2"/>
              </a:rPr>
              <a:t>https://kimbellart.org/collection/ap-199407</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15000"/>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Tombs of the Han dynasty (206 BC–AD 220) were typically furnished with model figures and other objects believed to be necessary for a safe journey to the afterlife. Records indicate that when important military officials died, the imperial Han court would give them elaborate funerals, including a full military cortege. This figure of a horse and rider was likely part of a model funerary retinue comprised of soldiers and cavalrymen that would have been placed in such a tomb. It is closely related stylistically to a group of military figures excavated in a Western Han tomb in Yangjiawan village, Shaanxi province.</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To meet increased demand for burial goods during the Han dynasty, these figures were produced in great numbers. Despite their standardized types and simple sculptural techniques, however, the Kimbell group displays great vitality of form and considerable descriptive and expressive power.</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50">
                <a:solidFill>
                  <a:schemeClr val="dk1"/>
                </a:solidFill>
                <a:latin typeface="Calibri"/>
                <a:ea typeface="Calibri"/>
                <a:cs typeface="Calibri"/>
                <a:sym typeface="Calibri"/>
              </a:rPr>
              <a:t>As with much Western Han sculpture, the artist has here focused attention on the figures’ heads. That of the horse is boldly sculpted and precisely rendered, suggesting the physical attributes of the Samanthian breed from Xinjiang province in Central Asia, prized by the Chinese for its superior strength and speed. The rider’s face is characteristic of the period, with simple, naturally modeled features. In both figures, the strong contours help to define a sense of volume, enhanced by the addition of colorful pigments, which delineate the rider’s costume and the horse’s saddle and harness. Despite their relatively modest size, the pair possess a monumental quality normally associated with more massive Han stone sculptures.</a:t>
            </a:r>
            <a:endParaRPr sz="115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32" name="Google Shape;1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a773258b53_0_4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a773258b53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https://kimbellart.org/collection/ap-197202</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None/>
            </a:pPr>
            <a:r>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Kofun (“Old Tomb/Mound”) period (c. 3rd century–538 AD) is characterized by the burial mounds built for the clan leaders of an emerging upper class, who would form the basis of imperial rule. The practice of building burial mounds and interring valuables with the dead was adopted in Japan from the Asian continent. During this period, great numbers of monumental burial mounds symbolized the increasingly unified power of the governing class.</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i="1" lang="en-US" sz="1150">
                <a:solidFill>
                  <a:schemeClr val="dk1"/>
                </a:solidFill>
                <a:latin typeface="Calibri"/>
                <a:ea typeface="Calibri"/>
                <a:cs typeface="Calibri"/>
                <a:sym typeface="Calibri"/>
              </a:rPr>
              <a:t>Haniwa</a:t>
            </a:r>
            <a:r>
              <a:rPr lang="en-US" sz="1150">
                <a:solidFill>
                  <a:schemeClr val="dk1"/>
                </a:solidFill>
                <a:latin typeface="Calibri"/>
                <a:ea typeface="Calibri"/>
                <a:cs typeface="Calibri"/>
                <a:sym typeface="Calibri"/>
              </a:rPr>
              <a:t>, which means “circle (or tube) of clay,” is the term given to large numbers of hollow clay cylinders that were placed in and around the bases of the Kofun-period burial mounds. Their function is unknown, but it is thought that they were used to protect the sides of the mound from erosion or perhaps formed a symbolic barrier around the precincts of the dead, protecting the site from evil spirits. The majority of </a:t>
            </a:r>
            <a:r>
              <a:rPr i="1" lang="en-US" sz="1150">
                <a:solidFill>
                  <a:schemeClr val="dk1"/>
                </a:solidFill>
                <a:latin typeface="Calibri"/>
                <a:ea typeface="Calibri"/>
                <a:cs typeface="Calibri"/>
                <a:sym typeface="Calibri"/>
              </a:rPr>
              <a:t>haniwa</a:t>
            </a:r>
            <a:r>
              <a:rPr lang="en-US" sz="1150">
                <a:solidFill>
                  <a:schemeClr val="dk1"/>
                </a:solidFill>
                <a:latin typeface="Calibri"/>
                <a:ea typeface="Calibri"/>
                <a:cs typeface="Calibri"/>
                <a:sym typeface="Calibri"/>
              </a:rPr>
              <a:t> are unadorned, but a number of them are decorated with sculpted human figures, animals, or domestic and ceremonial objects, rendered with the typical simplification and abstraction that characterizes the Kimbell figure. Seated on a platform, he has short legs and rounded, tubelike arms that are held in front in a somewhat formal pose. There is no suggestion of clothing, but the masklike face is marked by triangles on the cheeks and chin, painted in red cinnabar. Although the status and function of the person represented are not known, his distinctive conical cap and the sword at his side suggest a low-ranking soldier.</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a773258b53_0_4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a773258b53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https://kimbellart.org/collection/ap-197202</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None/>
            </a:pPr>
            <a:r>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Kofun (“Old Tomb/Mound”) period (c. 3rd century–538 AD) is characterized by the burial mounds built for the clan leaders of an emerging upper class, who would form the basis of imperial rule. The practice of building burial mounds and interring valuables with the dead was adopted in Japan from the Asian continent. During this period, great numbers of monumental burial mounds symbolized the increasingly unified power of the governing class.</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i="1" lang="en-US" sz="1150">
                <a:solidFill>
                  <a:schemeClr val="dk1"/>
                </a:solidFill>
                <a:latin typeface="Calibri"/>
                <a:ea typeface="Calibri"/>
                <a:cs typeface="Calibri"/>
                <a:sym typeface="Calibri"/>
              </a:rPr>
              <a:t>Haniwa</a:t>
            </a:r>
            <a:r>
              <a:rPr lang="en-US" sz="1150">
                <a:solidFill>
                  <a:schemeClr val="dk1"/>
                </a:solidFill>
                <a:latin typeface="Calibri"/>
                <a:ea typeface="Calibri"/>
                <a:cs typeface="Calibri"/>
                <a:sym typeface="Calibri"/>
              </a:rPr>
              <a:t>, which means “circle (or tube) of clay,” is the term given to large numbers of hollow clay cylinders that were placed in and around the bases of the Kofun-period burial mounds. Their function is unknown, but it is thought that they were used to protect the sides of the mound from erosion or perhaps formed a symbolic barrier around the precincts of the dead, protecting the site from evil spirits. The majority of </a:t>
            </a:r>
            <a:r>
              <a:rPr i="1" lang="en-US" sz="1150">
                <a:solidFill>
                  <a:schemeClr val="dk1"/>
                </a:solidFill>
                <a:latin typeface="Calibri"/>
                <a:ea typeface="Calibri"/>
                <a:cs typeface="Calibri"/>
                <a:sym typeface="Calibri"/>
              </a:rPr>
              <a:t>haniwa</a:t>
            </a:r>
            <a:r>
              <a:rPr lang="en-US" sz="1150">
                <a:solidFill>
                  <a:schemeClr val="dk1"/>
                </a:solidFill>
                <a:latin typeface="Calibri"/>
                <a:ea typeface="Calibri"/>
                <a:cs typeface="Calibri"/>
                <a:sym typeface="Calibri"/>
              </a:rPr>
              <a:t> are unadorned, but a number of them are decorated with sculpted human figures, animals, or domestic and ceremonial objects, rendered with the typical simplification and abstraction that characterizes the Kimbell figure. Seated on a platform, he has short legs and rounded, tubelike arms that are held in front in a somewhat formal pose. There is no suggestion of clothing, but the masklike face is marked by triangles on the cheeks and chin, painted in red cinnabar. Although the status and function of the person represented are not known, his distinctive conical cap and the sword at his side suggest a low-ranking soldier.</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ae5ee437cd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ae5ee437c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6999"/>
              </a:lnSpc>
              <a:spcBef>
                <a:spcPts val="0"/>
              </a:spcBef>
              <a:spcAft>
                <a:spcPts val="0"/>
              </a:spcAft>
              <a:buNone/>
            </a:pPr>
            <a:r>
              <a:rPr lang="en-US" sz="1150" u="sng">
                <a:solidFill>
                  <a:schemeClr val="hlink"/>
                </a:solidFill>
                <a:latin typeface="Calibri"/>
                <a:ea typeface="Calibri"/>
                <a:cs typeface="Calibri"/>
                <a:sym typeface="Calibri"/>
                <a:hlinkClick r:id="rId2"/>
              </a:rPr>
              <a:t>https://kimbellart.org/collection/ap-197202</a:t>
            </a: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None/>
            </a:pPr>
            <a:r>
              <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The Kofun (“Old Tomb/Mound”) period (c. 3rd century–538 AD) is characterized by the burial mounds built for the clan leaders of an emerging upper class, who would form the basis of imperial rule. The practice of building burial mounds and interring valuables with the dead was adopted in Japan from the Asian continent. During this period, great numbers of monumental burial mounds symbolized the increasingly unified power of the governing class.</a:t>
            </a:r>
            <a:endParaRPr sz="1150">
              <a:solidFill>
                <a:schemeClr val="dk1"/>
              </a:solidFill>
              <a:latin typeface="Calibri"/>
              <a:ea typeface="Calibri"/>
              <a:cs typeface="Calibri"/>
              <a:sym typeface="Calibri"/>
            </a:endParaRPr>
          </a:p>
          <a:p>
            <a:pPr indent="0" lvl="0" marL="0" rtl="0" algn="just">
              <a:lnSpc>
                <a:spcPct val="106999"/>
              </a:lnSpc>
              <a:spcBef>
                <a:spcPts val="800"/>
              </a:spcBef>
              <a:spcAft>
                <a:spcPts val="0"/>
              </a:spcAft>
              <a:buClr>
                <a:schemeClr val="dk1"/>
              </a:buClr>
              <a:buSzPts val="1100"/>
              <a:buFont typeface="Arial"/>
              <a:buNone/>
            </a:pPr>
            <a:r>
              <a:rPr lang="en-US"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Clr>
                <a:schemeClr val="dk1"/>
              </a:buClr>
              <a:buSzPts val="1100"/>
              <a:buFont typeface="Arial"/>
              <a:buNone/>
            </a:pPr>
            <a:r>
              <a:rPr i="1" lang="en-US" sz="1150">
                <a:solidFill>
                  <a:schemeClr val="dk1"/>
                </a:solidFill>
                <a:latin typeface="Calibri"/>
                <a:ea typeface="Calibri"/>
                <a:cs typeface="Calibri"/>
                <a:sym typeface="Calibri"/>
              </a:rPr>
              <a:t>Haniwa</a:t>
            </a:r>
            <a:r>
              <a:rPr lang="en-US" sz="1150">
                <a:solidFill>
                  <a:schemeClr val="dk1"/>
                </a:solidFill>
                <a:latin typeface="Calibri"/>
                <a:ea typeface="Calibri"/>
                <a:cs typeface="Calibri"/>
                <a:sym typeface="Calibri"/>
              </a:rPr>
              <a:t>, which means “circle (or tube) of clay,” is the term given to large numbers of hollow clay cylinders that were placed in and around the bases of the Kofun-period burial mounds. Their function is unknown, but it is thought that they were used to protect the sides of the mound from erosion or perhaps formed a symbolic barrier around the precincts of the dead, protecting the site from evil spirits. The majority of </a:t>
            </a:r>
            <a:r>
              <a:rPr i="1" lang="en-US" sz="1150">
                <a:solidFill>
                  <a:schemeClr val="dk1"/>
                </a:solidFill>
                <a:latin typeface="Calibri"/>
                <a:ea typeface="Calibri"/>
                <a:cs typeface="Calibri"/>
                <a:sym typeface="Calibri"/>
              </a:rPr>
              <a:t>haniwa</a:t>
            </a:r>
            <a:r>
              <a:rPr lang="en-US" sz="1150">
                <a:solidFill>
                  <a:schemeClr val="dk1"/>
                </a:solidFill>
                <a:latin typeface="Calibri"/>
                <a:ea typeface="Calibri"/>
                <a:cs typeface="Calibri"/>
                <a:sym typeface="Calibri"/>
              </a:rPr>
              <a:t> are unadorned, but a number of them are decorated with sculpted human figures, animals, or domestic and ceremonial objects, rendered with the typical simplification and abstraction that characterizes the Kimbell figure. Seated on a platform, he has short legs and rounded, tubelike arms that are held in front in a somewhat formal pose. There is no suggestion of clothing, but the masklike face is marked by triangles on the cheeks and chin, painted in red cinnabar. Although the status and function of the person represented are not known, his distinctive conical cap and the sword at his side suggest a low-ranking soldier.</a:t>
            </a:r>
            <a:endParaRPr sz="1150">
              <a:solidFill>
                <a:schemeClr val="dk1"/>
              </a:solidFill>
              <a:latin typeface="Calibri"/>
              <a:ea typeface="Calibri"/>
              <a:cs typeface="Calibri"/>
              <a:sym typeface="Calibri"/>
            </a:endParaRPr>
          </a:p>
          <a:p>
            <a:pPr indent="0" lvl="0" marL="0" rtl="0" algn="just">
              <a:lnSpc>
                <a:spcPct val="106999"/>
              </a:lnSpc>
              <a:spcBef>
                <a:spcPts val="0"/>
              </a:spcBef>
              <a:spcAft>
                <a:spcPts val="0"/>
              </a:spcAft>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jpg"/><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jpg"/><Relationship Id="rId4" Type="http://schemas.openxmlformats.org/officeDocument/2006/relationships/image" Target="../media/image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jpg"/><Relationship Id="rId4" Type="http://schemas.openxmlformats.org/officeDocument/2006/relationships/image" Target="../media/image1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kimbellart.org/collection/ap-200101" TargetMode="External"/><Relationship Id="rId4" Type="http://schemas.openxmlformats.org/officeDocument/2006/relationships/hyperlink" Target="https://kimbellart.org/collection/ap-20010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title="Guardians in the Galleries PPT FINAL.jpg"/>
          <p:cNvPicPr preferRelativeResize="0"/>
          <p:nvPr/>
        </p:nvPicPr>
        <p:blipFill>
          <a:blip r:embed="rId3">
            <a:alphaModFix/>
          </a:blip>
          <a:stretch>
            <a:fillRect/>
          </a:stretch>
        </p:blipFill>
        <p:spPr>
          <a:xfrm>
            <a:off x="0" y="0"/>
            <a:ext cx="12192000" cy="6858006"/>
          </a:xfrm>
          <a:prstGeom prst="rect">
            <a:avLst/>
          </a:prstGeom>
          <a:noFill/>
          <a:ln>
            <a:noFill/>
          </a:ln>
        </p:spPr>
      </p:pic>
      <p:sp>
        <p:nvSpPr>
          <p:cNvPr id="85" name="Google Shape;85;p13"/>
          <p:cNvSpPr txBox="1"/>
          <p:nvPr/>
        </p:nvSpPr>
        <p:spPr>
          <a:xfrm>
            <a:off x="798300" y="304175"/>
            <a:ext cx="10595400" cy="923400"/>
          </a:xfrm>
          <a:prstGeom prst="rect">
            <a:avLst/>
          </a:prstGeom>
          <a:noFill/>
          <a:ln>
            <a:noFill/>
          </a:ln>
        </p:spPr>
        <p:txBody>
          <a:bodyPr anchorCtr="0" anchor="t" bIns="91425" lIns="91425" spcFirstLastPara="1" rIns="91425" wrap="square" tIns="91425">
            <a:spAutoFit/>
          </a:bodyPr>
          <a:lstStyle/>
          <a:p>
            <a:pPr indent="0" lvl="0" marL="0" rtl="0" algn="ctr">
              <a:lnSpc>
                <a:spcPct val="106999"/>
              </a:lnSpc>
              <a:spcBef>
                <a:spcPts val="0"/>
              </a:spcBef>
              <a:spcAft>
                <a:spcPts val="800"/>
              </a:spcAft>
              <a:buNone/>
            </a:pPr>
            <a:r>
              <a:rPr b="1" lang="en-US" sz="4800">
                <a:solidFill>
                  <a:srgbClr val="FFFFFF"/>
                </a:solidFill>
                <a:latin typeface="Calibri"/>
                <a:ea typeface="Calibri"/>
                <a:cs typeface="Calibri"/>
                <a:sym typeface="Calibri"/>
              </a:rPr>
              <a:t>Kimbell Educator Packet</a:t>
            </a:r>
            <a:endParaRPr b="1" sz="4800">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2"/>
          <p:cNvPicPr preferRelativeResize="0"/>
          <p:nvPr/>
        </p:nvPicPr>
        <p:blipFill rotWithShape="1">
          <a:blip r:embed="rId3">
            <a:alphaModFix/>
          </a:blip>
          <a:srcRect b="0" l="0" r="0" t="0"/>
          <a:stretch/>
        </p:blipFill>
        <p:spPr>
          <a:xfrm>
            <a:off x="2948525" y="0"/>
            <a:ext cx="5143738" cy="6857999"/>
          </a:xfrm>
          <a:prstGeom prst="rect">
            <a:avLst/>
          </a:prstGeom>
          <a:noFill/>
          <a:ln>
            <a:noFill/>
          </a:ln>
        </p:spPr>
      </p:pic>
      <p:sp>
        <p:nvSpPr>
          <p:cNvPr id="199" name="Google Shape;199;p22"/>
          <p:cNvSpPr txBox="1"/>
          <p:nvPr/>
        </p:nvSpPr>
        <p:spPr>
          <a:xfrm>
            <a:off x="8275898" y="6453426"/>
            <a:ext cx="3916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Court Lady</a:t>
            </a:r>
            <a:r>
              <a:rPr lang="en-US" sz="1000">
                <a:solidFill>
                  <a:schemeClr val="dk1"/>
                </a:solidFill>
                <a:latin typeface="Calibri"/>
                <a:ea typeface="Calibri"/>
                <a:cs typeface="Calibri"/>
                <a:sym typeface="Calibri"/>
              </a:rPr>
              <a:t>, first half of the 8th century AD, g</a:t>
            </a:r>
            <a:r>
              <a:rPr lang="en-US" sz="1000">
                <a:solidFill>
                  <a:schemeClr val="dk1"/>
                </a:solidFill>
                <a:latin typeface="Calibri"/>
                <a:ea typeface="Calibri"/>
                <a:cs typeface="Calibri"/>
                <a:sym typeface="Calibri"/>
              </a:rPr>
              <a:t>ray earthenware with painted polychrome decoration</a:t>
            </a:r>
            <a:r>
              <a:rPr lang="en-US" sz="1000">
                <a:solidFill>
                  <a:schemeClr val="dk1"/>
                </a:solidFill>
                <a:latin typeface="Calibri"/>
                <a:ea typeface="Calibri"/>
                <a:cs typeface="Calibri"/>
                <a:sym typeface="Calibri"/>
              </a:rPr>
              <a:t>. Kimbell Art Museum</a:t>
            </a:r>
            <a:endParaRPr sz="10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3"/>
          <p:cNvPicPr preferRelativeResize="0"/>
          <p:nvPr/>
        </p:nvPicPr>
        <p:blipFill rotWithShape="1">
          <a:blip r:embed="rId3">
            <a:alphaModFix/>
          </a:blip>
          <a:srcRect b="0" l="0" r="0" t="0"/>
          <a:stretch/>
        </p:blipFill>
        <p:spPr>
          <a:xfrm>
            <a:off x="0" y="0"/>
            <a:ext cx="5143738" cy="6857999"/>
          </a:xfrm>
          <a:prstGeom prst="rect">
            <a:avLst/>
          </a:prstGeom>
          <a:noFill/>
          <a:ln>
            <a:noFill/>
          </a:ln>
        </p:spPr>
      </p:pic>
      <p:sp>
        <p:nvSpPr>
          <p:cNvPr id="205" name="Google Shape;205;p23"/>
          <p:cNvSpPr txBox="1"/>
          <p:nvPr/>
        </p:nvSpPr>
        <p:spPr>
          <a:xfrm>
            <a:off x="6162675" y="377350"/>
            <a:ext cx="5704500" cy="490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is she </a:t>
            </a:r>
            <a:r>
              <a:rPr b="1" lang="en-US" sz="2200">
                <a:solidFill>
                  <a:schemeClr val="dk1"/>
                </a:solidFill>
                <a:latin typeface="Calibri"/>
                <a:ea typeface="Calibri"/>
                <a:cs typeface="Calibri"/>
                <a:sym typeface="Calibri"/>
              </a:rPr>
              <a:t>wearing</a:t>
            </a:r>
            <a:r>
              <a:rPr lang="en-US" sz="2200">
                <a:solidFill>
                  <a:schemeClr val="dk1"/>
                </a:solidFill>
                <a:latin typeface="Calibri"/>
                <a:ea typeface="Calibri"/>
                <a:cs typeface="Calibri"/>
                <a:sym typeface="Calibri"/>
              </a:rPr>
              <a:t>? How is her </a:t>
            </a:r>
            <a:r>
              <a:rPr b="1" lang="en-US" sz="2200">
                <a:solidFill>
                  <a:schemeClr val="dk1"/>
                </a:solidFill>
                <a:latin typeface="Calibri"/>
                <a:ea typeface="Calibri"/>
                <a:cs typeface="Calibri"/>
                <a:sym typeface="Calibri"/>
              </a:rPr>
              <a:t>hair</a:t>
            </a:r>
            <a:r>
              <a:rPr lang="en-US" sz="2200">
                <a:solidFill>
                  <a:schemeClr val="dk1"/>
                </a:solidFill>
                <a:latin typeface="Calibri"/>
                <a:ea typeface="Calibri"/>
                <a:cs typeface="Calibri"/>
                <a:sym typeface="Calibri"/>
              </a:rPr>
              <a:t> styled? What little </a:t>
            </a:r>
            <a:r>
              <a:rPr b="1" lang="en-US" sz="2200">
                <a:solidFill>
                  <a:schemeClr val="dk1"/>
                </a:solidFill>
                <a:latin typeface="Calibri"/>
                <a:ea typeface="Calibri"/>
                <a:cs typeface="Calibri"/>
                <a:sym typeface="Calibri"/>
              </a:rPr>
              <a:t>details</a:t>
            </a:r>
            <a:r>
              <a:rPr lang="en-US" sz="2200">
                <a:solidFill>
                  <a:schemeClr val="dk1"/>
                </a:solidFill>
                <a:latin typeface="Calibri"/>
                <a:ea typeface="Calibri"/>
                <a:cs typeface="Calibri"/>
                <a:sym typeface="Calibri"/>
              </a:rPr>
              <a:t> did the artist want us to notice in particular?</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Imitate her </a:t>
            </a:r>
            <a:r>
              <a:rPr b="1" lang="en-US" sz="2200">
                <a:solidFill>
                  <a:schemeClr val="dk1"/>
                </a:solidFill>
                <a:latin typeface="Calibri"/>
                <a:ea typeface="Calibri"/>
                <a:cs typeface="Calibri"/>
                <a:sym typeface="Calibri"/>
              </a:rPr>
              <a:t>hand gestures</a:t>
            </a:r>
            <a:r>
              <a:rPr lang="en-US" sz="2200">
                <a:solidFill>
                  <a:schemeClr val="dk1"/>
                </a:solidFill>
                <a:latin typeface="Calibri"/>
                <a:ea typeface="Calibri"/>
                <a:cs typeface="Calibri"/>
                <a:sym typeface="Calibri"/>
              </a:rPr>
              <a:t>. What are you usually doing when gesturing like that? What do you think she would </a:t>
            </a:r>
            <a:r>
              <a:rPr b="1" lang="en-US" sz="2200">
                <a:solidFill>
                  <a:schemeClr val="dk1"/>
                </a:solidFill>
                <a:latin typeface="Calibri"/>
                <a:ea typeface="Calibri"/>
                <a:cs typeface="Calibri"/>
                <a:sym typeface="Calibri"/>
              </a:rPr>
              <a:t>say</a:t>
            </a:r>
            <a:r>
              <a:rPr lang="en-US" sz="2200">
                <a:solidFill>
                  <a:schemeClr val="dk1"/>
                </a:solidFill>
                <a:latin typeface="Calibri"/>
                <a:ea typeface="Calibri"/>
                <a:cs typeface="Calibri"/>
                <a:sym typeface="Calibri"/>
              </a:rPr>
              <a:t> to you?</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Why</a:t>
            </a:r>
            <a:r>
              <a:rPr lang="en-US" sz="2200">
                <a:solidFill>
                  <a:schemeClr val="dk1"/>
                </a:solidFill>
                <a:latin typeface="Calibri"/>
                <a:ea typeface="Calibri"/>
                <a:cs typeface="Calibri"/>
                <a:sym typeface="Calibri"/>
              </a:rPr>
              <a:t> do you think someone would put her in their tomb? What might she do for them in the afterlife? What would you want to take with you on a long journey? Or who?</a:t>
            </a:r>
            <a:endParaRPr sz="2200">
              <a:solidFill>
                <a:schemeClr val="dk1"/>
              </a:solidFill>
              <a:latin typeface="Calibri"/>
              <a:ea typeface="Calibri"/>
              <a:cs typeface="Calibri"/>
              <a:sym typeface="Calibri"/>
            </a:endParaRPr>
          </a:p>
        </p:txBody>
      </p:sp>
      <p:grpSp>
        <p:nvGrpSpPr>
          <p:cNvPr id="206" name="Google Shape;206;p23"/>
          <p:cNvGrpSpPr/>
          <p:nvPr/>
        </p:nvGrpSpPr>
        <p:grpSpPr>
          <a:xfrm flipH="1">
            <a:off x="5432659" y="532220"/>
            <a:ext cx="533537" cy="510347"/>
            <a:chOff x="5049750" y="832600"/>
            <a:chExt cx="505100" cy="483100"/>
          </a:xfrm>
        </p:grpSpPr>
        <p:sp>
          <p:nvSpPr>
            <p:cNvPr id="207" name="Google Shape;207;p23"/>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08" name="Google Shape;208;p23"/>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209" name="Google Shape;209;p23"/>
          <p:cNvGrpSpPr/>
          <p:nvPr/>
        </p:nvGrpSpPr>
        <p:grpSpPr>
          <a:xfrm>
            <a:off x="5482786" y="2167349"/>
            <a:ext cx="533547" cy="525154"/>
            <a:chOff x="683125" y="1955275"/>
            <a:chExt cx="299325" cy="294600"/>
          </a:xfrm>
        </p:grpSpPr>
        <p:sp>
          <p:nvSpPr>
            <p:cNvPr id="210" name="Google Shape;210;p23"/>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23"/>
          <p:cNvGrpSpPr/>
          <p:nvPr/>
        </p:nvGrpSpPr>
        <p:grpSpPr>
          <a:xfrm>
            <a:off x="5482518" y="3717603"/>
            <a:ext cx="493957" cy="493319"/>
            <a:chOff x="5053900" y="2021500"/>
            <a:chExt cx="483750" cy="483125"/>
          </a:xfrm>
        </p:grpSpPr>
        <p:sp>
          <p:nvSpPr>
            <p:cNvPr id="215" name="Google Shape;215;p23"/>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16" name="Google Shape;216;p23"/>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17" name="Google Shape;217;p23"/>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18" name="Google Shape;218;p23"/>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19" name="Google Shape;219;p23"/>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20" name="Google Shape;220;p23"/>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21" name="Google Shape;221;p23"/>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22" name="Google Shape;222;p23"/>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223" name="Google Shape;223;p23"/>
          <p:cNvSpPr txBox="1"/>
          <p:nvPr/>
        </p:nvSpPr>
        <p:spPr>
          <a:xfrm>
            <a:off x="5253473" y="6456301"/>
            <a:ext cx="3916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Court Lady</a:t>
            </a:r>
            <a:r>
              <a:rPr lang="en-US" sz="1000">
                <a:solidFill>
                  <a:schemeClr val="dk1"/>
                </a:solidFill>
                <a:latin typeface="Calibri"/>
                <a:ea typeface="Calibri"/>
                <a:cs typeface="Calibri"/>
                <a:sym typeface="Calibri"/>
              </a:rPr>
              <a:t>, first half of the 8th century AD, gray earthenware with painted polychrome decoration. Kimbell Art Museum</a:t>
            </a:r>
            <a:endParaRPr sz="10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4"/>
          <p:cNvPicPr preferRelativeResize="0"/>
          <p:nvPr/>
        </p:nvPicPr>
        <p:blipFill rotWithShape="1">
          <a:blip r:embed="rId3">
            <a:alphaModFix/>
          </a:blip>
          <a:srcRect b="0" l="0" r="0" t="0"/>
          <a:stretch/>
        </p:blipFill>
        <p:spPr>
          <a:xfrm>
            <a:off x="0" y="0"/>
            <a:ext cx="5143738" cy="6857999"/>
          </a:xfrm>
          <a:prstGeom prst="rect">
            <a:avLst/>
          </a:prstGeom>
          <a:noFill/>
          <a:ln>
            <a:noFill/>
          </a:ln>
        </p:spPr>
      </p:pic>
      <p:sp>
        <p:nvSpPr>
          <p:cNvPr id="229" name="Google Shape;229;p24"/>
          <p:cNvSpPr txBox="1"/>
          <p:nvPr/>
        </p:nvSpPr>
        <p:spPr>
          <a:xfrm>
            <a:off x="6203850" y="377350"/>
            <a:ext cx="5693700" cy="335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is this sculpture </a:t>
            </a:r>
            <a:r>
              <a:rPr b="1" lang="en-US" sz="2200">
                <a:solidFill>
                  <a:schemeClr val="dk1"/>
                </a:solidFill>
                <a:latin typeface="Calibri"/>
                <a:ea typeface="Calibri"/>
                <a:cs typeface="Calibri"/>
                <a:sym typeface="Calibri"/>
              </a:rPr>
              <a:t>made</a:t>
            </a:r>
            <a:r>
              <a:rPr lang="en-US" sz="2200">
                <a:solidFill>
                  <a:schemeClr val="dk1"/>
                </a:solidFill>
                <a:latin typeface="Calibri"/>
                <a:ea typeface="Calibri"/>
                <a:cs typeface="Calibri"/>
                <a:sym typeface="Calibri"/>
              </a:rPr>
              <a:t> of? What sort of tools did the artist use to create the details you see?</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rgbClr val="6B908F"/>
                </a:solidFill>
                <a:latin typeface="Calibri"/>
                <a:ea typeface="Calibri"/>
                <a:cs typeface="Calibri"/>
                <a:sym typeface="Calibri"/>
              </a:rPr>
              <a:t> </a:t>
            </a:r>
            <a:endParaRPr sz="2200">
              <a:solidFill>
                <a:srgbClr val="6B908F"/>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Conduct</a:t>
            </a:r>
            <a:r>
              <a:rPr lang="en-US" sz="2200">
                <a:solidFill>
                  <a:srgbClr val="6B908F"/>
                </a:solidFill>
                <a:latin typeface="Calibri"/>
                <a:ea typeface="Calibri"/>
                <a:cs typeface="Calibri"/>
                <a:sym typeface="Calibri"/>
              </a:rPr>
              <a:t> </a:t>
            </a:r>
            <a:r>
              <a:rPr lang="en-US" sz="2200">
                <a:solidFill>
                  <a:schemeClr val="dk1"/>
                </a:solidFill>
                <a:latin typeface="Calibri"/>
                <a:ea typeface="Calibri"/>
                <a:cs typeface="Calibri"/>
                <a:sym typeface="Calibri"/>
              </a:rPr>
              <a:t>an </a:t>
            </a:r>
            <a:r>
              <a:rPr b="1" lang="en-US" sz="2200">
                <a:solidFill>
                  <a:schemeClr val="dk1"/>
                </a:solidFill>
                <a:latin typeface="Calibri"/>
                <a:ea typeface="Calibri"/>
                <a:cs typeface="Calibri"/>
                <a:sym typeface="Calibri"/>
              </a:rPr>
              <a:t>imaginary interview</a:t>
            </a:r>
            <a:r>
              <a:rPr lang="en-US" sz="2200">
                <a:solidFill>
                  <a:schemeClr val="dk1"/>
                </a:solidFill>
                <a:latin typeface="Calibri"/>
                <a:ea typeface="Calibri"/>
                <a:cs typeface="Calibri"/>
                <a:sym typeface="Calibri"/>
              </a:rPr>
              <a:t> with the Court Lady. What questions would you </a:t>
            </a:r>
            <a:r>
              <a:rPr b="1" lang="en-US" sz="2200">
                <a:solidFill>
                  <a:schemeClr val="dk1"/>
                </a:solidFill>
                <a:latin typeface="Calibri"/>
                <a:ea typeface="Calibri"/>
                <a:cs typeface="Calibri"/>
                <a:sym typeface="Calibri"/>
              </a:rPr>
              <a:t>ask</a:t>
            </a:r>
            <a:r>
              <a:rPr lang="en-US" sz="2200">
                <a:solidFill>
                  <a:schemeClr val="dk1"/>
                </a:solidFill>
                <a:latin typeface="Calibri"/>
                <a:ea typeface="Calibri"/>
                <a:cs typeface="Calibri"/>
                <a:sym typeface="Calibri"/>
              </a:rPr>
              <a:t>? What answers would she give?</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230" name="Google Shape;230;p24"/>
          <p:cNvGrpSpPr/>
          <p:nvPr/>
        </p:nvGrpSpPr>
        <p:grpSpPr>
          <a:xfrm>
            <a:off x="5432808" y="2151719"/>
            <a:ext cx="533538" cy="530850"/>
            <a:chOff x="685475" y="2318350"/>
            <a:chExt cx="297750" cy="296200"/>
          </a:xfrm>
        </p:grpSpPr>
        <p:sp>
          <p:nvSpPr>
            <p:cNvPr id="231" name="Google Shape;231;p24"/>
            <p:cNvSpPr/>
            <p:nvPr/>
          </p:nvSpPr>
          <p:spPr>
            <a:xfrm>
              <a:off x="685475" y="2371925"/>
              <a:ext cx="142600" cy="241975"/>
            </a:xfrm>
            <a:custGeom>
              <a:rect b="b" l="l" r="r" t="t"/>
              <a:pathLst>
                <a:path extrusionOk="0" h="9679" w="5704">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
            <p:cNvSpPr/>
            <p:nvPr/>
          </p:nvSpPr>
          <p:spPr>
            <a:xfrm>
              <a:off x="839850" y="2371925"/>
              <a:ext cx="143375" cy="242625"/>
            </a:xfrm>
            <a:custGeom>
              <a:rect b="b" l="l" r="r" t="t"/>
              <a:pathLst>
                <a:path extrusionOk="0" h="9705" w="5735">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4"/>
            <p:cNvSpPr/>
            <p:nvPr/>
          </p:nvSpPr>
          <p:spPr>
            <a:xfrm>
              <a:off x="772900" y="2318350"/>
              <a:ext cx="122125" cy="105075"/>
            </a:xfrm>
            <a:custGeom>
              <a:rect b="b" l="l" r="r" t="t"/>
              <a:pathLst>
                <a:path extrusionOk="0" h="4203" w="4885">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24"/>
          <p:cNvGrpSpPr/>
          <p:nvPr/>
        </p:nvGrpSpPr>
        <p:grpSpPr>
          <a:xfrm>
            <a:off x="5482936" y="535099"/>
            <a:ext cx="533547" cy="525154"/>
            <a:chOff x="683125" y="1955275"/>
            <a:chExt cx="299325" cy="294600"/>
          </a:xfrm>
        </p:grpSpPr>
        <p:sp>
          <p:nvSpPr>
            <p:cNvPr id="235" name="Google Shape;235;p24"/>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4"/>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4"/>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 name="Google Shape;239;p24"/>
          <p:cNvSpPr txBox="1"/>
          <p:nvPr/>
        </p:nvSpPr>
        <p:spPr>
          <a:xfrm>
            <a:off x="5253473" y="6456301"/>
            <a:ext cx="3916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Court Lady</a:t>
            </a:r>
            <a:r>
              <a:rPr lang="en-US" sz="1000">
                <a:solidFill>
                  <a:schemeClr val="dk1"/>
                </a:solidFill>
                <a:latin typeface="Calibri"/>
                <a:ea typeface="Calibri"/>
                <a:cs typeface="Calibri"/>
                <a:sym typeface="Calibri"/>
              </a:rPr>
              <a:t>, first half of the 8th century AD, gray earthenware with painted polychrome decoration. Kimbell Art Museum</a:t>
            </a:r>
            <a:endParaRPr sz="1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5"/>
          <p:cNvSpPr txBox="1"/>
          <p:nvPr/>
        </p:nvSpPr>
        <p:spPr>
          <a:xfrm>
            <a:off x="8745775" y="6312816"/>
            <a:ext cx="34461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Earth Spirit, </a:t>
            </a:r>
            <a:r>
              <a:rPr lang="en-US" sz="1000">
                <a:solidFill>
                  <a:schemeClr val="dk1"/>
                </a:solidFill>
                <a:latin typeface="Calibri"/>
                <a:ea typeface="Calibri"/>
                <a:cs typeface="Calibri"/>
                <a:sym typeface="Calibri"/>
              </a:rPr>
              <a:t>fi</a:t>
            </a:r>
            <a:r>
              <a:rPr lang="en-US" sz="1000">
                <a:solidFill>
                  <a:schemeClr val="dk1"/>
                </a:solidFill>
                <a:latin typeface="Calibri"/>
                <a:ea typeface="Calibri"/>
                <a:cs typeface="Calibri"/>
                <a:sym typeface="Calibri"/>
              </a:rPr>
              <a:t>rst half of the 8th century AD, g</a:t>
            </a:r>
            <a:r>
              <a:rPr lang="en-US" sz="1000">
                <a:solidFill>
                  <a:schemeClr val="dk1"/>
                </a:solidFill>
                <a:latin typeface="Calibri"/>
                <a:ea typeface="Calibri"/>
                <a:cs typeface="Calibri"/>
                <a:sym typeface="Calibri"/>
              </a:rPr>
              <a:t>ray earthenware with painted polychrome decoration. Kimbell Art Museum</a:t>
            </a:r>
            <a:endParaRPr sz="1000">
              <a:latin typeface="Calibri"/>
              <a:ea typeface="Calibri"/>
              <a:cs typeface="Calibri"/>
              <a:sym typeface="Calibri"/>
            </a:endParaRPr>
          </a:p>
        </p:txBody>
      </p:sp>
      <p:pic>
        <p:nvPicPr>
          <p:cNvPr id="245" name="Google Shape;245;p25"/>
          <p:cNvPicPr preferRelativeResize="0"/>
          <p:nvPr/>
        </p:nvPicPr>
        <p:blipFill>
          <a:blip r:embed="rId3">
            <a:alphaModFix/>
          </a:blip>
          <a:stretch>
            <a:fillRect/>
          </a:stretch>
        </p:blipFill>
        <p:spPr>
          <a:xfrm>
            <a:off x="3260250" y="0"/>
            <a:ext cx="5341081"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26"/>
          <p:cNvPicPr preferRelativeResize="0"/>
          <p:nvPr/>
        </p:nvPicPr>
        <p:blipFill>
          <a:blip r:embed="rId3">
            <a:alphaModFix/>
          </a:blip>
          <a:stretch>
            <a:fillRect/>
          </a:stretch>
        </p:blipFill>
        <p:spPr>
          <a:xfrm>
            <a:off x="0" y="0"/>
            <a:ext cx="5341081" cy="6857999"/>
          </a:xfrm>
          <a:prstGeom prst="rect">
            <a:avLst/>
          </a:prstGeom>
          <a:noFill/>
          <a:ln>
            <a:noFill/>
          </a:ln>
        </p:spPr>
      </p:pic>
      <p:sp>
        <p:nvSpPr>
          <p:cNvPr id="251" name="Google Shape;251;p26"/>
          <p:cNvSpPr txBox="1"/>
          <p:nvPr/>
        </p:nvSpPr>
        <p:spPr>
          <a:xfrm>
            <a:off x="6434925" y="454775"/>
            <a:ext cx="5341200" cy="490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is your </a:t>
            </a:r>
            <a:r>
              <a:rPr b="1" lang="en-US" sz="2200">
                <a:solidFill>
                  <a:schemeClr val="dk1"/>
                </a:solidFill>
                <a:latin typeface="Calibri"/>
                <a:ea typeface="Calibri"/>
                <a:cs typeface="Calibri"/>
                <a:sym typeface="Calibri"/>
              </a:rPr>
              <a:t>first response</a:t>
            </a:r>
            <a:r>
              <a:rPr lang="en-US" sz="2200">
                <a:solidFill>
                  <a:schemeClr val="dk1"/>
                </a:solidFill>
                <a:latin typeface="Calibri"/>
                <a:ea typeface="Calibri"/>
                <a:cs typeface="Calibri"/>
                <a:sym typeface="Calibri"/>
              </a:rPr>
              <a:t> to this sculpture? Choose </a:t>
            </a:r>
            <a:r>
              <a:rPr b="1" lang="en-US" sz="2200">
                <a:solidFill>
                  <a:schemeClr val="dk1"/>
                </a:solidFill>
                <a:latin typeface="Calibri"/>
                <a:ea typeface="Calibri"/>
                <a:cs typeface="Calibri"/>
                <a:sym typeface="Calibri"/>
              </a:rPr>
              <a:t>three words </a:t>
            </a:r>
            <a:r>
              <a:rPr lang="en-US" sz="2200">
                <a:solidFill>
                  <a:schemeClr val="dk1"/>
                </a:solidFill>
                <a:latin typeface="Calibri"/>
                <a:ea typeface="Calibri"/>
                <a:cs typeface="Calibri"/>
                <a:sym typeface="Calibri"/>
              </a:rPr>
              <a:t>to describe it.</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actions do you see happening? Notice how your eye travels around the figures. How do their </a:t>
            </a:r>
            <a:r>
              <a:rPr b="1" lang="en-US" sz="2200">
                <a:solidFill>
                  <a:schemeClr val="dk1"/>
                </a:solidFill>
                <a:latin typeface="Calibri"/>
                <a:ea typeface="Calibri"/>
                <a:cs typeface="Calibri"/>
                <a:sym typeface="Calibri"/>
              </a:rPr>
              <a:t>gestures </a:t>
            </a:r>
            <a:r>
              <a:rPr lang="en-US" sz="2200">
                <a:solidFill>
                  <a:schemeClr val="dk1"/>
                </a:solidFill>
                <a:latin typeface="Calibri"/>
                <a:ea typeface="Calibri"/>
                <a:cs typeface="Calibri"/>
                <a:sym typeface="Calibri"/>
              </a:rPr>
              <a:t>and </a:t>
            </a:r>
            <a:r>
              <a:rPr b="1" lang="en-US" sz="2200">
                <a:solidFill>
                  <a:schemeClr val="dk1"/>
                </a:solidFill>
                <a:latin typeface="Calibri"/>
                <a:ea typeface="Calibri"/>
                <a:cs typeface="Calibri"/>
                <a:sym typeface="Calibri"/>
              </a:rPr>
              <a:t>expressions</a:t>
            </a:r>
            <a:r>
              <a:rPr lang="en-US" sz="2200">
                <a:solidFill>
                  <a:schemeClr val="dk1"/>
                </a:solidFill>
                <a:latin typeface="Calibri"/>
                <a:ea typeface="Calibri"/>
                <a:cs typeface="Calibri"/>
                <a:sym typeface="Calibri"/>
              </a:rPr>
              <a:t> help you figure out what’s going on?</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Count the number of </a:t>
            </a:r>
            <a:r>
              <a:rPr b="1" lang="en-US" sz="2200">
                <a:solidFill>
                  <a:schemeClr val="dk1"/>
                </a:solidFill>
                <a:latin typeface="Calibri"/>
                <a:ea typeface="Calibri"/>
                <a:cs typeface="Calibri"/>
                <a:sym typeface="Calibri"/>
              </a:rPr>
              <a:t>animal-like features</a:t>
            </a:r>
            <a:r>
              <a:rPr lang="en-US" sz="2200">
                <a:solidFill>
                  <a:schemeClr val="dk1"/>
                </a:solidFill>
                <a:latin typeface="Calibri"/>
                <a:ea typeface="Calibri"/>
                <a:cs typeface="Calibri"/>
                <a:sym typeface="Calibri"/>
              </a:rPr>
              <a:t> you see in this sculpture. What animals do they remind you of? How do they contribute to the sculpture’s overall feeling?</a:t>
            </a:r>
            <a:endParaRPr sz="2200">
              <a:solidFill>
                <a:schemeClr val="dk1"/>
              </a:solidFill>
              <a:latin typeface="Calibri"/>
              <a:ea typeface="Calibri"/>
              <a:cs typeface="Calibri"/>
              <a:sym typeface="Calibri"/>
            </a:endParaRPr>
          </a:p>
        </p:txBody>
      </p:sp>
      <p:grpSp>
        <p:nvGrpSpPr>
          <p:cNvPr id="252" name="Google Shape;252;p26"/>
          <p:cNvGrpSpPr/>
          <p:nvPr/>
        </p:nvGrpSpPr>
        <p:grpSpPr>
          <a:xfrm flipH="1">
            <a:off x="5669759" y="638745"/>
            <a:ext cx="533537" cy="510347"/>
            <a:chOff x="5049750" y="832600"/>
            <a:chExt cx="505100" cy="483100"/>
          </a:xfrm>
        </p:grpSpPr>
        <p:sp>
          <p:nvSpPr>
            <p:cNvPr id="253" name="Google Shape;253;p26"/>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54" name="Google Shape;254;p26"/>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255" name="Google Shape;255;p26"/>
          <p:cNvGrpSpPr/>
          <p:nvPr/>
        </p:nvGrpSpPr>
        <p:grpSpPr>
          <a:xfrm>
            <a:off x="5669755" y="3827825"/>
            <a:ext cx="533549" cy="280331"/>
            <a:chOff x="2080675" y="352325"/>
            <a:chExt cx="485000" cy="254800"/>
          </a:xfrm>
        </p:grpSpPr>
        <p:sp>
          <p:nvSpPr>
            <p:cNvPr id="256" name="Google Shape;256;p26"/>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257" name="Google Shape;257;p26"/>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258" name="Google Shape;258;p26"/>
          <p:cNvGrpSpPr/>
          <p:nvPr/>
        </p:nvGrpSpPr>
        <p:grpSpPr>
          <a:xfrm>
            <a:off x="5719886" y="1877299"/>
            <a:ext cx="533547" cy="525154"/>
            <a:chOff x="683125" y="1955275"/>
            <a:chExt cx="299325" cy="294600"/>
          </a:xfrm>
        </p:grpSpPr>
        <p:sp>
          <p:nvSpPr>
            <p:cNvPr id="259" name="Google Shape;259;p26"/>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6"/>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6"/>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6"/>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3" name="Google Shape;263;p26"/>
          <p:cNvSpPr txBox="1"/>
          <p:nvPr/>
        </p:nvSpPr>
        <p:spPr>
          <a:xfrm>
            <a:off x="5469175" y="6303891"/>
            <a:ext cx="34461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Earth Spirit, </a:t>
            </a:r>
            <a:r>
              <a:rPr lang="en-US" sz="1000">
                <a:solidFill>
                  <a:schemeClr val="dk1"/>
                </a:solidFill>
                <a:latin typeface="Calibri"/>
                <a:ea typeface="Calibri"/>
                <a:cs typeface="Calibri"/>
                <a:sym typeface="Calibri"/>
              </a:rPr>
              <a:t>first half of the 8th century AD, gray earthenware with painted polychrome decoration. Kimbell Art Museum</a:t>
            </a:r>
            <a:endParaRPr sz="10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7"/>
          <p:cNvPicPr preferRelativeResize="0"/>
          <p:nvPr/>
        </p:nvPicPr>
        <p:blipFill>
          <a:blip r:embed="rId3">
            <a:alphaModFix/>
          </a:blip>
          <a:stretch>
            <a:fillRect/>
          </a:stretch>
        </p:blipFill>
        <p:spPr>
          <a:xfrm>
            <a:off x="0" y="0"/>
            <a:ext cx="5341081" cy="6857999"/>
          </a:xfrm>
          <a:prstGeom prst="rect">
            <a:avLst/>
          </a:prstGeom>
          <a:noFill/>
          <a:ln>
            <a:noFill/>
          </a:ln>
        </p:spPr>
      </p:pic>
      <p:sp>
        <p:nvSpPr>
          <p:cNvPr id="269" name="Google Shape;269;p27"/>
          <p:cNvSpPr txBox="1"/>
          <p:nvPr/>
        </p:nvSpPr>
        <p:spPr>
          <a:xfrm>
            <a:off x="6404825" y="454775"/>
            <a:ext cx="5341200" cy="374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If you </a:t>
            </a:r>
            <a:r>
              <a:rPr b="1" lang="en-US" sz="2200">
                <a:solidFill>
                  <a:schemeClr val="dk1"/>
                </a:solidFill>
                <a:latin typeface="Calibri"/>
                <a:ea typeface="Calibri"/>
                <a:cs typeface="Calibri"/>
                <a:sym typeface="Calibri"/>
              </a:rPr>
              <a:t>designed</a:t>
            </a:r>
            <a:r>
              <a:rPr lang="en-US" sz="2200">
                <a:solidFill>
                  <a:schemeClr val="dk1"/>
                </a:solidFill>
                <a:latin typeface="Calibri"/>
                <a:ea typeface="Calibri"/>
                <a:cs typeface="Calibri"/>
                <a:sym typeface="Calibri"/>
              </a:rPr>
              <a:t> your own </a:t>
            </a:r>
            <a:r>
              <a:rPr b="1" lang="en-US" sz="2200">
                <a:solidFill>
                  <a:schemeClr val="dk1"/>
                </a:solidFill>
                <a:latin typeface="Calibri"/>
                <a:ea typeface="Calibri"/>
                <a:cs typeface="Calibri"/>
                <a:sym typeface="Calibri"/>
              </a:rPr>
              <a:t>guardian</a:t>
            </a:r>
            <a:r>
              <a:rPr lang="en-US" sz="2200">
                <a:solidFill>
                  <a:schemeClr val="dk1"/>
                </a:solidFill>
                <a:latin typeface="Calibri"/>
                <a:ea typeface="Calibri"/>
                <a:cs typeface="Calibri"/>
                <a:sym typeface="Calibri"/>
              </a:rPr>
              <a:t> against evil forces, what would it look like? Would it take on animal or mythological features? What other attributes might it have?</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Sketch </a:t>
            </a:r>
            <a:r>
              <a:rPr lang="en-US" sz="2200">
                <a:solidFill>
                  <a:schemeClr val="dk1"/>
                </a:solidFill>
                <a:latin typeface="Calibri"/>
                <a:ea typeface="Calibri"/>
                <a:cs typeface="Calibri"/>
                <a:sym typeface="Calibri"/>
              </a:rPr>
              <a:t>your own personal Earth Spirit. As a challenge, try to follow the color scheme of the Kimbell’s sculpture.</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270" name="Google Shape;270;p27"/>
          <p:cNvGrpSpPr/>
          <p:nvPr/>
        </p:nvGrpSpPr>
        <p:grpSpPr>
          <a:xfrm>
            <a:off x="5726214" y="633053"/>
            <a:ext cx="493957" cy="493319"/>
            <a:chOff x="5053900" y="2021500"/>
            <a:chExt cx="483750" cy="483125"/>
          </a:xfrm>
        </p:grpSpPr>
        <p:sp>
          <p:nvSpPr>
            <p:cNvPr id="271" name="Google Shape;271;p27"/>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72" name="Google Shape;272;p27"/>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73" name="Google Shape;273;p27"/>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74" name="Google Shape;274;p27"/>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75" name="Google Shape;275;p27"/>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76" name="Google Shape;276;p27"/>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77" name="Google Shape;277;p27"/>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78" name="Google Shape;278;p27"/>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279" name="Google Shape;279;p27"/>
          <p:cNvSpPr/>
          <p:nvPr/>
        </p:nvSpPr>
        <p:spPr>
          <a:xfrm>
            <a:off x="5764550" y="2644750"/>
            <a:ext cx="417308" cy="409062"/>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0" name="Google Shape;280;p27"/>
          <p:cNvSpPr txBox="1"/>
          <p:nvPr/>
        </p:nvSpPr>
        <p:spPr>
          <a:xfrm>
            <a:off x="5469175" y="6303891"/>
            <a:ext cx="34461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Earth Spirit, </a:t>
            </a:r>
            <a:r>
              <a:rPr lang="en-US" sz="1000">
                <a:solidFill>
                  <a:schemeClr val="dk1"/>
                </a:solidFill>
                <a:latin typeface="Calibri"/>
                <a:ea typeface="Calibri"/>
                <a:cs typeface="Calibri"/>
                <a:sym typeface="Calibri"/>
              </a:rPr>
              <a:t>first half of the 8th century AD, gray earthenware with painted polychrome decoration. Kimbell Art Museum</a:t>
            </a:r>
            <a:endParaRPr sz="10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8"/>
          <p:cNvSpPr/>
          <p:nvPr/>
        </p:nvSpPr>
        <p:spPr>
          <a:xfrm>
            <a:off x="4577600" y="0"/>
            <a:ext cx="7633200" cy="17445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6" name="Google Shape;286;p28"/>
          <p:cNvSpPr txBox="1"/>
          <p:nvPr>
            <p:ph idx="4294967295" type="title"/>
          </p:nvPr>
        </p:nvSpPr>
        <p:spPr>
          <a:xfrm>
            <a:off x="5037538" y="139050"/>
            <a:ext cx="5499300" cy="1466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Ancestor Guardians</a:t>
            </a:r>
            <a:endParaRPr>
              <a:solidFill>
                <a:schemeClr val="lt1"/>
              </a:solidFill>
            </a:endParaRPr>
          </a:p>
        </p:txBody>
      </p:sp>
      <p:sp>
        <p:nvSpPr>
          <p:cNvPr id="287" name="Google Shape;287;p28"/>
          <p:cNvSpPr txBox="1"/>
          <p:nvPr>
            <p:ph idx="4294967295" type="subTitle"/>
          </p:nvPr>
        </p:nvSpPr>
        <p:spPr>
          <a:xfrm>
            <a:off x="4917250" y="2176100"/>
            <a:ext cx="6618900" cy="3536700"/>
          </a:xfrm>
          <a:prstGeom prst="rect">
            <a:avLst/>
          </a:prstGeom>
        </p:spPr>
        <p:txBody>
          <a:bodyPr anchorCtr="0" anchor="t" bIns="45700" lIns="91425" spcFirstLastPara="1" rIns="91425" wrap="square" tIns="45700">
            <a:normAutofit/>
          </a:bodyPr>
          <a:lstStyle/>
          <a:p>
            <a:pPr indent="-400050" lvl="0" marL="457200" rtl="0" algn="l">
              <a:lnSpc>
                <a:spcPct val="115000"/>
              </a:lnSpc>
              <a:spcBef>
                <a:spcPts val="1000"/>
              </a:spcBef>
              <a:spcAft>
                <a:spcPts val="0"/>
              </a:spcAft>
              <a:buSzPts val="2700"/>
              <a:buChar char="•"/>
            </a:pPr>
            <a:r>
              <a:rPr lang="en-US" sz="2700"/>
              <a:t>How can </a:t>
            </a:r>
            <a:r>
              <a:rPr b="1" lang="en-US" sz="2700"/>
              <a:t>ancestors</a:t>
            </a:r>
            <a:r>
              <a:rPr lang="en-US" sz="2700"/>
              <a:t> function as guardian figures</a:t>
            </a:r>
            <a:r>
              <a:rPr lang="en-US" sz="2700"/>
              <a:t>?</a:t>
            </a:r>
            <a:endParaRPr sz="2700"/>
          </a:p>
          <a:p>
            <a:pPr indent="0" lvl="0" marL="0" rtl="0" algn="l">
              <a:lnSpc>
                <a:spcPct val="115000"/>
              </a:lnSpc>
              <a:spcBef>
                <a:spcPts val="1000"/>
              </a:spcBef>
              <a:spcAft>
                <a:spcPts val="0"/>
              </a:spcAft>
              <a:buNone/>
            </a:pPr>
            <a:r>
              <a:t/>
            </a:r>
            <a:endParaRPr sz="2700"/>
          </a:p>
        </p:txBody>
      </p:sp>
      <p:pic>
        <p:nvPicPr>
          <p:cNvPr id="288" name="Google Shape;288;p28"/>
          <p:cNvPicPr preferRelativeResize="0"/>
          <p:nvPr/>
        </p:nvPicPr>
        <p:blipFill>
          <a:blip r:embed="rId3">
            <a:alphaModFix/>
          </a:blip>
          <a:stretch>
            <a:fillRect/>
          </a:stretch>
        </p:blipFill>
        <p:spPr>
          <a:xfrm>
            <a:off x="-1" y="0"/>
            <a:ext cx="4577594" cy="6857999"/>
          </a:xfrm>
          <a:prstGeom prst="rect">
            <a:avLst/>
          </a:prstGeom>
          <a:noFill/>
          <a:ln>
            <a:noFill/>
          </a:ln>
        </p:spPr>
      </p:pic>
      <p:sp>
        <p:nvSpPr>
          <p:cNvPr id="289" name="Google Shape;289;p28"/>
          <p:cNvSpPr txBox="1"/>
          <p:nvPr/>
        </p:nvSpPr>
        <p:spPr>
          <a:xfrm>
            <a:off x="479050" y="6532000"/>
            <a:ext cx="36195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dk1"/>
                </a:solidFill>
                <a:latin typeface="Calibri"/>
                <a:ea typeface="Calibri"/>
                <a:cs typeface="Calibri"/>
                <a:sym typeface="Calibri"/>
              </a:rPr>
              <a:t>Maya culture</a:t>
            </a:r>
            <a:r>
              <a:rPr lang="en-US" sz="800"/>
              <a:t>, </a:t>
            </a:r>
            <a:r>
              <a:rPr i="1" lang="en-US" sz="800">
                <a:solidFill>
                  <a:schemeClr val="dk1"/>
                </a:solidFill>
                <a:latin typeface="Calibri"/>
                <a:ea typeface="Calibri"/>
                <a:cs typeface="Calibri"/>
                <a:sym typeface="Calibri"/>
              </a:rPr>
              <a:t>Standing Ruler</a:t>
            </a:r>
            <a:r>
              <a:rPr lang="en-US" sz="800">
                <a:solidFill>
                  <a:schemeClr val="dk1"/>
                </a:solidFill>
                <a:latin typeface="Calibri"/>
                <a:ea typeface="Calibri"/>
                <a:cs typeface="Calibri"/>
                <a:sym typeface="Calibri"/>
              </a:rPr>
              <a:t>, AD 600–800,</a:t>
            </a:r>
            <a:r>
              <a:rPr lang="en-US" sz="800"/>
              <a:t> </a:t>
            </a:r>
            <a:r>
              <a:rPr lang="en-US" sz="800">
                <a:solidFill>
                  <a:schemeClr val="dk1"/>
                </a:solidFill>
                <a:latin typeface="Calibri"/>
                <a:ea typeface="Calibri"/>
                <a:cs typeface="Calibri"/>
                <a:sym typeface="Calibri"/>
              </a:rPr>
              <a:t>c</a:t>
            </a:r>
            <a:r>
              <a:rPr lang="en-US" sz="800">
                <a:solidFill>
                  <a:schemeClr val="dk1"/>
                </a:solidFill>
                <a:latin typeface="Calibri"/>
                <a:ea typeface="Calibri"/>
                <a:cs typeface="Calibri"/>
                <a:sym typeface="Calibri"/>
              </a:rPr>
              <a:t>eramic with traces of paint. </a:t>
            </a:r>
            <a:endParaRPr sz="800">
              <a:solidFill>
                <a:schemeClr val="dk1"/>
              </a:solidFill>
              <a:latin typeface="Calibri"/>
              <a:ea typeface="Calibri"/>
              <a:cs typeface="Calibri"/>
              <a:sym typeface="Calibri"/>
            </a:endParaRPr>
          </a:p>
          <a:p>
            <a:pPr indent="0" lvl="0" marL="0" marR="0" rtl="0" algn="ctr">
              <a:spcBef>
                <a:spcPts val="0"/>
              </a:spcBef>
              <a:spcAft>
                <a:spcPts val="0"/>
              </a:spcAft>
              <a:buNone/>
            </a:pPr>
            <a:r>
              <a:rPr lang="en-US" sz="800">
                <a:solidFill>
                  <a:schemeClr val="dk1"/>
                </a:solidFill>
                <a:latin typeface="Calibri"/>
                <a:ea typeface="Calibri"/>
                <a:cs typeface="Calibri"/>
                <a:sym typeface="Calibri"/>
              </a:rPr>
              <a:t>Kimbell Art Museum</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9"/>
          <p:cNvSpPr txBox="1"/>
          <p:nvPr/>
        </p:nvSpPr>
        <p:spPr>
          <a:xfrm>
            <a:off x="7995116" y="6454789"/>
            <a:ext cx="3460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Maya culture</a:t>
            </a:r>
            <a:r>
              <a:rPr lang="en-US" sz="1000">
                <a:solidFill>
                  <a:schemeClr val="dk1"/>
                </a:solidFill>
                <a:latin typeface="Calibri"/>
                <a:ea typeface="Calibri"/>
                <a:cs typeface="Calibri"/>
                <a:sym typeface="Calibri"/>
              </a:rPr>
              <a:t>,</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Standing Ruler</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AD 600–800, ceramic with traces of paint. Kimbell Art Museum</a:t>
            </a:r>
            <a:endParaRPr sz="1000">
              <a:latin typeface="Calibri"/>
              <a:ea typeface="Calibri"/>
              <a:cs typeface="Calibri"/>
              <a:sym typeface="Calibri"/>
            </a:endParaRPr>
          </a:p>
        </p:txBody>
      </p:sp>
      <p:pic>
        <p:nvPicPr>
          <p:cNvPr id="295" name="Google Shape;295;p29"/>
          <p:cNvPicPr preferRelativeResize="0"/>
          <p:nvPr/>
        </p:nvPicPr>
        <p:blipFill>
          <a:blip r:embed="rId3">
            <a:alphaModFix/>
          </a:blip>
          <a:stretch>
            <a:fillRect/>
          </a:stretch>
        </p:blipFill>
        <p:spPr>
          <a:xfrm>
            <a:off x="3309350" y="0"/>
            <a:ext cx="4544084" cy="6857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30"/>
          <p:cNvPicPr preferRelativeResize="0"/>
          <p:nvPr/>
        </p:nvPicPr>
        <p:blipFill>
          <a:blip r:embed="rId3">
            <a:alphaModFix/>
          </a:blip>
          <a:stretch>
            <a:fillRect/>
          </a:stretch>
        </p:blipFill>
        <p:spPr>
          <a:xfrm>
            <a:off x="0" y="0"/>
            <a:ext cx="4544084" cy="6857999"/>
          </a:xfrm>
          <a:prstGeom prst="rect">
            <a:avLst/>
          </a:prstGeom>
          <a:noFill/>
          <a:ln>
            <a:noFill/>
          </a:ln>
        </p:spPr>
      </p:pic>
      <p:sp>
        <p:nvSpPr>
          <p:cNvPr id="301" name="Google Shape;301;p30"/>
          <p:cNvSpPr txBox="1"/>
          <p:nvPr/>
        </p:nvSpPr>
        <p:spPr>
          <a:xfrm>
            <a:off x="5841750" y="351550"/>
            <a:ext cx="5291100" cy="452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How do we know that this is an </a:t>
            </a:r>
            <a:r>
              <a:rPr b="1" lang="en-US" sz="2200">
                <a:solidFill>
                  <a:schemeClr val="dk1"/>
                </a:solidFill>
                <a:latin typeface="Calibri"/>
                <a:ea typeface="Calibri"/>
                <a:cs typeface="Calibri"/>
                <a:sym typeface="Calibri"/>
              </a:rPr>
              <a:t>important figure</a:t>
            </a:r>
            <a:r>
              <a:rPr lang="en-US" sz="2200">
                <a:solidFill>
                  <a:schemeClr val="dk1"/>
                </a:solidFill>
                <a:latin typeface="Calibri"/>
                <a:ea typeface="Calibri"/>
                <a:cs typeface="Calibri"/>
                <a:sym typeface="Calibri"/>
              </a:rPr>
              <a:t>? What </a:t>
            </a:r>
            <a:r>
              <a:rPr b="1" lang="en-US" sz="2200">
                <a:solidFill>
                  <a:schemeClr val="dk1"/>
                </a:solidFill>
                <a:latin typeface="Calibri"/>
                <a:ea typeface="Calibri"/>
                <a:cs typeface="Calibri"/>
                <a:sym typeface="Calibri"/>
              </a:rPr>
              <a:t>stands out</a:t>
            </a:r>
            <a:r>
              <a:rPr lang="en-US" sz="2200">
                <a:solidFill>
                  <a:schemeClr val="dk1"/>
                </a:solidFill>
                <a:latin typeface="Calibri"/>
                <a:ea typeface="Calibri"/>
                <a:cs typeface="Calibri"/>
                <a:sym typeface="Calibri"/>
              </a:rPr>
              <a:t> to you about the ruler’s </a:t>
            </a:r>
            <a:r>
              <a:rPr b="1" lang="en-US" sz="2200">
                <a:solidFill>
                  <a:schemeClr val="dk1"/>
                </a:solidFill>
                <a:latin typeface="Calibri"/>
                <a:ea typeface="Calibri"/>
                <a:cs typeface="Calibri"/>
                <a:sym typeface="Calibri"/>
              </a:rPr>
              <a:t>clothing</a:t>
            </a:r>
            <a:r>
              <a:rPr lang="en-US" sz="2200">
                <a:solidFill>
                  <a:schemeClr val="dk1"/>
                </a:solidFill>
                <a:latin typeface="Calibri"/>
                <a:ea typeface="Calibri"/>
                <a:cs typeface="Calibri"/>
                <a:sym typeface="Calibri"/>
              </a:rPr>
              <a:t> and </a:t>
            </a:r>
            <a:r>
              <a:rPr b="1" lang="en-US" sz="2200">
                <a:solidFill>
                  <a:schemeClr val="dk1"/>
                </a:solidFill>
                <a:latin typeface="Calibri"/>
                <a:ea typeface="Calibri"/>
                <a:cs typeface="Calibri"/>
                <a:sym typeface="Calibri"/>
              </a:rPr>
              <a:t>accessories</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ideas do you associate with </a:t>
            </a:r>
            <a:r>
              <a:rPr b="1" lang="en-US" sz="2200">
                <a:solidFill>
                  <a:schemeClr val="dk1"/>
                </a:solidFill>
                <a:latin typeface="Calibri"/>
                <a:ea typeface="Calibri"/>
                <a:cs typeface="Calibri"/>
                <a:sym typeface="Calibri"/>
              </a:rPr>
              <a:t>jaguars</a:t>
            </a:r>
            <a:r>
              <a:rPr lang="en-US" sz="2200">
                <a:solidFill>
                  <a:schemeClr val="dk1"/>
                </a:solidFill>
                <a:latin typeface="Calibri"/>
                <a:ea typeface="Calibri"/>
                <a:cs typeface="Calibri"/>
                <a:sym typeface="Calibri"/>
              </a:rPr>
              <a:t>? How do you think the ruler would </a:t>
            </a:r>
            <a:r>
              <a:rPr b="1" lang="en-US" sz="2200">
                <a:solidFill>
                  <a:schemeClr val="dk1"/>
                </a:solidFill>
                <a:latin typeface="Calibri"/>
                <a:ea typeface="Calibri"/>
                <a:cs typeface="Calibri"/>
                <a:sym typeface="Calibri"/>
              </a:rPr>
              <a:t>feel </a:t>
            </a:r>
            <a:r>
              <a:rPr lang="en-US" sz="2200">
                <a:solidFill>
                  <a:schemeClr val="dk1"/>
                </a:solidFill>
                <a:latin typeface="Calibri"/>
                <a:ea typeface="Calibri"/>
                <a:cs typeface="Calibri"/>
                <a:sym typeface="Calibri"/>
              </a:rPr>
              <a:t>when wearing this powerful headdress?</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a:t>
            </a:r>
            <a:r>
              <a:rPr b="1" lang="en-US" sz="2200">
                <a:solidFill>
                  <a:schemeClr val="dk1"/>
                </a:solidFill>
                <a:latin typeface="Calibri"/>
                <a:ea typeface="Calibri"/>
                <a:cs typeface="Calibri"/>
                <a:sym typeface="Calibri"/>
              </a:rPr>
              <a:t>colors</a:t>
            </a:r>
            <a:r>
              <a:rPr lang="en-US" sz="2200">
                <a:solidFill>
                  <a:schemeClr val="dk1"/>
                </a:solidFill>
                <a:latin typeface="Calibri"/>
                <a:ea typeface="Calibri"/>
                <a:cs typeface="Calibri"/>
                <a:sym typeface="Calibri"/>
              </a:rPr>
              <a:t>, </a:t>
            </a:r>
            <a:r>
              <a:rPr b="1" lang="en-US" sz="2200">
                <a:solidFill>
                  <a:schemeClr val="dk1"/>
                </a:solidFill>
                <a:latin typeface="Calibri"/>
                <a:ea typeface="Calibri"/>
                <a:cs typeface="Calibri"/>
                <a:sym typeface="Calibri"/>
              </a:rPr>
              <a:t>textures</a:t>
            </a:r>
            <a:r>
              <a:rPr lang="en-US" sz="2200">
                <a:solidFill>
                  <a:schemeClr val="dk1"/>
                </a:solidFill>
                <a:latin typeface="Calibri"/>
                <a:ea typeface="Calibri"/>
                <a:cs typeface="Calibri"/>
                <a:sym typeface="Calibri"/>
              </a:rPr>
              <a:t>, and </a:t>
            </a:r>
            <a:r>
              <a:rPr b="1" lang="en-US" sz="2200">
                <a:solidFill>
                  <a:schemeClr val="dk1"/>
                </a:solidFill>
                <a:latin typeface="Calibri"/>
                <a:ea typeface="Calibri"/>
                <a:cs typeface="Calibri"/>
                <a:sym typeface="Calibri"/>
              </a:rPr>
              <a:t>small details</a:t>
            </a:r>
            <a:r>
              <a:rPr lang="en-US" sz="2200">
                <a:solidFill>
                  <a:schemeClr val="dk1"/>
                </a:solidFill>
                <a:latin typeface="Calibri"/>
                <a:ea typeface="Calibri"/>
                <a:cs typeface="Calibri"/>
                <a:sym typeface="Calibri"/>
              </a:rPr>
              <a:t> do you notice on this sculpture? Where do you see areas that are missing pieces?</a:t>
            </a:r>
            <a:endParaRPr sz="2200">
              <a:solidFill>
                <a:schemeClr val="dk1"/>
              </a:solidFill>
              <a:latin typeface="Calibri"/>
              <a:ea typeface="Calibri"/>
              <a:cs typeface="Calibri"/>
              <a:sym typeface="Calibri"/>
            </a:endParaRPr>
          </a:p>
        </p:txBody>
      </p:sp>
      <p:grpSp>
        <p:nvGrpSpPr>
          <p:cNvPr id="302" name="Google Shape;302;p30"/>
          <p:cNvGrpSpPr/>
          <p:nvPr/>
        </p:nvGrpSpPr>
        <p:grpSpPr>
          <a:xfrm>
            <a:off x="5063523" y="512949"/>
            <a:ext cx="533547" cy="525154"/>
            <a:chOff x="683125" y="1955275"/>
            <a:chExt cx="299325" cy="294600"/>
          </a:xfrm>
        </p:grpSpPr>
        <p:sp>
          <p:nvSpPr>
            <p:cNvPr id="303" name="Google Shape;303;p30"/>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0"/>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0"/>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0"/>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30"/>
          <p:cNvGrpSpPr/>
          <p:nvPr/>
        </p:nvGrpSpPr>
        <p:grpSpPr>
          <a:xfrm>
            <a:off x="5033176" y="2170503"/>
            <a:ext cx="493957" cy="493319"/>
            <a:chOff x="5053900" y="2021500"/>
            <a:chExt cx="483750" cy="483125"/>
          </a:xfrm>
        </p:grpSpPr>
        <p:sp>
          <p:nvSpPr>
            <p:cNvPr id="308" name="Google Shape;308;p30"/>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09" name="Google Shape;309;p30"/>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0" name="Google Shape;310;p30"/>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1" name="Google Shape;311;p30"/>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2" name="Google Shape;312;p30"/>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3" name="Google Shape;313;p30"/>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4" name="Google Shape;314;p30"/>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5" name="Google Shape;315;p30"/>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316" name="Google Shape;316;p30"/>
          <p:cNvGrpSpPr/>
          <p:nvPr/>
        </p:nvGrpSpPr>
        <p:grpSpPr>
          <a:xfrm flipH="1">
            <a:off x="5013396" y="3704645"/>
            <a:ext cx="533537" cy="510347"/>
            <a:chOff x="5049750" y="832600"/>
            <a:chExt cx="505100" cy="483100"/>
          </a:xfrm>
        </p:grpSpPr>
        <p:sp>
          <p:nvSpPr>
            <p:cNvPr id="317" name="Google Shape;317;p30"/>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8" name="Google Shape;318;p30"/>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19" name="Google Shape;319;p30"/>
          <p:cNvSpPr txBox="1"/>
          <p:nvPr/>
        </p:nvSpPr>
        <p:spPr>
          <a:xfrm>
            <a:off x="4670891" y="6457789"/>
            <a:ext cx="3460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Maya culture,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Standing Ruler</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AD 600–800, ceramic with traces of paint. Kimbell Art Museum</a:t>
            </a:r>
            <a:endParaRPr sz="10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1"/>
          <p:cNvPicPr preferRelativeResize="0"/>
          <p:nvPr/>
        </p:nvPicPr>
        <p:blipFill>
          <a:blip r:embed="rId3">
            <a:alphaModFix/>
          </a:blip>
          <a:stretch>
            <a:fillRect/>
          </a:stretch>
        </p:blipFill>
        <p:spPr>
          <a:xfrm>
            <a:off x="0" y="0"/>
            <a:ext cx="4544084" cy="6857999"/>
          </a:xfrm>
          <a:prstGeom prst="rect">
            <a:avLst/>
          </a:prstGeom>
          <a:noFill/>
          <a:ln>
            <a:noFill/>
          </a:ln>
        </p:spPr>
      </p:pic>
      <p:sp>
        <p:nvSpPr>
          <p:cNvPr id="325" name="Google Shape;325;p31"/>
          <p:cNvSpPr txBox="1"/>
          <p:nvPr/>
        </p:nvSpPr>
        <p:spPr>
          <a:xfrm>
            <a:off x="5822876" y="370600"/>
            <a:ext cx="5291100" cy="452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Why might a ruler want to impersonate an </a:t>
            </a:r>
            <a:r>
              <a:rPr b="1" lang="en-US" sz="2200">
                <a:solidFill>
                  <a:schemeClr val="dk1"/>
                </a:solidFill>
                <a:latin typeface="Calibri"/>
                <a:ea typeface="Calibri"/>
                <a:cs typeface="Calibri"/>
                <a:sym typeface="Calibri"/>
              </a:rPr>
              <a:t>ancestor</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In what ways is a ruler </a:t>
            </a:r>
            <a:r>
              <a:rPr b="1" lang="en-US" sz="2200">
                <a:solidFill>
                  <a:schemeClr val="dk1"/>
                </a:solidFill>
                <a:latin typeface="Calibri"/>
                <a:ea typeface="Calibri"/>
                <a:cs typeface="Calibri"/>
                <a:sym typeface="Calibri"/>
              </a:rPr>
              <a:t>responsible</a:t>
            </a:r>
            <a:r>
              <a:rPr lang="en-US" sz="2200">
                <a:solidFill>
                  <a:schemeClr val="dk1"/>
                </a:solidFill>
                <a:latin typeface="Calibri"/>
                <a:ea typeface="Calibri"/>
                <a:cs typeface="Calibri"/>
                <a:sym typeface="Calibri"/>
              </a:rPr>
              <a:t> for protecting their people? What are some of your responsibilities? How do you take care of your tasks?</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Caption</a:t>
            </a:r>
            <a:r>
              <a:rPr lang="en-US" sz="2200">
                <a:solidFill>
                  <a:srgbClr val="6B908F"/>
                </a:solidFill>
                <a:latin typeface="Calibri"/>
                <a:ea typeface="Calibri"/>
                <a:cs typeface="Calibri"/>
                <a:sym typeface="Calibri"/>
              </a:rPr>
              <a:t> </a:t>
            </a:r>
            <a:r>
              <a:rPr lang="en-US" sz="2200">
                <a:solidFill>
                  <a:schemeClr val="dk1"/>
                </a:solidFill>
                <a:latin typeface="Calibri"/>
                <a:ea typeface="Calibri"/>
                <a:cs typeface="Calibri"/>
                <a:sym typeface="Calibri"/>
              </a:rPr>
              <a:t>what the ruler might say to his people. What would he want to share?</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326" name="Google Shape;326;p31"/>
          <p:cNvGrpSpPr/>
          <p:nvPr/>
        </p:nvGrpSpPr>
        <p:grpSpPr>
          <a:xfrm>
            <a:off x="5010030" y="517153"/>
            <a:ext cx="493957" cy="493319"/>
            <a:chOff x="5053900" y="2021500"/>
            <a:chExt cx="483750" cy="483125"/>
          </a:xfrm>
        </p:grpSpPr>
        <p:sp>
          <p:nvSpPr>
            <p:cNvPr id="327" name="Google Shape;327;p31"/>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28" name="Google Shape;328;p31"/>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29" name="Google Shape;329;p31"/>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0" name="Google Shape;330;p31"/>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1" name="Google Shape;331;p31"/>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2" name="Google Shape;332;p31"/>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3" name="Google Shape;333;p31"/>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4" name="Google Shape;334;p31"/>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335" name="Google Shape;335;p31"/>
          <p:cNvGrpSpPr/>
          <p:nvPr/>
        </p:nvGrpSpPr>
        <p:grpSpPr>
          <a:xfrm>
            <a:off x="5002938" y="3719319"/>
            <a:ext cx="533538" cy="530850"/>
            <a:chOff x="685475" y="2318350"/>
            <a:chExt cx="297750" cy="296200"/>
          </a:xfrm>
        </p:grpSpPr>
        <p:sp>
          <p:nvSpPr>
            <p:cNvPr id="336" name="Google Shape;336;p31"/>
            <p:cNvSpPr/>
            <p:nvPr/>
          </p:nvSpPr>
          <p:spPr>
            <a:xfrm>
              <a:off x="685475" y="2371925"/>
              <a:ext cx="142600" cy="241975"/>
            </a:xfrm>
            <a:custGeom>
              <a:rect b="b" l="l" r="r" t="t"/>
              <a:pathLst>
                <a:path extrusionOk="0" h="9679" w="5704">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1"/>
            <p:cNvSpPr/>
            <p:nvPr/>
          </p:nvSpPr>
          <p:spPr>
            <a:xfrm>
              <a:off x="839850" y="2371925"/>
              <a:ext cx="143375" cy="242625"/>
            </a:xfrm>
            <a:custGeom>
              <a:rect b="b" l="l" r="r" t="t"/>
              <a:pathLst>
                <a:path extrusionOk="0" h="9705" w="5735">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1"/>
            <p:cNvSpPr/>
            <p:nvPr/>
          </p:nvSpPr>
          <p:spPr>
            <a:xfrm>
              <a:off x="772900" y="2318350"/>
              <a:ext cx="122125" cy="105075"/>
            </a:xfrm>
            <a:custGeom>
              <a:rect b="b" l="l" r="r" t="t"/>
              <a:pathLst>
                <a:path extrusionOk="0" h="4203" w="4885">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31"/>
          <p:cNvGrpSpPr/>
          <p:nvPr/>
        </p:nvGrpSpPr>
        <p:grpSpPr>
          <a:xfrm>
            <a:off x="5022727" y="1802001"/>
            <a:ext cx="493942" cy="485363"/>
            <a:chOff x="-60988625" y="2310475"/>
            <a:chExt cx="316650" cy="311150"/>
          </a:xfrm>
        </p:grpSpPr>
        <p:sp>
          <p:nvSpPr>
            <p:cNvPr id="340" name="Google Shape;340;p31"/>
            <p:cNvSpPr/>
            <p:nvPr/>
          </p:nvSpPr>
          <p:spPr>
            <a:xfrm>
              <a:off x="-60988625" y="2310475"/>
              <a:ext cx="311125" cy="311150"/>
            </a:xfrm>
            <a:custGeom>
              <a:rect b="b" l="l" r="r" t="t"/>
              <a:pathLst>
                <a:path extrusionOk="0" h="12446" w="12445">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1"/>
            <p:cNvSpPr/>
            <p:nvPr/>
          </p:nvSpPr>
          <p:spPr>
            <a:xfrm>
              <a:off x="-60947675" y="2353025"/>
              <a:ext cx="145725" cy="20500"/>
            </a:xfrm>
            <a:custGeom>
              <a:rect b="b" l="l" r="r" t="t"/>
              <a:pathLst>
                <a:path extrusionOk="0" h="820" w="5829">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1"/>
            <p:cNvSpPr/>
            <p:nvPr/>
          </p:nvSpPr>
          <p:spPr>
            <a:xfrm>
              <a:off x="-60947675" y="2415250"/>
              <a:ext cx="145725" cy="20500"/>
            </a:xfrm>
            <a:custGeom>
              <a:rect b="b" l="l" r="r" t="t"/>
              <a:pathLst>
                <a:path extrusionOk="0" h="820" w="5829">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1"/>
            <p:cNvSpPr/>
            <p:nvPr/>
          </p:nvSpPr>
          <p:spPr>
            <a:xfrm>
              <a:off x="-60947675" y="2475875"/>
              <a:ext cx="145725" cy="22100"/>
            </a:xfrm>
            <a:custGeom>
              <a:rect b="b" l="l" r="r" t="t"/>
              <a:pathLst>
                <a:path extrusionOk="0" h="884" w="5829">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1"/>
            <p:cNvSpPr/>
            <p:nvPr/>
          </p:nvSpPr>
          <p:spPr>
            <a:xfrm>
              <a:off x="-60947675" y="2538100"/>
              <a:ext cx="145725" cy="22075"/>
            </a:xfrm>
            <a:custGeom>
              <a:rect b="b" l="l" r="r" t="t"/>
              <a:pathLst>
                <a:path extrusionOk="0" h="883" w="5829">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1"/>
            <p:cNvSpPr/>
            <p:nvPr/>
          </p:nvSpPr>
          <p:spPr>
            <a:xfrm>
              <a:off x="-60740525" y="2312050"/>
              <a:ext cx="68550" cy="233950"/>
            </a:xfrm>
            <a:custGeom>
              <a:rect b="b" l="l" r="r" t="t"/>
              <a:pathLst>
                <a:path extrusionOk="0" h="9358" w="2742">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 name="Google Shape;346;p31"/>
          <p:cNvSpPr txBox="1"/>
          <p:nvPr/>
        </p:nvSpPr>
        <p:spPr>
          <a:xfrm>
            <a:off x="4670891" y="6457789"/>
            <a:ext cx="3460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Maya culture,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Standing Ruler</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AD 600–800, ceramic with traces of paint. Kimbell Art Museum</a:t>
            </a:r>
            <a:endParaRPr sz="10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89" name="Shape 89"/>
        <p:cNvGrpSpPr/>
        <p:nvPr/>
      </p:nvGrpSpPr>
      <p:grpSpPr>
        <a:xfrm>
          <a:off x="0" y="0"/>
          <a:ext cx="0" cy="0"/>
          <a:chOff x="0" y="0"/>
          <a:chExt cx="0" cy="0"/>
        </a:xfrm>
      </p:grpSpPr>
      <p:sp>
        <p:nvSpPr>
          <p:cNvPr id="90" name="Google Shape;90;p14"/>
          <p:cNvSpPr txBox="1"/>
          <p:nvPr>
            <p:ph type="title"/>
          </p:nvPr>
        </p:nvSpPr>
        <p:spPr>
          <a:xfrm>
            <a:off x="5867400" y="365125"/>
            <a:ext cx="6148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i="1" lang="en-US" sz="4800">
                <a:solidFill>
                  <a:schemeClr val="lt1"/>
                </a:solidFill>
              </a:rPr>
              <a:t>Guardians in</a:t>
            </a:r>
            <a:endParaRPr b="1" i="1" sz="4800">
              <a:solidFill>
                <a:schemeClr val="lt1"/>
              </a:solidFill>
            </a:endParaRPr>
          </a:p>
          <a:p>
            <a:pPr indent="0" lvl="0" marL="0" rtl="0" algn="l">
              <a:spcBef>
                <a:spcPts val="0"/>
              </a:spcBef>
              <a:spcAft>
                <a:spcPts val="0"/>
              </a:spcAft>
              <a:buNone/>
            </a:pPr>
            <a:r>
              <a:rPr b="1" i="1" lang="en-US" sz="4800">
                <a:solidFill>
                  <a:schemeClr val="lt1"/>
                </a:solidFill>
              </a:rPr>
              <a:t>the Galleries</a:t>
            </a:r>
            <a:endParaRPr b="1" i="1" sz="4800">
              <a:solidFill>
                <a:schemeClr val="lt1"/>
              </a:solidFill>
            </a:endParaRPr>
          </a:p>
        </p:txBody>
      </p:sp>
      <p:sp>
        <p:nvSpPr>
          <p:cNvPr id="91" name="Google Shape;91;p14"/>
          <p:cNvSpPr txBox="1"/>
          <p:nvPr/>
        </p:nvSpPr>
        <p:spPr>
          <a:xfrm>
            <a:off x="5867400" y="2002700"/>
            <a:ext cx="5486400" cy="43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lt1"/>
                </a:solidFill>
                <a:latin typeface="Calibri"/>
                <a:ea typeface="Calibri"/>
                <a:cs typeface="Calibri"/>
                <a:sym typeface="Calibri"/>
              </a:rPr>
              <a:t>Guardian figures have been created by artists across cultures and throughout history. </a:t>
            </a:r>
            <a:endParaRPr sz="2800">
              <a:solidFill>
                <a:schemeClr val="lt1"/>
              </a:solidFill>
              <a:latin typeface="Calibri"/>
              <a:ea typeface="Calibri"/>
              <a:cs typeface="Calibri"/>
              <a:sym typeface="Calibri"/>
            </a:endParaRPr>
          </a:p>
          <a:p>
            <a:pPr indent="0" lvl="0" marL="0" rtl="0" algn="l">
              <a:spcBef>
                <a:spcPts val="0"/>
              </a:spcBef>
              <a:spcAft>
                <a:spcPts val="0"/>
              </a:spcAft>
              <a:buNone/>
            </a:pPr>
            <a:r>
              <a:t/>
            </a:r>
            <a:endParaRPr sz="2800">
              <a:solidFill>
                <a:schemeClr val="lt1"/>
              </a:solidFill>
              <a:latin typeface="Calibri"/>
              <a:ea typeface="Calibri"/>
              <a:cs typeface="Calibri"/>
              <a:sym typeface="Calibri"/>
            </a:endParaRPr>
          </a:p>
          <a:p>
            <a:pPr indent="0" lvl="0" marL="0" rtl="0" algn="l">
              <a:spcBef>
                <a:spcPts val="0"/>
              </a:spcBef>
              <a:spcAft>
                <a:spcPts val="0"/>
              </a:spcAft>
              <a:buNone/>
            </a:pPr>
            <a:r>
              <a:rPr lang="en-US" sz="2800">
                <a:solidFill>
                  <a:schemeClr val="lt1"/>
                </a:solidFill>
                <a:latin typeface="Calibri"/>
                <a:ea typeface="Calibri"/>
                <a:cs typeface="Calibri"/>
                <a:sym typeface="Calibri"/>
              </a:rPr>
              <a:t>Explore artworks that function as:</a:t>
            </a:r>
            <a:endParaRPr sz="2800">
              <a:solidFill>
                <a:schemeClr val="lt1"/>
              </a:solidFill>
              <a:latin typeface="Calibri"/>
              <a:ea typeface="Calibri"/>
              <a:cs typeface="Calibri"/>
              <a:sym typeface="Calibri"/>
            </a:endParaRPr>
          </a:p>
          <a:p>
            <a:pPr indent="0" lvl="0" marL="457200" rtl="0" algn="l">
              <a:spcBef>
                <a:spcPts val="0"/>
              </a:spcBef>
              <a:spcAft>
                <a:spcPts val="0"/>
              </a:spcAft>
              <a:buNone/>
            </a:pPr>
            <a:r>
              <a:t/>
            </a:r>
            <a:endParaRPr sz="2800">
              <a:solidFill>
                <a:schemeClr val="lt1"/>
              </a:solidFill>
              <a:latin typeface="Calibri"/>
              <a:ea typeface="Calibri"/>
              <a:cs typeface="Calibri"/>
              <a:sym typeface="Calibri"/>
            </a:endParaRPr>
          </a:p>
          <a:p>
            <a:pPr indent="-406400" lvl="0" marL="457200" rtl="0" algn="l">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Afterlife Guardians</a:t>
            </a:r>
            <a:endParaRPr sz="2800">
              <a:solidFill>
                <a:schemeClr val="lt1"/>
              </a:solidFill>
              <a:latin typeface="Calibri"/>
              <a:ea typeface="Calibri"/>
              <a:cs typeface="Calibri"/>
              <a:sym typeface="Calibri"/>
            </a:endParaRPr>
          </a:p>
          <a:p>
            <a:pPr indent="-406400" lvl="0" marL="457200" rtl="0" algn="l">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Ancestor Guardians</a:t>
            </a:r>
            <a:endParaRPr sz="2800">
              <a:solidFill>
                <a:schemeClr val="lt1"/>
              </a:solidFill>
              <a:latin typeface="Calibri"/>
              <a:ea typeface="Calibri"/>
              <a:cs typeface="Calibri"/>
              <a:sym typeface="Calibri"/>
            </a:endParaRPr>
          </a:p>
          <a:p>
            <a:pPr indent="-406400" lvl="0" marL="457200" rtl="0" algn="l">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Gods, Guardians, and Guides</a:t>
            </a:r>
            <a:endParaRPr sz="2800">
              <a:solidFill>
                <a:schemeClr val="lt1"/>
              </a:solidFill>
              <a:latin typeface="Calibri"/>
              <a:ea typeface="Calibri"/>
              <a:cs typeface="Calibri"/>
              <a:sym typeface="Calibri"/>
            </a:endParaRPr>
          </a:p>
        </p:txBody>
      </p:sp>
      <p:pic>
        <p:nvPicPr>
          <p:cNvPr id="92" name="Google Shape;92;p14"/>
          <p:cNvPicPr preferRelativeResize="0"/>
          <p:nvPr/>
        </p:nvPicPr>
        <p:blipFill rotWithShape="1">
          <a:blip r:embed="rId3">
            <a:alphaModFix/>
          </a:blip>
          <a:srcRect b="368" l="0" r="3846" t="0"/>
          <a:stretch/>
        </p:blipFill>
        <p:spPr>
          <a:xfrm>
            <a:off x="2315750" y="0"/>
            <a:ext cx="2285324" cy="3565773"/>
          </a:xfrm>
          <a:prstGeom prst="rect">
            <a:avLst/>
          </a:prstGeom>
          <a:noFill/>
          <a:ln>
            <a:noFill/>
          </a:ln>
        </p:spPr>
      </p:pic>
      <p:pic>
        <p:nvPicPr>
          <p:cNvPr id="93" name="Google Shape;93;p14"/>
          <p:cNvPicPr preferRelativeResize="0"/>
          <p:nvPr/>
        </p:nvPicPr>
        <p:blipFill rotWithShape="1">
          <a:blip r:embed="rId4">
            <a:alphaModFix/>
          </a:blip>
          <a:srcRect b="0" l="8683" r="6842" t="1816"/>
          <a:stretch/>
        </p:blipFill>
        <p:spPr>
          <a:xfrm>
            <a:off x="2330975" y="3578875"/>
            <a:ext cx="2270099" cy="3279124"/>
          </a:xfrm>
          <a:prstGeom prst="rect">
            <a:avLst/>
          </a:prstGeom>
          <a:noFill/>
          <a:ln>
            <a:noFill/>
          </a:ln>
        </p:spPr>
      </p:pic>
      <p:pic>
        <p:nvPicPr>
          <p:cNvPr id="94" name="Google Shape;94;p14"/>
          <p:cNvPicPr preferRelativeResize="0"/>
          <p:nvPr/>
        </p:nvPicPr>
        <p:blipFill>
          <a:blip r:embed="rId5">
            <a:alphaModFix/>
          </a:blip>
          <a:stretch>
            <a:fillRect/>
          </a:stretch>
        </p:blipFill>
        <p:spPr>
          <a:xfrm>
            <a:off x="0" y="3430348"/>
            <a:ext cx="2376601" cy="3427651"/>
          </a:xfrm>
          <a:prstGeom prst="rect">
            <a:avLst/>
          </a:prstGeom>
          <a:noFill/>
          <a:ln>
            <a:noFill/>
          </a:ln>
        </p:spPr>
      </p:pic>
      <p:pic>
        <p:nvPicPr>
          <p:cNvPr id="95" name="Google Shape;95;p14"/>
          <p:cNvPicPr preferRelativeResize="0"/>
          <p:nvPr/>
        </p:nvPicPr>
        <p:blipFill>
          <a:blip r:embed="rId6">
            <a:alphaModFix/>
          </a:blip>
          <a:stretch>
            <a:fillRect/>
          </a:stretch>
        </p:blipFill>
        <p:spPr>
          <a:xfrm>
            <a:off x="0" y="0"/>
            <a:ext cx="2376595" cy="3565773"/>
          </a:xfrm>
          <a:prstGeom prst="rect">
            <a:avLst/>
          </a:prstGeom>
          <a:noFill/>
          <a:ln>
            <a:noFill/>
          </a:ln>
        </p:spPr>
      </p:pic>
      <p:sp>
        <p:nvSpPr>
          <p:cNvPr id="96" name="Google Shape;96;p14"/>
          <p:cNvSpPr txBox="1"/>
          <p:nvPr/>
        </p:nvSpPr>
        <p:spPr>
          <a:xfrm>
            <a:off x="4742425" y="6389000"/>
            <a:ext cx="7449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Gian Lorenzo Bernini, </a:t>
            </a:r>
            <a:r>
              <a:rPr i="1" lang="en-US" sz="800">
                <a:solidFill>
                  <a:schemeClr val="lt1"/>
                </a:solidFill>
                <a:latin typeface="Calibri"/>
                <a:ea typeface="Calibri"/>
                <a:cs typeface="Calibri"/>
                <a:sym typeface="Calibri"/>
              </a:rPr>
              <a:t>Angel with the Superscription and Angel with the Crown of Thorns, </a:t>
            </a:r>
            <a:r>
              <a:rPr lang="en-US" sz="800">
                <a:solidFill>
                  <a:schemeClr val="lt1"/>
                </a:solidFill>
                <a:latin typeface="Calibri"/>
                <a:ea typeface="Calibri"/>
                <a:cs typeface="Calibri"/>
                <a:sym typeface="Calibri"/>
              </a:rPr>
              <a:t>1668, terracotta. Kimbell Art Museum; </a:t>
            </a:r>
            <a:r>
              <a:rPr lang="en-US" sz="800">
                <a:solidFill>
                  <a:schemeClr val="lt1"/>
                </a:solidFill>
                <a:latin typeface="Calibri"/>
                <a:ea typeface="Calibri"/>
                <a:cs typeface="Calibri"/>
                <a:sym typeface="Calibri"/>
              </a:rPr>
              <a:t>Japanese, </a:t>
            </a:r>
            <a:r>
              <a:rPr i="1" lang="en-US" sz="800">
                <a:solidFill>
                  <a:schemeClr val="lt1"/>
                </a:solidFill>
                <a:latin typeface="Calibri"/>
                <a:ea typeface="Calibri"/>
                <a:cs typeface="Calibri"/>
                <a:sym typeface="Calibri"/>
              </a:rPr>
              <a:t>Haniwa Seated Man</a:t>
            </a:r>
            <a:r>
              <a:rPr lang="en-US" sz="800">
                <a:solidFill>
                  <a:schemeClr val="lt1"/>
                </a:solidFill>
                <a:latin typeface="Calibri"/>
                <a:ea typeface="Calibri"/>
                <a:cs typeface="Calibri"/>
                <a:sym typeface="Calibri"/>
              </a:rPr>
              <a:t>, c. AD 500, low-fired clay with cinnabar pigment. Kimbell Art Museum; Aztec, </a:t>
            </a:r>
            <a:r>
              <a:rPr i="1" lang="en-US" sz="800">
                <a:solidFill>
                  <a:schemeClr val="lt1"/>
                </a:solidFill>
                <a:latin typeface="Calibri"/>
                <a:ea typeface="Calibri"/>
                <a:cs typeface="Calibri"/>
                <a:sym typeface="Calibri"/>
              </a:rPr>
              <a:t>Seated Man, Possibly Huehueteotl</a:t>
            </a:r>
            <a:r>
              <a:rPr lang="en-US" sz="800">
                <a:solidFill>
                  <a:schemeClr val="lt1"/>
                </a:solidFill>
                <a:latin typeface="Calibri"/>
                <a:ea typeface="Calibri"/>
                <a:cs typeface="Calibri"/>
                <a:sym typeface="Calibri"/>
              </a:rPr>
              <a:t>, c. 1500, basalt. Kimbell Art Museum; Hemba, </a:t>
            </a:r>
            <a:r>
              <a:rPr i="1" lang="en-US" sz="800">
                <a:solidFill>
                  <a:schemeClr val="lt1"/>
                </a:solidFill>
                <a:latin typeface="Calibri"/>
                <a:ea typeface="Calibri"/>
                <a:cs typeface="Calibri"/>
                <a:sym typeface="Calibri"/>
              </a:rPr>
              <a:t>Warrior Ancestor Figure</a:t>
            </a:r>
            <a:r>
              <a:rPr lang="en-US" sz="800">
                <a:solidFill>
                  <a:schemeClr val="lt1"/>
                </a:solidFill>
                <a:latin typeface="Calibri"/>
                <a:ea typeface="Calibri"/>
                <a:cs typeface="Calibri"/>
                <a:sym typeface="Calibri"/>
              </a:rPr>
              <a:t>, 19th century, wood. Kimbell Art Museum</a:t>
            </a:r>
            <a:endParaRPr sz="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2"/>
          <p:cNvSpPr txBox="1"/>
          <p:nvPr/>
        </p:nvSpPr>
        <p:spPr>
          <a:xfrm>
            <a:off x="8542117" y="6454914"/>
            <a:ext cx="3402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Maori,</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Standing Ancestor Figure,</a:t>
            </a:r>
            <a:r>
              <a:rPr lang="en-US" sz="1000">
                <a:solidFill>
                  <a:schemeClr val="dk1"/>
                </a:solidFill>
                <a:latin typeface="Calibri"/>
                <a:ea typeface="Calibri"/>
                <a:cs typeface="Calibri"/>
                <a:sym typeface="Calibri"/>
              </a:rPr>
              <a:t> c. 1800–1840,</a:t>
            </a:r>
            <a:r>
              <a:rPr lang="en-US" sz="1000">
                <a:latin typeface="Calibri"/>
                <a:ea typeface="Calibri"/>
                <a:cs typeface="Calibri"/>
                <a:sym typeface="Calibri"/>
              </a:rPr>
              <a:t> w</a:t>
            </a:r>
            <a:r>
              <a:rPr lang="en-US" sz="1000">
                <a:solidFill>
                  <a:schemeClr val="dk1"/>
                </a:solidFill>
                <a:latin typeface="Calibri"/>
                <a:ea typeface="Calibri"/>
                <a:cs typeface="Calibri"/>
                <a:sym typeface="Calibri"/>
              </a:rPr>
              <a:t>ood. Kimbell Art Museum</a:t>
            </a:r>
            <a:endParaRPr sz="1000">
              <a:latin typeface="Calibri"/>
              <a:ea typeface="Calibri"/>
              <a:cs typeface="Calibri"/>
              <a:sym typeface="Calibri"/>
            </a:endParaRPr>
          </a:p>
        </p:txBody>
      </p:sp>
      <p:pic>
        <p:nvPicPr>
          <p:cNvPr id="352" name="Google Shape;352;p32"/>
          <p:cNvPicPr preferRelativeResize="0"/>
          <p:nvPr/>
        </p:nvPicPr>
        <p:blipFill>
          <a:blip r:embed="rId3">
            <a:alphaModFix/>
          </a:blip>
          <a:stretch>
            <a:fillRect/>
          </a:stretch>
        </p:blipFill>
        <p:spPr>
          <a:xfrm>
            <a:off x="2929800" y="0"/>
            <a:ext cx="5475006" cy="6857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3"/>
          <p:cNvPicPr preferRelativeResize="0"/>
          <p:nvPr/>
        </p:nvPicPr>
        <p:blipFill>
          <a:blip r:embed="rId3">
            <a:alphaModFix/>
          </a:blip>
          <a:stretch>
            <a:fillRect/>
          </a:stretch>
        </p:blipFill>
        <p:spPr>
          <a:xfrm>
            <a:off x="0" y="0"/>
            <a:ext cx="5475006" cy="6857999"/>
          </a:xfrm>
          <a:prstGeom prst="rect">
            <a:avLst/>
          </a:prstGeom>
          <a:noFill/>
          <a:ln>
            <a:noFill/>
          </a:ln>
        </p:spPr>
      </p:pic>
      <p:sp>
        <p:nvSpPr>
          <p:cNvPr id="358" name="Google Shape;358;p33"/>
          <p:cNvSpPr txBox="1"/>
          <p:nvPr/>
        </p:nvSpPr>
        <p:spPr>
          <a:xfrm>
            <a:off x="6928250" y="549325"/>
            <a:ext cx="4489800" cy="374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is your</a:t>
            </a:r>
            <a:r>
              <a:rPr b="1" lang="en-US" sz="2200">
                <a:solidFill>
                  <a:schemeClr val="dk1"/>
                </a:solidFill>
                <a:latin typeface="Calibri"/>
                <a:ea typeface="Calibri"/>
                <a:cs typeface="Calibri"/>
                <a:sym typeface="Calibri"/>
              </a:rPr>
              <a:t> first impression</a:t>
            </a:r>
            <a:r>
              <a:rPr lang="en-US" sz="2200">
                <a:solidFill>
                  <a:schemeClr val="dk1"/>
                </a:solidFill>
                <a:latin typeface="Calibri"/>
                <a:ea typeface="Calibri"/>
                <a:cs typeface="Calibri"/>
                <a:sym typeface="Calibri"/>
              </a:rPr>
              <a:t> of this sculpture? How would you describe its </a:t>
            </a:r>
            <a:r>
              <a:rPr b="1" lang="en-US" sz="2200">
                <a:solidFill>
                  <a:schemeClr val="dk1"/>
                </a:solidFill>
                <a:latin typeface="Calibri"/>
                <a:ea typeface="Calibri"/>
                <a:cs typeface="Calibri"/>
                <a:sym typeface="Calibri"/>
              </a:rPr>
              <a:t>proportions</a:t>
            </a:r>
            <a:r>
              <a:rPr lang="en-US" sz="2200">
                <a:solidFill>
                  <a:schemeClr val="dk1"/>
                </a:solidFill>
                <a:latin typeface="Calibri"/>
                <a:ea typeface="Calibri"/>
                <a:cs typeface="Calibri"/>
                <a:sym typeface="Calibri"/>
              </a:rPr>
              <a:t> and </a:t>
            </a:r>
            <a:r>
              <a:rPr b="1" lang="en-US" sz="2200">
                <a:solidFill>
                  <a:schemeClr val="dk1"/>
                </a:solidFill>
                <a:latin typeface="Calibri"/>
                <a:ea typeface="Calibri"/>
                <a:cs typeface="Calibri"/>
                <a:sym typeface="Calibri"/>
              </a:rPr>
              <a:t>pose</a:t>
            </a:r>
            <a:r>
              <a:rPr lang="en-US" sz="2200">
                <a:solidFill>
                  <a:schemeClr val="dk1"/>
                </a:solidFill>
                <a:latin typeface="Calibri"/>
                <a:ea typeface="Calibri"/>
                <a:cs typeface="Calibri"/>
                <a:sym typeface="Calibri"/>
              </a:rPr>
              <a:t>? What </a:t>
            </a:r>
            <a:r>
              <a:rPr b="1" lang="en-US" sz="2200">
                <a:solidFill>
                  <a:schemeClr val="dk1"/>
                </a:solidFill>
                <a:latin typeface="Calibri"/>
                <a:ea typeface="Calibri"/>
                <a:cs typeface="Calibri"/>
                <a:sym typeface="Calibri"/>
              </a:rPr>
              <a:t>expression</a:t>
            </a:r>
            <a:r>
              <a:rPr lang="en-US" sz="2200">
                <a:solidFill>
                  <a:schemeClr val="dk1"/>
                </a:solidFill>
                <a:latin typeface="Calibri"/>
                <a:ea typeface="Calibri"/>
                <a:cs typeface="Calibri"/>
                <a:sym typeface="Calibri"/>
              </a:rPr>
              <a:t> does the figure have?</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Describe</a:t>
            </a:r>
            <a:r>
              <a:rPr lang="en-US" sz="2200">
                <a:solidFill>
                  <a:schemeClr val="dk1"/>
                </a:solidFill>
                <a:latin typeface="Calibri"/>
                <a:ea typeface="Calibri"/>
                <a:cs typeface="Calibri"/>
                <a:sym typeface="Calibri"/>
              </a:rPr>
              <a:t> the carved linework. Notice where thin lines are used instead of thick. Where did the artist use patterns to create emphasis?</a:t>
            </a:r>
            <a:endParaRPr sz="2200">
              <a:solidFill>
                <a:schemeClr val="dk1"/>
              </a:solidFill>
              <a:latin typeface="Calibri"/>
              <a:ea typeface="Calibri"/>
              <a:cs typeface="Calibri"/>
              <a:sym typeface="Calibri"/>
            </a:endParaRPr>
          </a:p>
        </p:txBody>
      </p:sp>
      <p:grpSp>
        <p:nvGrpSpPr>
          <p:cNvPr id="359" name="Google Shape;359;p33"/>
          <p:cNvGrpSpPr/>
          <p:nvPr/>
        </p:nvGrpSpPr>
        <p:grpSpPr>
          <a:xfrm>
            <a:off x="5997905" y="714725"/>
            <a:ext cx="533549" cy="280331"/>
            <a:chOff x="2080675" y="352325"/>
            <a:chExt cx="485000" cy="254800"/>
          </a:xfrm>
        </p:grpSpPr>
        <p:sp>
          <p:nvSpPr>
            <p:cNvPr id="360" name="Google Shape;360;p33"/>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61" name="Google Shape;361;p33"/>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362" name="Google Shape;362;p33"/>
          <p:cNvGrpSpPr/>
          <p:nvPr/>
        </p:nvGrpSpPr>
        <p:grpSpPr>
          <a:xfrm flipH="1">
            <a:off x="5997909" y="2734707"/>
            <a:ext cx="533537" cy="510347"/>
            <a:chOff x="5049750" y="832600"/>
            <a:chExt cx="505100" cy="483100"/>
          </a:xfrm>
        </p:grpSpPr>
        <p:sp>
          <p:nvSpPr>
            <p:cNvPr id="363" name="Google Shape;363;p33"/>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64" name="Google Shape;364;p33"/>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65" name="Google Shape;365;p33"/>
          <p:cNvSpPr txBox="1"/>
          <p:nvPr/>
        </p:nvSpPr>
        <p:spPr>
          <a:xfrm>
            <a:off x="5608417" y="6457789"/>
            <a:ext cx="3402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Maori,</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Standing Ancestor Figure,</a:t>
            </a:r>
            <a:r>
              <a:rPr lang="en-US" sz="1000">
                <a:solidFill>
                  <a:schemeClr val="dk1"/>
                </a:solidFill>
                <a:latin typeface="Calibri"/>
                <a:ea typeface="Calibri"/>
                <a:cs typeface="Calibri"/>
                <a:sym typeface="Calibri"/>
              </a:rPr>
              <a:t> c. 1800–1840,</a:t>
            </a:r>
            <a:r>
              <a:rPr lang="en-US" sz="1000">
                <a:latin typeface="Calibri"/>
                <a:ea typeface="Calibri"/>
                <a:cs typeface="Calibri"/>
                <a:sym typeface="Calibri"/>
              </a:rPr>
              <a:t> w</a:t>
            </a:r>
            <a:r>
              <a:rPr lang="en-US" sz="1000">
                <a:solidFill>
                  <a:schemeClr val="dk1"/>
                </a:solidFill>
                <a:latin typeface="Calibri"/>
                <a:ea typeface="Calibri"/>
                <a:cs typeface="Calibri"/>
                <a:sym typeface="Calibri"/>
              </a:rPr>
              <a:t>ood. Kimbell Art Museum</a:t>
            </a:r>
            <a:endParaRPr sz="1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34"/>
          <p:cNvPicPr preferRelativeResize="0"/>
          <p:nvPr/>
        </p:nvPicPr>
        <p:blipFill>
          <a:blip r:embed="rId3">
            <a:alphaModFix/>
          </a:blip>
          <a:stretch>
            <a:fillRect/>
          </a:stretch>
        </p:blipFill>
        <p:spPr>
          <a:xfrm>
            <a:off x="0" y="0"/>
            <a:ext cx="5475006" cy="6857999"/>
          </a:xfrm>
          <a:prstGeom prst="rect">
            <a:avLst/>
          </a:prstGeom>
          <a:noFill/>
          <a:ln>
            <a:noFill/>
          </a:ln>
        </p:spPr>
      </p:pic>
      <p:sp>
        <p:nvSpPr>
          <p:cNvPr id="371" name="Google Shape;371;p34"/>
          <p:cNvSpPr txBox="1"/>
          <p:nvPr/>
        </p:nvSpPr>
        <p:spPr>
          <a:xfrm>
            <a:off x="6922538" y="551350"/>
            <a:ext cx="4489800" cy="413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Where </a:t>
            </a:r>
            <a:r>
              <a:rPr lang="en-US" sz="2200">
                <a:solidFill>
                  <a:schemeClr val="dk1"/>
                </a:solidFill>
                <a:latin typeface="Calibri"/>
                <a:ea typeface="Calibri"/>
                <a:cs typeface="Calibri"/>
                <a:sym typeface="Calibri"/>
              </a:rPr>
              <a:t>might this sculpture have been placed so that the god or ancestor it represents could look after the </a:t>
            </a:r>
            <a:r>
              <a:rPr b="1" lang="en-US" sz="2200">
                <a:solidFill>
                  <a:schemeClr val="dk1"/>
                </a:solidFill>
                <a:latin typeface="Calibri"/>
                <a:ea typeface="Calibri"/>
                <a:cs typeface="Calibri"/>
                <a:sym typeface="Calibri"/>
              </a:rPr>
              <a:t>welfare</a:t>
            </a:r>
            <a:r>
              <a:rPr lang="en-US" sz="2200">
                <a:solidFill>
                  <a:schemeClr val="dk1"/>
                </a:solidFill>
                <a:latin typeface="Calibri"/>
                <a:ea typeface="Calibri"/>
                <a:cs typeface="Calibri"/>
                <a:sym typeface="Calibri"/>
              </a:rPr>
              <a:t> of its descendants?</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do you do to </a:t>
            </a:r>
            <a:r>
              <a:rPr b="1" lang="en-US" sz="2200">
                <a:solidFill>
                  <a:schemeClr val="dk1"/>
                </a:solidFill>
                <a:latin typeface="Calibri"/>
                <a:ea typeface="Calibri"/>
                <a:cs typeface="Calibri"/>
                <a:sym typeface="Calibri"/>
              </a:rPr>
              <a:t>feel connected</a:t>
            </a:r>
            <a:r>
              <a:rPr lang="en-US" sz="2200">
                <a:solidFill>
                  <a:schemeClr val="dk1"/>
                </a:solidFill>
                <a:latin typeface="Calibri"/>
                <a:ea typeface="Calibri"/>
                <a:cs typeface="Calibri"/>
                <a:sym typeface="Calibri"/>
              </a:rPr>
              <a:t> to your ancestors? What would you hope to leave for your descendants?</a:t>
            </a:r>
            <a:r>
              <a:rPr b="1" lang="en-US" sz="2200">
                <a:solidFill>
                  <a:schemeClr val="dk1"/>
                </a:solidFill>
                <a:latin typeface="Calibri"/>
                <a:ea typeface="Calibri"/>
                <a:cs typeface="Calibri"/>
                <a:sym typeface="Calibri"/>
              </a:rPr>
              <a:t> Share</a:t>
            </a:r>
            <a:r>
              <a:rPr lang="en-US" sz="2200">
                <a:solidFill>
                  <a:schemeClr val="dk1"/>
                </a:solidFill>
                <a:latin typeface="Calibri"/>
                <a:ea typeface="Calibri"/>
                <a:cs typeface="Calibri"/>
                <a:sym typeface="Calibri"/>
              </a:rPr>
              <a:t> with a partner.</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372" name="Google Shape;372;p34"/>
          <p:cNvGrpSpPr/>
          <p:nvPr/>
        </p:nvGrpSpPr>
        <p:grpSpPr>
          <a:xfrm>
            <a:off x="6129561" y="718824"/>
            <a:ext cx="533547" cy="525154"/>
            <a:chOff x="683125" y="1955275"/>
            <a:chExt cx="299325" cy="294600"/>
          </a:xfrm>
        </p:grpSpPr>
        <p:sp>
          <p:nvSpPr>
            <p:cNvPr id="373" name="Google Shape;373;p34"/>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4"/>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4"/>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4"/>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 name="Google Shape;377;p34"/>
          <p:cNvGrpSpPr/>
          <p:nvPr/>
        </p:nvGrpSpPr>
        <p:grpSpPr>
          <a:xfrm>
            <a:off x="6079433" y="2358369"/>
            <a:ext cx="533538" cy="530850"/>
            <a:chOff x="685475" y="2318350"/>
            <a:chExt cx="297750" cy="296200"/>
          </a:xfrm>
        </p:grpSpPr>
        <p:sp>
          <p:nvSpPr>
            <p:cNvPr id="378" name="Google Shape;378;p34"/>
            <p:cNvSpPr/>
            <p:nvPr/>
          </p:nvSpPr>
          <p:spPr>
            <a:xfrm>
              <a:off x="685475" y="2371925"/>
              <a:ext cx="142600" cy="241975"/>
            </a:xfrm>
            <a:custGeom>
              <a:rect b="b" l="l" r="r" t="t"/>
              <a:pathLst>
                <a:path extrusionOk="0" h="9679" w="5704">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4"/>
            <p:cNvSpPr/>
            <p:nvPr/>
          </p:nvSpPr>
          <p:spPr>
            <a:xfrm>
              <a:off x="839850" y="2371925"/>
              <a:ext cx="143375" cy="242625"/>
            </a:xfrm>
            <a:custGeom>
              <a:rect b="b" l="l" r="r" t="t"/>
              <a:pathLst>
                <a:path extrusionOk="0" h="9705" w="5735">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4"/>
            <p:cNvSpPr/>
            <p:nvPr/>
          </p:nvSpPr>
          <p:spPr>
            <a:xfrm>
              <a:off x="772900" y="2318350"/>
              <a:ext cx="122125" cy="105075"/>
            </a:xfrm>
            <a:custGeom>
              <a:rect b="b" l="l" r="r" t="t"/>
              <a:pathLst>
                <a:path extrusionOk="0" h="4203" w="4885">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1" name="Google Shape;381;p34"/>
          <p:cNvSpPr txBox="1"/>
          <p:nvPr/>
        </p:nvSpPr>
        <p:spPr>
          <a:xfrm>
            <a:off x="5608417" y="6457789"/>
            <a:ext cx="3402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Maori,</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Standing Ancestor Figure,</a:t>
            </a:r>
            <a:r>
              <a:rPr lang="en-US" sz="1000">
                <a:solidFill>
                  <a:schemeClr val="dk1"/>
                </a:solidFill>
                <a:latin typeface="Calibri"/>
                <a:ea typeface="Calibri"/>
                <a:cs typeface="Calibri"/>
                <a:sym typeface="Calibri"/>
              </a:rPr>
              <a:t> c. 1800–1840,</a:t>
            </a:r>
            <a:r>
              <a:rPr lang="en-US" sz="1000">
                <a:latin typeface="Calibri"/>
                <a:ea typeface="Calibri"/>
                <a:cs typeface="Calibri"/>
                <a:sym typeface="Calibri"/>
              </a:rPr>
              <a:t> w</a:t>
            </a:r>
            <a:r>
              <a:rPr lang="en-US" sz="1000">
                <a:solidFill>
                  <a:schemeClr val="dk1"/>
                </a:solidFill>
                <a:latin typeface="Calibri"/>
                <a:ea typeface="Calibri"/>
                <a:cs typeface="Calibri"/>
                <a:sym typeface="Calibri"/>
              </a:rPr>
              <a:t>ood. Kimbell Art Museum</a:t>
            </a:r>
            <a:endParaRPr sz="10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5"/>
          <p:cNvSpPr txBox="1"/>
          <p:nvPr/>
        </p:nvSpPr>
        <p:spPr>
          <a:xfrm>
            <a:off x="8727311" y="6454914"/>
            <a:ext cx="2893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Hemba, </a:t>
            </a:r>
            <a:r>
              <a:rPr i="1" lang="en-US" sz="1000">
                <a:solidFill>
                  <a:schemeClr val="dk1"/>
                </a:solidFill>
                <a:latin typeface="Calibri"/>
                <a:ea typeface="Calibri"/>
                <a:cs typeface="Calibri"/>
                <a:sym typeface="Calibri"/>
              </a:rPr>
              <a:t>Warrior Ancestor Figure</a:t>
            </a:r>
            <a:r>
              <a:rPr lang="en-US" sz="1000">
                <a:solidFill>
                  <a:schemeClr val="dk1"/>
                </a:solidFill>
                <a:latin typeface="Calibri"/>
                <a:ea typeface="Calibri"/>
                <a:cs typeface="Calibri"/>
                <a:sym typeface="Calibri"/>
              </a:rPr>
              <a:t>, 19th century, w</a:t>
            </a:r>
            <a:r>
              <a:rPr lang="en-US" sz="1000">
                <a:solidFill>
                  <a:schemeClr val="dk1"/>
                </a:solidFill>
                <a:latin typeface="Calibri"/>
                <a:ea typeface="Calibri"/>
                <a:cs typeface="Calibri"/>
                <a:sym typeface="Calibri"/>
              </a:rPr>
              <a:t>ood. Kimbell Art Museum</a:t>
            </a:r>
            <a:endParaRPr sz="1000">
              <a:latin typeface="Calibri"/>
              <a:ea typeface="Calibri"/>
              <a:cs typeface="Calibri"/>
              <a:sym typeface="Calibri"/>
            </a:endParaRPr>
          </a:p>
        </p:txBody>
      </p:sp>
      <p:pic>
        <p:nvPicPr>
          <p:cNvPr id="387" name="Google Shape;387;p35"/>
          <p:cNvPicPr preferRelativeResize="0"/>
          <p:nvPr/>
        </p:nvPicPr>
        <p:blipFill>
          <a:blip r:embed="rId3">
            <a:alphaModFix/>
          </a:blip>
          <a:stretch>
            <a:fillRect/>
          </a:stretch>
        </p:blipFill>
        <p:spPr>
          <a:xfrm>
            <a:off x="3070950" y="0"/>
            <a:ext cx="5518542" cy="6857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36"/>
          <p:cNvPicPr preferRelativeResize="0"/>
          <p:nvPr/>
        </p:nvPicPr>
        <p:blipFill>
          <a:blip r:embed="rId3">
            <a:alphaModFix/>
          </a:blip>
          <a:stretch>
            <a:fillRect/>
          </a:stretch>
        </p:blipFill>
        <p:spPr>
          <a:xfrm>
            <a:off x="0" y="0"/>
            <a:ext cx="5518542" cy="6857999"/>
          </a:xfrm>
          <a:prstGeom prst="rect">
            <a:avLst/>
          </a:prstGeom>
          <a:noFill/>
          <a:ln>
            <a:noFill/>
          </a:ln>
        </p:spPr>
      </p:pic>
      <p:sp>
        <p:nvSpPr>
          <p:cNvPr id="393" name="Google Shape;393;p36"/>
          <p:cNvSpPr txBox="1"/>
          <p:nvPr/>
        </p:nvSpPr>
        <p:spPr>
          <a:xfrm>
            <a:off x="6894625" y="497075"/>
            <a:ext cx="4102800" cy="374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is your </a:t>
            </a:r>
            <a:r>
              <a:rPr b="1" lang="en-US" sz="2200">
                <a:solidFill>
                  <a:schemeClr val="dk1"/>
                </a:solidFill>
                <a:latin typeface="Calibri"/>
                <a:ea typeface="Calibri"/>
                <a:cs typeface="Calibri"/>
                <a:sym typeface="Calibri"/>
              </a:rPr>
              <a:t>first impression</a:t>
            </a:r>
            <a:r>
              <a:rPr lang="en-US" sz="2200">
                <a:solidFill>
                  <a:schemeClr val="dk1"/>
                </a:solidFill>
                <a:latin typeface="Calibri"/>
                <a:ea typeface="Calibri"/>
                <a:cs typeface="Calibri"/>
                <a:sym typeface="Calibri"/>
              </a:rPr>
              <a:t> of this warrior ancestor? How would you describe his </a:t>
            </a:r>
            <a:r>
              <a:rPr b="1" lang="en-US" sz="2200">
                <a:solidFill>
                  <a:schemeClr val="dk1"/>
                </a:solidFill>
                <a:latin typeface="Calibri"/>
                <a:ea typeface="Calibri"/>
                <a:cs typeface="Calibri"/>
                <a:sym typeface="Calibri"/>
              </a:rPr>
              <a:t>stance</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do you </a:t>
            </a:r>
            <a:r>
              <a:rPr b="1" lang="en-US" sz="2200">
                <a:solidFill>
                  <a:schemeClr val="dk1"/>
                </a:solidFill>
                <a:latin typeface="Calibri"/>
                <a:ea typeface="Calibri"/>
                <a:cs typeface="Calibri"/>
                <a:sym typeface="Calibri"/>
              </a:rPr>
              <a:t>notice</a:t>
            </a:r>
            <a:r>
              <a:rPr lang="en-US" sz="2200">
                <a:solidFill>
                  <a:schemeClr val="dk1"/>
                </a:solidFill>
                <a:latin typeface="Calibri"/>
                <a:ea typeface="Calibri"/>
                <a:cs typeface="Calibri"/>
                <a:sym typeface="Calibri"/>
              </a:rPr>
              <a:t> in his hands? What </a:t>
            </a:r>
            <a:r>
              <a:rPr b="1" lang="en-US" sz="2200">
                <a:solidFill>
                  <a:schemeClr val="dk1"/>
                </a:solidFill>
                <a:latin typeface="Calibri"/>
                <a:ea typeface="Calibri"/>
                <a:cs typeface="Calibri"/>
                <a:sym typeface="Calibri"/>
              </a:rPr>
              <a:t>details </a:t>
            </a:r>
            <a:r>
              <a:rPr lang="en-US" sz="2200">
                <a:solidFill>
                  <a:schemeClr val="dk1"/>
                </a:solidFill>
                <a:latin typeface="Calibri"/>
                <a:ea typeface="Calibri"/>
                <a:cs typeface="Calibri"/>
                <a:sym typeface="Calibri"/>
              </a:rPr>
              <a:t>can you find in his hairstyle? How do these details inform your understanding of this figure?</a:t>
            </a:r>
            <a:endParaRPr sz="2200">
              <a:solidFill>
                <a:schemeClr val="dk1"/>
              </a:solidFill>
              <a:latin typeface="Calibri"/>
              <a:ea typeface="Calibri"/>
              <a:cs typeface="Calibri"/>
              <a:sym typeface="Calibri"/>
            </a:endParaRPr>
          </a:p>
        </p:txBody>
      </p:sp>
      <p:grpSp>
        <p:nvGrpSpPr>
          <p:cNvPr id="394" name="Google Shape;394;p36"/>
          <p:cNvGrpSpPr/>
          <p:nvPr/>
        </p:nvGrpSpPr>
        <p:grpSpPr>
          <a:xfrm>
            <a:off x="6077980" y="670900"/>
            <a:ext cx="533549" cy="280331"/>
            <a:chOff x="2080675" y="352325"/>
            <a:chExt cx="485000" cy="254800"/>
          </a:xfrm>
        </p:grpSpPr>
        <p:sp>
          <p:nvSpPr>
            <p:cNvPr id="395" name="Google Shape;395;p36"/>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96" name="Google Shape;396;p36"/>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397" name="Google Shape;397;p36"/>
          <p:cNvGrpSpPr/>
          <p:nvPr/>
        </p:nvGrpSpPr>
        <p:grpSpPr>
          <a:xfrm flipH="1">
            <a:off x="6077984" y="2303232"/>
            <a:ext cx="533537" cy="510347"/>
            <a:chOff x="5049750" y="832600"/>
            <a:chExt cx="505100" cy="483100"/>
          </a:xfrm>
        </p:grpSpPr>
        <p:sp>
          <p:nvSpPr>
            <p:cNvPr id="398" name="Google Shape;398;p36"/>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99" name="Google Shape;399;p36"/>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400" name="Google Shape;400;p36"/>
          <p:cNvSpPr txBox="1"/>
          <p:nvPr/>
        </p:nvSpPr>
        <p:spPr>
          <a:xfrm>
            <a:off x="5658386" y="6457789"/>
            <a:ext cx="2893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Hemba, </a:t>
            </a:r>
            <a:r>
              <a:rPr i="1" lang="en-US" sz="1000">
                <a:solidFill>
                  <a:schemeClr val="dk1"/>
                </a:solidFill>
                <a:latin typeface="Calibri"/>
                <a:ea typeface="Calibri"/>
                <a:cs typeface="Calibri"/>
                <a:sym typeface="Calibri"/>
              </a:rPr>
              <a:t>Warrior Ancestor Figure</a:t>
            </a:r>
            <a:r>
              <a:rPr lang="en-US" sz="1000">
                <a:solidFill>
                  <a:schemeClr val="dk1"/>
                </a:solidFill>
                <a:latin typeface="Calibri"/>
                <a:ea typeface="Calibri"/>
                <a:cs typeface="Calibri"/>
                <a:sym typeface="Calibri"/>
              </a:rPr>
              <a:t>, 19th century, wood. Kimbell Art Museum</a:t>
            </a:r>
            <a:endParaRPr sz="10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7"/>
          <p:cNvSpPr txBox="1"/>
          <p:nvPr/>
        </p:nvSpPr>
        <p:spPr>
          <a:xfrm>
            <a:off x="6891850" y="491812"/>
            <a:ext cx="4102800" cy="568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a:t>
            </a:r>
            <a:r>
              <a:rPr b="1" lang="en-US" sz="2200">
                <a:solidFill>
                  <a:schemeClr val="dk1"/>
                </a:solidFill>
                <a:latin typeface="Calibri"/>
                <a:ea typeface="Calibri"/>
                <a:cs typeface="Calibri"/>
                <a:sym typeface="Calibri"/>
              </a:rPr>
              <a:t>material</a:t>
            </a:r>
            <a:r>
              <a:rPr lang="en-US" sz="2200">
                <a:solidFill>
                  <a:schemeClr val="dk1"/>
                </a:solidFill>
                <a:latin typeface="Calibri"/>
                <a:ea typeface="Calibri"/>
                <a:cs typeface="Calibri"/>
                <a:sym typeface="Calibri"/>
              </a:rPr>
              <a:t> is this? </a:t>
            </a:r>
            <a:r>
              <a:rPr b="1" lang="en-US" sz="2200">
                <a:solidFill>
                  <a:schemeClr val="dk1"/>
                </a:solidFill>
                <a:latin typeface="Calibri"/>
                <a:ea typeface="Calibri"/>
                <a:cs typeface="Calibri"/>
                <a:sym typeface="Calibri"/>
              </a:rPr>
              <a:t>Describe</a:t>
            </a:r>
            <a:r>
              <a:rPr lang="en-US" sz="2200">
                <a:solidFill>
                  <a:schemeClr val="dk1"/>
                </a:solidFill>
                <a:latin typeface="Calibri"/>
                <a:ea typeface="Calibri"/>
                <a:cs typeface="Calibri"/>
                <a:sym typeface="Calibri"/>
              </a:rPr>
              <a:t> its color and texture. Does it look </a:t>
            </a:r>
            <a:r>
              <a:rPr b="1" lang="en-US" sz="2200">
                <a:solidFill>
                  <a:schemeClr val="dk1"/>
                </a:solidFill>
                <a:latin typeface="Calibri"/>
                <a:ea typeface="Calibri"/>
                <a:cs typeface="Calibri"/>
                <a:sym typeface="Calibri"/>
              </a:rPr>
              <a:t>durable</a:t>
            </a:r>
            <a:r>
              <a:rPr lang="en-US" sz="2200">
                <a:solidFill>
                  <a:schemeClr val="dk1"/>
                </a:solidFill>
                <a:latin typeface="Calibri"/>
                <a:ea typeface="Calibri"/>
                <a:cs typeface="Calibri"/>
                <a:sym typeface="Calibri"/>
              </a:rPr>
              <a:t>? How might your perception of this sculpture change had it been created in another material?</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How do you </a:t>
            </a:r>
            <a:r>
              <a:rPr b="1" lang="en-US" sz="2200">
                <a:solidFill>
                  <a:schemeClr val="dk1"/>
                </a:solidFill>
                <a:latin typeface="Calibri"/>
                <a:ea typeface="Calibri"/>
                <a:cs typeface="Calibri"/>
                <a:sym typeface="Calibri"/>
              </a:rPr>
              <a:t>pay respect</a:t>
            </a:r>
            <a:r>
              <a:rPr lang="en-US" sz="2200">
                <a:solidFill>
                  <a:schemeClr val="dk1"/>
                </a:solidFill>
                <a:latin typeface="Calibri"/>
                <a:ea typeface="Calibri"/>
                <a:cs typeface="Calibri"/>
                <a:sym typeface="Calibri"/>
              </a:rPr>
              <a:t> to your family or ancestors?</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rgbClr val="6B908F"/>
                </a:solidFill>
                <a:latin typeface="Calibri"/>
                <a:ea typeface="Calibri"/>
                <a:cs typeface="Calibri"/>
                <a:sym typeface="Calibri"/>
              </a:rPr>
              <a:t> </a:t>
            </a:r>
            <a:endParaRPr b="1" sz="2200">
              <a:solidFill>
                <a:srgbClr val="6B908F"/>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Pose</a:t>
            </a:r>
            <a:r>
              <a:rPr lang="en-US" sz="2200">
                <a:solidFill>
                  <a:srgbClr val="6B908F"/>
                </a:solidFill>
                <a:latin typeface="Calibri"/>
                <a:ea typeface="Calibri"/>
                <a:cs typeface="Calibri"/>
                <a:sym typeface="Calibri"/>
              </a:rPr>
              <a:t> </a:t>
            </a:r>
            <a:r>
              <a:rPr lang="en-US" sz="2200">
                <a:solidFill>
                  <a:schemeClr val="dk1"/>
                </a:solidFill>
                <a:latin typeface="Calibri"/>
                <a:ea typeface="Calibri"/>
                <a:cs typeface="Calibri"/>
                <a:sym typeface="Calibri"/>
              </a:rPr>
              <a:t>like this warrior ancestor. How does this posture make you </a:t>
            </a:r>
            <a:r>
              <a:rPr b="1" lang="en-US" sz="2200">
                <a:solidFill>
                  <a:schemeClr val="dk1"/>
                </a:solidFill>
                <a:latin typeface="Calibri"/>
                <a:ea typeface="Calibri"/>
                <a:cs typeface="Calibri"/>
                <a:sym typeface="Calibri"/>
              </a:rPr>
              <a:t>feel</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406" name="Google Shape;406;p37"/>
          <p:cNvGrpSpPr/>
          <p:nvPr/>
        </p:nvGrpSpPr>
        <p:grpSpPr>
          <a:xfrm>
            <a:off x="6079765" y="671645"/>
            <a:ext cx="533548" cy="280331"/>
            <a:chOff x="2080675" y="352325"/>
            <a:chExt cx="485000" cy="254800"/>
          </a:xfrm>
        </p:grpSpPr>
        <p:sp>
          <p:nvSpPr>
            <p:cNvPr id="407" name="Google Shape;407;p37"/>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408" name="Google Shape;408;p37"/>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409" name="Google Shape;409;p37"/>
          <p:cNvGrpSpPr/>
          <p:nvPr/>
        </p:nvGrpSpPr>
        <p:grpSpPr>
          <a:xfrm>
            <a:off x="6099549" y="3489146"/>
            <a:ext cx="493957" cy="493319"/>
            <a:chOff x="5053900" y="2021500"/>
            <a:chExt cx="483750" cy="483125"/>
          </a:xfrm>
        </p:grpSpPr>
        <p:sp>
          <p:nvSpPr>
            <p:cNvPr id="410" name="Google Shape;410;p37"/>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1" name="Google Shape;411;p37"/>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2" name="Google Shape;412;p37"/>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3" name="Google Shape;413;p37"/>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4" name="Google Shape;414;p37"/>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5" name="Google Shape;415;p37"/>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6" name="Google Shape;416;p37"/>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7" name="Google Shape;417;p37"/>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18" name="Google Shape;418;p37"/>
          <p:cNvGrpSpPr/>
          <p:nvPr/>
        </p:nvGrpSpPr>
        <p:grpSpPr>
          <a:xfrm>
            <a:off x="6129897" y="4640668"/>
            <a:ext cx="533547" cy="525154"/>
            <a:chOff x="683125" y="1955275"/>
            <a:chExt cx="299325" cy="294600"/>
          </a:xfrm>
        </p:grpSpPr>
        <p:sp>
          <p:nvSpPr>
            <p:cNvPr id="419" name="Google Shape;419;p37"/>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7"/>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7"/>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7"/>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3" name="Google Shape;423;p37"/>
          <p:cNvSpPr txBox="1"/>
          <p:nvPr/>
        </p:nvSpPr>
        <p:spPr>
          <a:xfrm>
            <a:off x="5658386" y="6457789"/>
            <a:ext cx="2893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Hemba, </a:t>
            </a:r>
            <a:r>
              <a:rPr i="1" lang="en-US" sz="1000">
                <a:solidFill>
                  <a:schemeClr val="dk1"/>
                </a:solidFill>
                <a:latin typeface="Calibri"/>
                <a:ea typeface="Calibri"/>
                <a:cs typeface="Calibri"/>
                <a:sym typeface="Calibri"/>
              </a:rPr>
              <a:t>Warrior Ancestor Figure</a:t>
            </a:r>
            <a:r>
              <a:rPr lang="en-US" sz="1000">
                <a:solidFill>
                  <a:schemeClr val="dk1"/>
                </a:solidFill>
                <a:latin typeface="Calibri"/>
                <a:ea typeface="Calibri"/>
                <a:cs typeface="Calibri"/>
                <a:sym typeface="Calibri"/>
              </a:rPr>
              <a:t>, 19th century, wood. Kimbell Art Museum</a:t>
            </a:r>
            <a:endParaRPr sz="1000">
              <a:latin typeface="Calibri"/>
              <a:ea typeface="Calibri"/>
              <a:cs typeface="Calibri"/>
              <a:sym typeface="Calibri"/>
            </a:endParaRPr>
          </a:p>
        </p:txBody>
      </p:sp>
      <p:pic>
        <p:nvPicPr>
          <p:cNvPr id="424" name="Google Shape;424;p37"/>
          <p:cNvPicPr preferRelativeResize="0"/>
          <p:nvPr/>
        </p:nvPicPr>
        <p:blipFill>
          <a:blip r:embed="rId3">
            <a:alphaModFix/>
          </a:blip>
          <a:stretch>
            <a:fillRect/>
          </a:stretch>
        </p:blipFill>
        <p:spPr>
          <a:xfrm>
            <a:off x="0" y="0"/>
            <a:ext cx="5518542" cy="6857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38"/>
          <p:cNvPicPr preferRelativeResize="0"/>
          <p:nvPr/>
        </p:nvPicPr>
        <p:blipFill rotWithShape="1">
          <a:blip r:embed="rId3">
            <a:alphaModFix/>
          </a:blip>
          <a:srcRect b="3167" l="2606" r="40726" t="2829"/>
          <a:stretch/>
        </p:blipFill>
        <p:spPr>
          <a:xfrm>
            <a:off x="0" y="0"/>
            <a:ext cx="5143752" cy="6858001"/>
          </a:xfrm>
          <a:prstGeom prst="rect">
            <a:avLst/>
          </a:prstGeom>
          <a:noFill/>
          <a:ln>
            <a:noFill/>
          </a:ln>
        </p:spPr>
      </p:pic>
      <p:sp>
        <p:nvSpPr>
          <p:cNvPr id="430" name="Google Shape;430;p38"/>
          <p:cNvSpPr txBox="1"/>
          <p:nvPr>
            <p:ph idx="4294967295" type="subTitle"/>
          </p:nvPr>
        </p:nvSpPr>
        <p:spPr>
          <a:xfrm>
            <a:off x="5367850" y="2209725"/>
            <a:ext cx="6618900" cy="3316800"/>
          </a:xfrm>
          <a:prstGeom prst="rect">
            <a:avLst/>
          </a:prstGeom>
        </p:spPr>
        <p:txBody>
          <a:bodyPr anchorCtr="0" anchor="t" bIns="45700" lIns="91425" spcFirstLastPara="1" rIns="91425" wrap="square" tIns="45700">
            <a:normAutofit/>
          </a:bodyPr>
          <a:lstStyle/>
          <a:p>
            <a:pPr indent="-400050" lvl="0" marL="457200" rtl="0" algn="l">
              <a:lnSpc>
                <a:spcPct val="115000"/>
              </a:lnSpc>
              <a:spcBef>
                <a:spcPts val="1000"/>
              </a:spcBef>
              <a:spcAft>
                <a:spcPts val="0"/>
              </a:spcAft>
              <a:buSzPts val="2700"/>
              <a:buChar char="•"/>
            </a:pPr>
            <a:r>
              <a:rPr lang="en-US" sz="2700"/>
              <a:t>What </a:t>
            </a:r>
            <a:r>
              <a:rPr b="1" lang="en-US" sz="2700"/>
              <a:t>role</a:t>
            </a:r>
            <a:r>
              <a:rPr lang="en-US" sz="2700"/>
              <a:t> might a god, guardian, or guide play in a person’s life?</a:t>
            </a:r>
            <a:endParaRPr sz="2700"/>
          </a:p>
          <a:p>
            <a:pPr indent="-400050" lvl="0" marL="457200" rtl="0" algn="l">
              <a:lnSpc>
                <a:spcPct val="115000"/>
              </a:lnSpc>
              <a:spcBef>
                <a:spcPts val="0"/>
              </a:spcBef>
              <a:spcAft>
                <a:spcPts val="0"/>
              </a:spcAft>
              <a:buSzPts val="2700"/>
              <a:buChar char="•"/>
            </a:pPr>
            <a:r>
              <a:rPr lang="en-US" sz="2700"/>
              <a:t>In what ways might a guardian figure </a:t>
            </a:r>
            <a:r>
              <a:rPr b="1" lang="en-US" sz="2700"/>
              <a:t>protect</a:t>
            </a:r>
            <a:r>
              <a:rPr lang="en-US" sz="2700"/>
              <a:t> or </a:t>
            </a:r>
            <a:r>
              <a:rPr b="1" lang="en-US" sz="2700"/>
              <a:t>guide</a:t>
            </a:r>
            <a:r>
              <a:rPr lang="en-US" sz="2700"/>
              <a:t>?</a:t>
            </a:r>
            <a:endParaRPr sz="2700"/>
          </a:p>
        </p:txBody>
      </p:sp>
      <p:sp>
        <p:nvSpPr>
          <p:cNvPr id="431" name="Google Shape;431;p38"/>
          <p:cNvSpPr txBox="1"/>
          <p:nvPr/>
        </p:nvSpPr>
        <p:spPr>
          <a:xfrm>
            <a:off x="637776" y="6284200"/>
            <a:ext cx="38682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Ferdinand Georg Waldmüller,</a:t>
            </a:r>
            <a:r>
              <a:rPr lang="en-US" sz="800">
                <a:solidFill>
                  <a:schemeClr val="lt1"/>
                </a:solidFill>
              </a:rPr>
              <a:t> </a:t>
            </a:r>
            <a:r>
              <a:rPr i="1" lang="en-US" sz="800">
                <a:solidFill>
                  <a:schemeClr val="lt1"/>
                </a:solidFill>
                <a:latin typeface="Calibri"/>
                <a:ea typeface="Calibri"/>
                <a:cs typeface="Calibri"/>
                <a:sym typeface="Calibri"/>
              </a:rPr>
              <a:t>Dog Guarding a Basket of Grapes,</a:t>
            </a:r>
            <a:r>
              <a:rPr lang="en-US" sz="800">
                <a:solidFill>
                  <a:schemeClr val="lt1"/>
                </a:solidFill>
                <a:latin typeface="Calibri"/>
                <a:ea typeface="Calibri"/>
                <a:cs typeface="Calibri"/>
                <a:sym typeface="Calibri"/>
              </a:rPr>
              <a:t> 1836</a:t>
            </a:r>
            <a:r>
              <a:rPr lang="en-US" sz="800">
                <a:solidFill>
                  <a:schemeClr val="lt1"/>
                </a:solidFill>
              </a:rPr>
              <a:t>, </a:t>
            </a:r>
            <a:r>
              <a:rPr lang="en-US" sz="800">
                <a:solidFill>
                  <a:schemeClr val="lt1"/>
                </a:solidFill>
                <a:latin typeface="Calibri"/>
                <a:ea typeface="Calibri"/>
                <a:cs typeface="Calibri"/>
                <a:sym typeface="Calibri"/>
              </a:rPr>
              <a:t>o</a:t>
            </a:r>
            <a:r>
              <a:rPr lang="en-US" sz="800">
                <a:solidFill>
                  <a:schemeClr val="lt1"/>
                </a:solidFill>
                <a:latin typeface="Calibri"/>
                <a:ea typeface="Calibri"/>
                <a:cs typeface="Calibri"/>
                <a:sym typeface="Calibri"/>
              </a:rPr>
              <a:t>il on canvas. Kimbell Art Museum</a:t>
            </a:r>
            <a:endParaRPr sz="800">
              <a:solidFill>
                <a:schemeClr val="lt1"/>
              </a:solidFill>
            </a:endParaRPr>
          </a:p>
        </p:txBody>
      </p:sp>
      <p:sp>
        <p:nvSpPr>
          <p:cNvPr id="432" name="Google Shape;432;p38"/>
          <p:cNvSpPr/>
          <p:nvPr/>
        </p:nvSpPr>
        <p:spPr>
          <a:xfrm>
            <a:off x="5143750" y="0"/>
            <a:ext cx="7067100" cy="17445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3" name="Google Shape;433;p38"/>
          <p:cNvSpPr txBox="1"/>
          <p:nvPr>
            <p:ph idx="4294967295" type="title"/>
          </p:nvPr>
        </p:nvSpPr>
        <p:spPr>
          <a:xfrm>
            <a:off x="5461425" y="139050"/>
            <a:ext cx="5067900" cy="1466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Gods, Guardians,</a:t>
            </a:r>
            <a:endParaRPr>
              <a:solidFill>
                <a:schemeClr val="lt1"/>
              </a:solidFill>
            </a:endParaRPr>
          </a:p>
          <a:p>
            <a:pPr indent="0" lvl="0" marL="0" rtl="0" algn="l">
              <a:spcBef>
                <a:spcPts val="0"/>
              </a:spcBef>
              <a:spcAft>
                <a:spcPts val="0"/>
              </a:spcAft>
              <a:buNone/>
            </a:pPr>
            <a:r>
              <a:rPr lang="en-US">
                <a:solidFill>
                  <a:schemeClr val="lt1"/>
                </a:solidFill>
              </a:rPr>
              <a:t>and Guides</a:t>
            </a:r>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9"/>
          <p:cNvSpPr txBox="1"/>
          <p:nvPr/>
        </p:nvSpPr>
        <p:spPr>
          <a:xfrm>
            <a:off x="8667760" y="6454914"/>
            <a:ext cx="32193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000" u="none" cap="none" strike="noStrike">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Manjushri on a Lion</a:t>
            </a:r>
            <a:r>
              <a:rPr lang="en-US" sz="1000">
                <a:solidFill>
                  <a:schemeClr val="dk1"/>
                </a:solidFill>
                <a:latin typeface="Calibri"/>
                <a:ea typeface="Calibri"/>
                <a:cs typeface="Calibri"/>
                <a:sym typeface="Calibri"/>
              </a:rPr>
              <a:t>, c. 1150–1279, g</a:t>
            </a:r>
            <a:r>
              <a:rPr lang="en-US" sz="1000">
                <a:solidFill>
                  <a:schemeClr val="dk1"/>
                </a:solidFill>
                <a:latin typeface="Calibri"/>
                <a:ea typeface="Calibri"/>
                <a:cs typeface="Calibri"/>
                <a:sym typeface="Calibri"/>
              </a:rPr>
              <a:t>ilt bronze. Kimbell Art Museum</a:t>
            </a:r>
            <a:endParaRPr sz="1000">
              <a:latin typeface="Calibri"/>
              <a:ea typeface="Calibri"/>
              <a:cs typeface="Calibri"/>
              <a:sym typeface="Calibri"/>
            </a:endParaRPr>
          </a:p>
        </p:txBody>
      </p:sp>
      <p:pic>
        <p:nvPicPr>
          <p:cNvPr id="439" name="Google Shape;439;p39"/>
          <p:cNvPicPr preferRelativeResize="0"/>
          <p:nvPr/>
        </p:nvPicPr>
        <p:blipFill>
          <a:blip r:embed="rId3">
            <a:alphaModFix/>
          </a:blip>
          <a:stretch>
            <a:fillRect/>
          </a:stretch>
        </p:blipFill>
        <p:spPr>
          <a:xfrm>
            <a:off x="3238500" y="0"/>
            <a:ext cx="5310943" cy="68579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40"/>
          <p:cNvPicPr preferRelativeResize="0"/>
          <p:nvPr/>
        </p:nvPicPr>
        <p:blipFill>
          <a:blip r:embed="rId3">
            <a:alphaModFix/>
          </a:blip>
          <a:stretch>
            <a:fillRect/>
          </a:stretch>
        </p:blipFill>
        <p:spPr>
          <a:xfrm>
            <a:off x="0" y="0"/>
            <a:ext cx="5310943" cy="6857999"/>
          </a:xfrm>
          <a:prstGeom prst="rect">
            <a:avLst/>
          </a:prstGeom>
          <a:noFill/>
          <a:ln>
            <a:noFill/>
          </a:ln>
        </p:spPr>
      </p:pic>
      <p:sp>
        <p:nvSpPr>
          <p:cNvPr id="445" name="Google Shape;445;p40"/>
          <p:cNvSpPr txBox="1"/>
          <p:nvPr/>
        </p:nvSpPr>
        <p:spPr>
          <a:xfrm>
            <a:off x="6621112" y="437225"/>
            <a:ext cx="4586700" cy="413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How can we tell this figure is </a:t>
            </a:r>
            <a:r>
              <a:rPr b="1" lang="en-US" sz="2200">
                <a:solidFill>
                  <a:schemeClr val="dk1"/>
                </a:solidFill>
                <a:latin typeface="Calibri"/>
                <a:ea typeface="Calibri"/>
                <a:cs typeface="Calibri"/>
                <a:sym typeface="Calibri"/>
              </a:rPr>
              <a:t>important</a:t>
            </a:r>
            <a:r>
              <a:rPr lang="en-US" sz="2200">
                <a:solidFill>
                  <a:schemeClr val="dk1"/>
                </a:solidFill>
                <a:latin typeface="Calibri"/>
                <a:ea typeface="Calibri"/>
                <a:cs typeface="Calibri"/>
                <a:sym typeface="Calibri"/>
              </a:rPr>
              <a:t>? What do you notice about Manjushri and the lion’s clothing and </a:t>
            </a:r>
            <a:r>
              <a:rPr b="1" lang="en-US" sz="2200">
                <a:solidFill>
                  <a:schemeClr val="dk1"/>
                </a:solidFill>
                <a:latin typeface="Calibri"/>
                <a:ea typeface="Calibri"/>
                <a:cs typeface="Calibri"/>
                <a:sym typeface="Calibri"/>
              </a:rPr>
              <a:t>accessories</a:t>
            </a:r>
            <a:r>
              <a:rPr lang="en-US" sz="2200">
                <a:solidFill>
                  <a:schemeClr val="dk1"/>
                </a:solidFill>
                <a:latin typeface="Calibri"/>
                <a:ea typeface="Calibri"/>
                <a:cs typeface="Calibri"/>
                <a:sym typeface="Calibri"/>
              </a:rPr>
              <a:t>? What </a:t>
            </a:r>
            <a:r>
              <a:rPr b="1" lang="en-US" sz="2200">
                <a:solidFill>
                  <a:schemeClr val="dk1"/>
                </a:solidFill>
                <a:latin typeface="Calibri"/>
                <a:ea typeface="Calibri"/>
                <a:cs typeface="Calibri"/>
                <a:sym typeface="Calibri"/>
              </a:rPr>
              <a:t>details</a:t>
            </a:r>
            <a:r>
              <a:rPr lang="en-US" sz="2200">
                <a:solidFill>
                  <a:schemeClr val="dk1"/>
                </a:solidFill>
                <a:latin typeface="Calibri"/>
                <a:ea typeface="Calibri"/>
                <a:cs typeface="Calibri"/>
                <a:sym typeface="Calibri"/>
              </a:rPr>
              <a:t> stand out to you?</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Describe</a:t>
            </a:r>
            <a:r>
              <a:rPr lang="en-US" sz="2200">
                <a:solidFill>
                  <a:schemeClr val="dk1"/>
                </a:solidFill>
                <a:latin typeface="Calibri"/>
                <a:ea typeface="Calibri"/>
                <a:cs typeface="Calibri"/>
                <a:sym typeface="Calibri"/>
              </a:rPr>
              <a:t> the </a:t>
            </a:r>
            <a:r>
              <a:rPr b="1" lang="en-US" sz="2200">
                <a:solidFill>
                  <a:schemeClr val="dk1"/>
                </a:solidFill>
                <a:latin typeface="Calibri"/>
                <a:ea typeface="Calibri"/>
                <a:cs typeface="Calibri"/>
                <a:sym typeface="Calibri"/>
              </a:rPr>
              <a:t>poses</a:t>
            </a:r>
            <a:r>
              <a:rPr lang="en-US" sz="2200">
                <a:solidFill>
                  <a:schemeClr val="dk1"/>
                </a:solidFill>
                <a:latin typeface="Calibri"/>
                <a:ea typeface="Calibri"/>
                <a:cs typeface="Calibri"/>
                <a:sym typeface="Calibri"/>
              </a:rPr>
              <a:t> and facial </a:t>
            </a:r>
            <a:r>
              <a:rPr b="1" lang="en-US" sz="2200">
                <a:solidFill>
                  <a:schemeClr val="dk1"/>
                </a:solidFill>
                <a:latin typeface="Calibri"/>
                <a:ea typeface="Calibri"/>
                <a:cs typeface="Calibri"/>
                <a:sym typeface="Calibri"/>
              </a:rPr>
              <a:t>expressions</a:t>
            </a:r>
            <a:r>
              <a:rPr lang="en-US" sz="2200">
                <a:solidFill>
                  <a:schemeClr val="dk1"/>
                </a:solidFill>
                <a:latin typeface="Calibri"/>
                <a:ea typeface="Calibri"/>
                <a:cs typeface="Calibri"/>
                <a:sym typeface="Calibri"/>
              </a:rPr>
              <a:t> of Manjushri and the lion. What words would you use to characterize the </a:t>
            </a:r>
            <a:r>
              <a:rPr b="1" lang="en-US" sz="2200">
                <a:solidFill>
                  <a:schemeClr val="dk1"/>
                </a:solidFill>
                <a:latin typeface="Calibri"/>
                <a:ea typeface="Calibri"/>
                <a:cs typeface="Calibri"/>
                <a:sym typeface="Calibri"/>
              </a:rPr>
              <a:t>mood</a:t>
            </a:r>
            <a:r>
              <a:rPr lang="en-US" sz="2200">
                <a:solidFill>
                  <a:schemeClr val="dk1"/>
                </a:solidFill>
                <a:latin typeface="Calibri"/>
                <a:ea typeface="Calibri"/>
                <a:cs typeface="Calibri"/>
                <a:sym typeface="Calibri"/>
              </a:rPr>
              <a:t> of each?</a:t>
            </a:r>
            <a:endParaRPr sz="2200">
              <a:solidFill>
                <a:schemeClr val="dk1"/>
              </a:solidFill>
              <a:latin typeface="Calibri"/>
              <a:ea typeface="Calibri"/>
              <a:cs typeface="Calibri"/>
              <a:sym typeface="Calibri"/>
            </a:endParaRPr>
          </a:p>
        </p:txBody>
      </p:sp>
      <p:grpSp>
        <p:nvGrpSpPr>
          <p:cNvPr id="446" name="Google Shape;446;p40"/>
          <p:cNvGrpSpPr/>
          <p:nvPr/>
        </p:nvGrpSpPr>
        <p:grpSpPr>
          <a:xfrm>
            <a:off x="5823405" y="624550"/>
            <a:ext cx="533549" cy="280331"/>
            <a:chOff x="2080675" y="352325"/>
            <a:chExt cx="485000" cy="254800"/>
          </a:xfrm>
        </p:grpSpPr>
        <p:sp>
          <p:nvSpPr>
            <p:cNvPr id="447" name="Google Shape;447;p40"/>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448" name="Google Shape;448;p40"/>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449" name="Google Shape;449;p40"/>
          <p:cNvGrpSpPr/>
          <p:nvPr/>
        </p:nvGrpSpPr>
        <p:grpSpPr>
          <a:xfrm>
            <a:off x="5848781" y="3007899"/>
            <a:ext cx="533547" cy="525154"/>
            <a:chOff x="683125" y="1955275"/>
            <a:chExt cx="299325" cy="294600"/>
          </a:xfrm>
        </p:grpSpPr>
        <p:sp>
          <p:nvSpPr>
            <p:cNvPr id="450" name="Google Shape;450;p40"/>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0"/>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0"/>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0"/>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4" name="Google Shape;454;p40"/>
          <p:cNvSpPr txBox="1"/>
          <p:nvPr/>
        </p:nvSpPr>
        <p:spPr>
          <a:xfrm>
            <a:off x="5412835" y="6456289"/>
            <a:ext cx="32193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000" u="none" cap="none" strike="noStrike">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Manjushri on a Lion</a:t>
            </a:r>
            <a:r>
              <a:rPr lang="en-US" sz="1000">
                <a:solidFill>
                  <a:schemeClr val="dk1"/>
                </a:solidFill>
                <a:latin typeface="Calibri"/>
                <a:ea typeface="Calibri"/>
                <a:cs typeface="Calibri"/>
                <a:sym typeface="Calibri"/>
              </a:rPr>
              <a:t>, c. 1150–1279, gilt bronze. Kimbell Art Museum</a:t>
            </a:r>
            <a:endParaRPr sz="10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41"/>
          <p:cNvPicPr preferRelativeResize="0"/>
          <p:nvPr/>
        </p:nvPicPr>
        <p:blipFill>
          <a:blip r:embed="rId3">
            <a:alphaModFix/>
          </a:blip>
          <a:stretch>
            <a:fillRect/>
          </a:stretch>
        </p:blipFill>
        <p:spPr>
          <a:xfrm>
            <a:off x="0" y="0"/>
            <a:ext cx="5310943" cy="6857999"/>
          </a:xfrm>
          <a:prstGeom prst="rect">
            <a:avLst/>
          </a:prstGeom>
          <a:noFill/>
          <a:ln>
            <a:noFill/>
          </a:ln>
        </p:spPr>
      </p:pic>
      <p:sp>
        <p:nvSpPr>
          <p:cNvPr id="460" name="Google Shape;460;p41"/>
          <p:cNvSpPr txBox="1"/>
          <p:nvPr/>
        </p:nvSpPr>
        <p:spPr>
          <a:xfrm>
            <a:off x="6602104" y="475281"/>
            <a:ext cx="4586700" cy="529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Do they seem still or active? Where do you see </a:t>
            </a:r>
            <a:r>
              <a:rPr b="1" lang="en-US" sz="2200">
                <a:solidFill>
                  <a:schemeClr val="dk1"/>
                </a:solidFill>
                <a:latin typeface="Calibri"/>
                <a:ea typeface="Calibri"/>
                <a:cs typeface="Calibri"/>
                <a:sym typeface="Calibri"/>
              </a:rPr>
              <a:t>movement</a:t>
            </a:r>
            <a:r>
              <a:rPr lang="en-US" sz="2200">
                <a:solidFill>
                  <a:schemeClr val="dk1"/>
                </a:solidFill>
                <a:latin typeface="Calibri"/>
                <a:ea typeface="Calibri"/>
                <a:cs typeface="Calibri"/>
                <a:sym typeface="Calibri"/>
              </a:rPr>
              <a:t>? What </a:t>
            </a:r>
            <a:r>
              <a:rPr b="1" lang="en-US" sz="2200">
                <a:solidFill>
                  <a:schemeClr val="dk1"/>
                </a:solidFill>
                <a:latin typeface="Calibri"/>
                <a:ea typeface="Calibri"/>
                <a:cs typeface="Calibri"/>
                <a:sym typeface="Calibri"/>
              </a:rPr>
              <a:t>ideas</a:t>
            </a:r>
            <a:r>
              <a:rPr lang="en-US" sz="2200">
                <a:solidFill>
                  <a:schemeClr val="dk1"/>
                </a:solidFill>
                <a:latin typeface="Calibri"/>
                <a:ea typeface="Calibri"/>
                <a:cs typeface="Calibri"/>
                <a:sym typeface="Calibri"/>
              </a:rPr>
              <a:t> do you associate with lions?</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a:t>
            </a:r>
            <a:r>
              <a:rPr b="1" lang="en-US" sz="2200">
                <a:solidFill>
                  <a:schemeClr val="dk1"/>
                </a:solidFill>
                <a:latin typeface="Calibri"/>
                <a:ea typeface="Calibri"/>
                <a:cs typeface="Calibri"/>
                <a:sym typeface="Calibri"/>
              </a:rPr>
              <a:t>clues</a:t>
            </a:r>
            <a:r>
              <a:rPr lang="en-US" sz="2200">
                <a:solidFill>
                  <a:schemeClr val="dk1"/>
                </a:solidFill>
                <a:latin typeface="Calibri"/>
                <a:ea typeface="Calibri"/>
                <a:cs typeface="Calibri"/>
                <a:sym typeface="Calibri"/>
              </a:rPr>
              <a:t> help us to identify Manjushri, the </a:t>
            </a:r>
            <a:r>
              <a:rPr b="1" lang="en-US" sz="2200">
                <a:solidFill>
                  <a:schemeClr val="dk1"/>
                </a:solidFill>
                <a:latin typeface="Calibri"/>
                <a:ea typeface="Calibri"/>
                <a:cs typeface="Calibri"/>
                <a:sym typeface="Calibri"/>
              </a:rPr>
              <a:t>bodhisattva of wisdom</a:t>
            </a:r>
            <a:r>
              <a:rPr lang="en-US" sz="2200">
                <a:solidFill>
                  <a:schemeClr val="dk1"/>
                </a:solidFill>
                <a:latin typeface="Calibri"/>
                <a:ea typeface="Calibri"/>
                <a:cs typeface="Calibri"/>
                <a:sym typeface="Calibri"/>
              </a:rPr>
              <a:t>? Why would it be important to have a guardian of sacred doctrines?</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Research </a:t>
            </a:r>
            <a:r>
              <a:rPr lang="en-US" sz="2200">
                <a:solidFill>
                  <a:schemeClr val="dk1"/>
                </a:solidFill>
                <a:latin typeface="Calibri"/>
                <a:ea typeface="Calibri"/>
                <a:cs typeface="Calibri"/>
                <a:sym typeface="Calibri"/>
              </a:rPr>
              <a:t>other bodhisattvas. How do they compare to Manjushri?</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461" name="Google Shape;461;p41"/>
          <p:cNvGrpSpPr/>
          <p:nvPr/>
        </p:nvGrpSpPr>
        <p:grpSpPr>
          <a:xfrm>
            <a:off x="5799670" y="2294963"/>
            <a:ext cx="533537" cy="510347"/>
            <a:chOff x="5049750" y="832600"/>
            <a:chExt cx="505100" cy="483100"/>
          </a:xfrm>
        </p:grpSpPr>
        <p:sp>
          <p:nvSpPr>
            <p:cNvPr id="462" name="Google Shape;462;p41"/>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63" name="Google Shape;463;p41"/>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64" name="Google Shape;464;p41"/>
          <p:cNvGrpSpPr/>
          <p:nvPr/>
        </p:nvGrpSpPr>
        <p:grpSpPr>
          <a:xfrm>
            <a:off x="5799662" y="4611710"/>
            <a:ext cx="533560" cy="418351"/>
            <a:chOff x="-41694200" y="2382950"/>
            <a:chExt cx="317425" cy="248900"/>
          </a:xfrm>
        </p:grpSpPr>
        <p:sp>
          <p:nvSpPr>
            <p:cNvPr id="465" name="Google Shape;465;p41"/>
            <p:cNvSpPr/>
            <p:nvPr/>
          </p:nvSpPr>
          <p:spPr>
            <a:xfrm>
              <a:off x="-41694200" y="2382950"/>
              <a:ext cx="317425" cy="248900"/>
            </a:xfrm>
            <a:custGeom>
              <a:rect b="b" l="l" r="r" t="t"/>
              <a:pathLst>
                <a:path extrusionOk="0" h="9956" w="12697">
                  <a:moveTo>
                    <a:pt x="10555" y="851"/>
                  </a:moveTo>
                  <a:cubicBezTo>
                    <a:pt x="10807" y="851"/>
                    <a:pt x="10964" y="1040"/>
                    <a:pt x="10964" y="1292"/>
                  </a:cubicBezTo>
                  <a:lnTo>
                    <a:pt x="10964" y="7499"/>
                  </a:lnTo>
                  <a:lnTo>
                    <a:pt x="1576" y="7499"/>
                  </a:lnTo>
                  <a:lnTo>
                    <a:pt x="1576" y="1292"/>
                  </a:lnTo>
                  <a:lnTo>
                    <a:pt x="1607" y="1292"/>
                  </a:lnTo>
                  <a:cubicBezTo>
                    <a:pt x="1607" y="1040"/>
                    <a:pt x="1828" y="882"/>
                    <a:pt x="2017" y="851"/>
                  </a:cubicBezTo>
                  <a:close/>
                  <a:moveTo>
                    <a:pt x="8507" y="8286"/>
                  </a:moveTo>
                  <a:lnTo>
                    <a:pt x="8507" y="8727"/>
                  </a:lnTo>
                  <a:cubicBezTo>
                    <a:pt x="8507" y="8918"/>
                    <a:pt x="8633" y="9073"/>
                    <a:pt x="8777" y="9137"/>
                  </a:cubicBezTo>
                  <a:lnTo>
                    <a:pt x="1198" y="9137"/>
                  </a:lnTo>
                  <a:cubicBezTo>
                    <a:pt x="1009" y="9137"/>
                    <a:pt x="851" y="9011"/>
                    <a:pt x="788" y="8853"/>
                  </a:cubicBezTo>
                  <a:cubicBezTo>
                    <a:pt x="757" y="8759"/>
                    <a:pt x="788" y="8759"/>
                    <a:pt x="788" y="8286"/>
                  </a:cubicBezTo>
                  <a:close/>
                  <a:moveTo>
                    <a:pt x="10145" y="8286"/>
                  </a:moveTo>
                  <a:lnTo>
                    <a:pt x="10145" y="8727"/>
                  </a:lnTo>
                  <a:cubicBezTo>
                    <a:pt x="10145" y="8918"/>
                    <a:pt x="10254" y="9073"/>
                    <a:pt x="10402" y="9137"/>
                  </a:cubicBezTo>
                  <a:lnTo>
                    <a:pt x="9051" y="9137"/>
                  </a:lnTo>
                  <a:cubicBezTo>
                    <a:pt x="9186" y="9073"/>
                    <a:pt x="9294" y="8918"/>
                    <a:pt x="9294" y="8727"/>
                  </a:cubicBezTo>
                  <a:lnTo>
                    <a:pt x="9294" y="8286"/>
                  </a:lnTo>
                  <a:close/>
                  <a:moveTo>
                    <a:pt x="11783" y="8286"/>
                  </a:moveTo>
                  <a:lnTo>
                    <a:pt x="11783" y="8727"/>
                  </a:lnTo>
                  <a:cubicBezTo>
                    <a:pt x="11815" y="8979"/>
                    <a:pt x="11626" y="9137"/>
                    <a:pt x="11374" y="9137"/>
                  </a:cubicBezTo>
                  <a:lnTo>
                    <a:pt x="10720" y="9137"/>
                  </a:lnTo>
                  <a:cubicBezTo>
                    <a:pt x="10874" y="9073"/>
                    <a:pt x="10964" y="8918"/>
                    <a:pt x="10964" y="8727"/>
                  </a:cubicBezTo>
                  <a:lnTo>
                    <a:pt x="10964" y="8286"/>
                  </a:lnTo>
                  <a:close/>
                  <a:moveTo>
                    <a:pt x="2048" y="0"/>
                  </a:moveTo>
                  <a:cubicBezTo>
                    <a:pt x="1387" y="0"/>
                    <a:pt x="788" y="536"/>
                    <a:pt x="820" y="1261"/>
                  </a:cubicBezTo>
                  <a:lnTo>
                    <a:pt x="820" y="7467"/>
                  </a:lnTo>
                  <a:lnTo>
                    <a:pt x="347" y="7467"/>
                  </a:lnTo>
                  <a:cubicBezTo>
                    <a:pt x="158" y="7467"/>
                    <a:pt x="0" y="7625"/>
                    <a:pt x="0" y="7814"/>
                  </a:cubicBezTo>
                  <a:lnTo>
                    <a:pt x="0" y="8696"/>
                  </a:lnTo>
                  <a:cubicBezTo>
                    <a:pt x="0" y="9357"/>
                    <a:pt x="568" y="9956"/>
                    <a:pt x="1229" y="9956"/>
                  </a:cubicBezTo>
                  <a:lnTo>
                    <a:pt x="11437" y="9956"/>
                  </a:lnTo>
                  <a:cubicBezTo>
                    <a:pt x="12098" y="9956"/>
                    <a:pt x="12697" y="9389"/>
                    <a:pt x="12697" y="8696"/>
                  </a:cubicBezTo>
                  <a:lnTo>
                    <a:pt x="12697" y="7877"/>
                  </a:lnTo>
                  <a:cubicBezTo>
                    <a:pt x="12634" y="7656"/>
                    <a:pt x="12445" y="7467"/>
                    <a:pt x="12224" y="7467"/>
                  </a:cubicBezTo>
                  <a:lnTo>
                    <a:pt x="11815" y="7467"/>
                  </a:lnTo>
                  <a:lnTo>
                    <a:pt x="11815" y="1261"/>
                  </a:lnTo>
                  <a:cubicBezTo>
                    <a:pt x="11815" y="567"/>
                    <a:pt x="11279" y="0"/>
                    <a:pt x="10586"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1"/>
            <p:cNvSpPr/>
            <p:nvPr/>
          </p:nvSpPr>
          <p:spPr>
            <a:xfrm>
              <a:off x="-41586600" y="2425550"/>
              <a:ext cx="107450" cy="102925"/>
            </a:xfrm>
            <a:custGeom>
              <a:rect b="b" l="l" r="r" t="t"/>
              <a:pathLst>
                <a:path extrusionOk="0" h="4117" w="4298">
                  <a:moveTo>
                    <a:pt x="1147" y="1037"/>
                  </a:moveTo>
                  <a:lnTo>
                    <a:pt x="2218" y="1384"/>
                  </a:lnTo>
                  <a:lnTo>
                    <a:pt x="1493" y="2108"/>
                  </a:lnTo>
                  <a:lnTo>
                    <a:pt x="1147" y="1037"/>
                  </a:lnTo>
                  <a:close/>
                  <a:moveTo>
                    <a:pt x="466" y="1"/>
                  </a:moveTo>
                  <a:cubicBezTo>
                    <a:pt x="209" y="1"/>
                    <a:pt x="1" y="267"/>
                    <a:pt x="107" y="533"/>
                  </a:cubicBezTo>
                  <a:lnTo>
                    <a:pt x="926" y="3022"/>
                  </a:lnTo>
                  <a:cubicBezTo>
                    <a:pt x="987" y="3184"/>
                    <a:pt x="1164" y="3293"/>
                    <a:pt x="1341" y="3293"/>
                  </a:cubicBezTo>
                  <a:cubicBezTo>
                    <a:pt x="1441" y="3293"/>
                    <a:pt x="1540" y="3259"/>
                    <a:pt x="1619" y="3180"/>
                  </a:cubicBezTo>
                  <a:lnTo>
                    <a:pt x="2155" y="2613"/>
                  </a:lnTo>
                  <a:lnTo>
                    <a:pt x="3541" y="3999"/>
                  </a:lnTo>
                  <a:cubicBezTo>
                    <a:pt x="3620" y="4077"/>
                    <a:pt x="3730" y="4117"/>
                    <a:pt x="3840" y="4117"/>
                  </a:cubicBezTo>
                  <a:cubicBezTo>
                    <a:pt x="3951" y="4117"/>
                    <a:pt x="4061" y="4077"/>
                    <a:pt x="4140" y="3999"/>
                  </a:cubicBezTo>
                  <a:cubicBezTo>
                    <a:pt x="4297" y="3841"/>
                    <a:pt x="4297" y="3558"/>
                    <a:pt x="4140" y="3400"/>
                  </a:cubicBezTo>
                  <a:lnTo>
                    <a:pt x="2722" y="2077"/>
                  </a:lnTo>
                  <a:lnTo>
                    <a:pt x="3258" y="1510"/>
                  </a:lnTo>
                  <a:cubicBezTo>
                    <a:pt x="3510" y="1289"/>
                    <a:pt x="3384" y="911"/>
                    <a:pt x="3100" y="848"/>
                  </a:cubicBezTo>
                  <a:lnTo>
                    <a:pt x="611" y="29"/>
                  </a:lnTo>
                  <a:cubicBezTo>
                    <a:pt x="562" y="10"/>
                    <a:pt x="514" y="1"/>
                    <a:pt x="466"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41"/>
          <p:cNvGrpSpPr/>
          <p:nvPr/>
        </p:nvGrpSpPr>
        <p:grpSpPr>
          <a:xfrm>
            <a:off x="5819451" y="627684"/>
            <a:ext cx="493957" cy="493319"/>
            <a:chOff x="5053900" y="2021500"/>
            <a:chExt cx="483750" cy="483125"/>
          </a:xfrm>
        </p:grpSpPr>
        <p:sp>
          <p:nvSpPr>
            <p:cNvPr id="468" name="Google Shape;468;p41"/>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69" name="Google Shape;469;p41"/>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70" name="Google Shape;470;p41"/>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71" name="Google Shape;471;p41"/>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72" name="Google Shape;472;p41"/>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73" name="Google Shape;473;p41"/>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74" name="Google Shape;474;p41"/>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75" name="Google Shape;475;p41"/>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476" name="Google Shape;476;p41"/>
          <p:cNvSpPr txBox="1"/>
          <p:nvPr/>
        </p:nvSpPr>
        <p:spPr>
          <a:xfrm>
            <a:off x="5412835" y="6456289"/>
            <a:ext cx="32193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000" u="none" cap="none" strike="noStrike">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Manjushri on a Lion</a:t>
            </a:r>
            <a:r>
              <a:rPr lang="en-US" sz="1000">
                <a:solidFill>
                  <a:schemeClr val="dk1"/>
                </a:solidFill>
                <a:latin typeface="Calibri"/>
                <a:ea typeface="Calibri"/>
                <a:cs typeface="Calibri"/>
                <a:sym typeface="Calibri"/>
              </a:rPr>
              <a:t>, c. 1150–1279, gilt bronze. Kimbell Art Museum</a:t>
            </a:r>
            <a:endParaRPr sz="10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100" name="Shape 100"/>
        <p:cNvGrpSpPr/>
        <p:nvPr/>
      </p:nvGrpSpPr>
      <p:grpSpPr>
        <a:xfrm>
          <a:off x="0" y="0"/>
          <a:ext cx="0" cy="0"/>
          <a:chOff x="0" y="0"/>
          <a:chExt cx="0" cy="0"/>
        </a:xfrm>
      </p:grpSpPr>
      <p:sp>
        <p:nvSpPr>
          <p:cNvPr id="101" name="Google Shape;101;p15"/>
          <p:cNvSpPr txBox="1"/>
          <p:nvPr>
            <p:ph idx="4294967295" type="subTitle"/>
          </p:nvPr>
        </p:nvSpPr>
        <p:spPr>
          <a:xfrm>
            <a:off x="5358400" y="2084954"/>
            <a:ext cx="6618900" cy="3536700"/>
          </a:xfrm>
          <a:prstGeom prst="rect">
            <a:avLst/>
          </a:prstGeom>
        </p:spPr>
        <p:txBody>
          <a:bodyPr anchorCtr="0" anchor="t" bIns="45700" lIns="91425" spcFirstLastPara="1" rIns="91425" wrap="square" tIns="45700">
            <a:normAutofit/>
          </a:bodyPr>
          <a:lstStyle/>
          <a:p>
            <a:pPr indent="-400050" lvl="0" marL="457200" rtl="0" algn="l">
              <a:lnSpc>
                <a:spcPct val="115000"/>
              </a:lnSpc>
              <a:spcBef>
                <a:spcPts val="1000"/>
              </a:spcBef>
              <a:spcAft>
                <a:spcPts val="0"/>
              </a:spcAft>
              <a:buSzPts val="2700"/>
              <a:buChar char="•"/>
            </a:pPr>
            <a:r>
              <a:rPr lang="en-US" sz="2700"/>
              <a:t>What role can guardian figures play in the </a:t>
            </a:r>
            <a:r>
              <a:rPr b="1" lang="en-US" sz="2700"/>
              <a:t>afterlife</a:t>
            </a:r>
            <a:r>
              <a:rPr lang="en-US" sz="2700"/>
              <a:t>?</a:t>
            </a:r>
            <a:endParaRPr sz="2700"/>
          </a:p>
          <a:p>
            <a:pPr indent="-400050" lvl="0" marL="457200" rtl="0" algn="l">
              <a:lnSpc>
                <a:spcPct val="115000"/>
              </a:lnSpc>
              <a:spcBef>
                <a:spcPts val="0"/>
              </a:spcBef>
              <a:spcAft>
                <a:spcPts val="0"/>
              </a:spcAft>
              <a:buSzPts val="2700"/>
              <a:buChar char="•"/>
            </a:pPr>
            <a:r>
              <a:rPr lang="en-US" sz="2700"/>
              <a:t>What considerations might an artist make when creating the </a:t>
            </a:r>
            <a:r>
              <a:rPr b="1" lang="en-US" sz="2700"/>
              <a:t>design </a:t>
            </a:r>
            <a:r>
              <a:rPr lang="en-US" sz="2700"/>
              <a:t>of afterlife guardians?</a:t>
            </a:r>
            <a:endParaRPr sz="2700">
              <a:latin typeface="Calibri"/>
              <a:ea typeface="Calibri"/>
              <a:cs typeface="Calibri"/>
              <a:sym typeface="Calibri"/>
            </a:endParaRPr>
          </a:p>
        </p:txBody>
      </p:sp>
      <p:pic>
        <p:nvPicPr>
          <p:cNvPr id="102" name="Google Shape;102;p15"/>
          <p:cNvPicPr preferRelativeResize="0"/>
          <p:nvPr/>
        </p:nvPicPr>
        <p:blipFill rotWithShape="1">
          <a:blip r:embed="rId3">
            <a:alphaModFix/>
          </a:blip>
          <a:srcRect b="0" l="0" r="0" t="0"/>
          <a:stretch/>
        </p:blipFill>
        <p:spPr>
          <a:xfrm>
            <a:off x="0" y="175"/>
            <a:ext cx="5143738" cy="6857999"/>
          </a:xfrm>
          <a:prstGeom prst="rect">
            <a:avLst/>
          </a:prstGeom>
          <a:noFill/>
          <a:ln>
            <a:noFill/>
          </a:ln>
        </p:spPr>
      </p:pic>
      <p:sp>
        <p:nvSpPr>
          <p:cNvPr id="103" name="Google Shape;103;p15"/>
          <p:cNvSpPr txBox="1"/>
          <p:nvPr/>
        </p:nvSpPr>
        <p:spPr>
          <a:xfrm>
            <a:off x="342900" y="6455800"/>
            <a:ext cx="41784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dk1"/>
                </a:solidFill>
                <a:latin typeface="Calibri"/>
                <a:ea typeface="Calibri"/>
                <a:cs typeface="Calibri"/>
                <a:sym typeface="Calibri"/>
              </a:rPr>
              <a:t>Chinese</a:t>
            </a:r>
            <a:r>
              <a:rPr lang="en-US" sz="800"/>
              <a:t>, </a:t>
            </a:r>
            <a:r>
              <a:rPr lang="en-US" sz="800">
                <a:solidFill>
                  <a:schemeClr val="dk1"/>
                </a:solidFill>
                <a:latin typeface="Calibri"/>
                <a:ea typeface="Calibri"/>
                <a:cs typeface="Calibri"/>
                <a:sym typeface="Calibri"/>
              </a:rPr>
              <a:t>Tang dynasty (AD 618–907)</a:t>
            </a:r>
            <a:r>
              <a:rPr lang="en-US" sz="800"/>
              <a:t>, </a:t>
            </a:r>
            <a:r>
              <a:rPr i="1" lang="en-US" sz="800">
                <a:solidFill>
                  <a:schemeClr val="dk1"/>
                </a:solidFill>
                <a:latin typeface="Calibri"/>
                <a:ea typeface="Calibri"/>
                <a:cs typeface="Calibri"/>
                <a:sym typeface="Calibri"/>
              </a:rPr>
              <a:t>Court Lady</a:t>
            </a:r>
            <a:r>
              <a:rPr lang="en-US" sz="800"/>
              <a:t>, </a:t>
            </a:r>
            <a:r>
              <a:rPr lang="en-US" sz="800">
                <a:solidFill>
                  <a:schemeClr val="dk1"/>
                </a:solidFill>
                <a:latin typeface="Calibri"/>
                <a:ea typeface="Calibri"/>
                <a:cs typeface="Calibri"/>
                <a:sym typeface="Calibri"/>
              </a:rPr>
              <a:t>first half of the 8th century AD, g</a:t>
            </a:r>
            <a:r>
              <a:rPr lang="en-US" sz="800">
                <a:solidFill>
                  <a:schemeClr val="dk1"/>
                </a:solidFill>
                <a:latin typeface="Calibri"/>
                <a:ea typeface="Calibri"/>
                <a:cs typeface="Calibri"/>
                <a:sym typeface="Calibri"/>
              </a:rPr>
              <a:t>ray earthenware with painted polychrome decoration. Kimbell Art Museum</a:t>
            </a:r>
            <a:endParaRPr sz="800"/>
          </a:p>
        </p:txBody>
      </p:sp>
      <p:sp>
        <p:nvSpPr>
          <p:cNvPr id="104" name="Google Shape;104;p15"/>
          <p:cNvSpPr/>
          <p:nvPr/>
        </p:nvSpPr>
        <p:spPr>
          <a:xfrm>
            <a:off x="5143750" y="0"/>
            <a:ext cx="7067100" cy="17445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5" name="Google Shape;105;p15"/>
          <p:cNvSpPr txBox="1"/>
          <p:nvPr>
            <p:ph idx="4294967295" type="title"/>
          </p:nvPr>
        </p:nvSpPr>
        <p:spPr>
          <a:xfrm>
            <a:off x="5499466" y="139050"/>
            <a:ext cx="5067900" cy="1466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Afterlife Guardians</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2"/>
          <p:cNvSpPr txBox="1"/>
          <p:nvPr/>
        </p:nvSpPr>
        <p:spPr>
          <a:xfrm>
            <a:off x="8410241" y="6454789"/>
            <a:ext cx="3460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Aztec, </a:t>
            </a:r>
            <a:r>
              <a:rPr i="1" lang="en-US" sz="1000">
                <a:solidFill>
                  <a:schemeClr val="dk1"/>
                </a:solidFill>
                <a:latin typeface="Calibri"/>
                <a:ea typeface="Calibri"/>
                <a:cs typeface="Calibri"/>
                <a:sym typeface="Calibri"/>
              </a:rPr>
              <a:t>Seated Man, Possibly Huehueteotl</a:t>
            </a:r>
            <a:r>
              <a:rPr lang="en-US" sz="1000">
                <a:solidFill>
                  <a:schemeClr val="dk1"/>
                </a:solidFill>
                <a:latin typeface="Calibri"/>
                <a:ea typeface="Calibri"/>
                <a:cs typeface="Calibri"/>
                <a:sym typeface="Calibri"/>
              </a:rPr>
              <a:t>, c. 1500,</a:t>
            </a:r>
            <a:r>
              <a:rPr lang="en-US" sz="1000">
                <a:latin typeface="Calibri"/>
                <a:ea typeface="Calibri"/>
                <a:cs typeface="Calibri"/>
                <a:sym typeface="Calibri"/>
              </a:rPr>
              <a:t> b</a:t>
            </a:r>
            <a:r>
              <a:rPr lang="en-US" sz="1000">
                <a:solidFill>
                  <a:schemeClr val="dk1"/>
                </a:solidFill>
                <a:latin typeface="Calibri"/>
                <a:ea typeface="Calibri"/>
                <a:cs typeface="Calibri"/>
                <a:sym typeface="Calibri"/>
              </a:rPr>
              <a:t>asalt. Kimbell Art Museum</a:t>
            </a:r>
            <a:endParaRPr sz="1000">
              <a:latin typeface="Calibri"/>
              <a:ea typeface="Calibri"/>
              <a:cs typeface="Calibri"/>
              <a:sym typeface="Calibri"/>
            </a:endParaRPr>
          </a:p>
        </p:txBody>
      </p:sp>
      <p:pic>
        <p:nvPicPr>
          <p:cNvPr id="482" name="Google Shape;482;p42"/>
          <p:cNvPicPr preferRelativeResize="0"/>
          <p:nvPr/>
        </p:nvPicPr>
        <p:blipFill>
          <a:blip r:embed="rId3">
            <a:alphaModFix/>
          </a:blip>
          <a:stretch>
            <a:fillRect/>
          </a:stretch>
        </p:blipFill>
        <p:spPr>
          <a:xfrm>
            <a:off x="3504700" y="0"/>
            <a:ext cx="4755062" cy="6857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43"/>
          <p:cNvPicPr preferRelativeResize="0"/>
          <p:nvPr/>
        </p:nvPicPr>
        <p:blipFill>
          <a:blip r:embed="rId3">
            <a:alphaModFix/>
          </a:blip>
          <a:stretch>
            <a:fillRect/>
          </a:stretch>
        </p:blipFill>
        <p:spPr>
          <a:xfrm>
            <a:off x="0" y="0"/>
            <a:ext cx="4755062" cy="6857999"/>
          </a:xfrm>
          <a:prstGeom prst="rect">
            <a:avLst/>
          </a:prstGeom>
          <a:noFill/>
          <a:ln>
            <a:noFill/>
          </a:ln>
        </p:spPr>
      </p:pic>
      <p:sp>
        <p:nvSpPr>
          <p:cNvPr id="488" name="Google Shape;488;p43"/>
          <p:cNvSpPr txBox="1"/>
          <p:nvPr/>
        </p:nvSpPr>
        <p:spPr>
          <a:xfrm>
            <a:off x="6096875" y="567425"/>
            <a:ext cx="5347800" cy="4611600"/>
          </a:xfrm>
          <a:prstGeom prst="rect">
            <a:avLst/>
          </a:prstGeom>
          <a:noFill/>
          <a:ln>
            <a:noFill/>
          </a:ln>
        </p:spPr>
        <p:txBody>
          <a:bodyPr anchorCtr="0" anchor="t" bIns="91425" lIns="91425" spcFirstLastPara="1" rIns="91425" wrap="square" tIns="91425">
            <a:spAutoFit/>
          </a:bodyPr>
          <a:lstStyle/>
          <a:p>
            <a:pPr indent="0" lvl="0" marL="0" rtl="0" algn="l">
              <a:lnSpc>
                <a:spcPct val="106999"/>
              </a:lnSpc>
              <a:spcBef>
                <a:spcPts val="0"/>
              </a:spcBef>
              <a:spcAft>
                <a:spcPts val="0"/>
              </a:spcAft>
              <a:buNone/>
            </a:pPr>
            <a:r>
              <a:rPr b="1" lang="en-US" sz="2200">
                <a:solidFill>
                  <a:schemeClr val="dk1"/>
                </a:solidFill>
                <a:latin typeface="Calibri"/>
                <a:ea typeface="Calibri"/>
                <a:cs typeface="Calibri"/>
                <a:sym typeface="Calibri"/>
              </a:rPr>
              <a:t>Describe</a:t>
            </a:r>
            <a:r>
              <a:rPr lang="en-US" sz="2200">
                <a:solidFill>
                  <a:schemeClr val="dk1"/>
                </a:solidFill>
                <a:latin typeface="Calibri"/>
                <a:ea typeface="Calibri"/>
                <a:cs typeface="Calibri"/>
                <a:sym typeface="Calibri"/>
              </a:rPr>
              <a:t> this figure. What details do you notice? How would you characterize his </a:t>
            </a:r>
            <a:r>
              <a:rPr b="1" lang="en-US" sz="2200">
                <a:solidFill>
                  <a:schemeClr val="dk1"/>
                </a:solidFill>
                <a:latin typeface="Calibri"/>
                <a:ea typeface="Calibri"/>
                <a:cs typeface="Calibri"/>
                <a:sym typeface="Calibri"/>
              </a:rPr>
              <a:t>expression </a:t>
            </a:r>
            <a:r>
              <a:rPr lang="en-US" sz="2200">
                <a:solidFill>
                  <a:schemeClr val="dk1"/>
                </a:solidFill>
                <a:latin typeface="Calibri"/>
                <a:ea typeface="Calibri"/>
                <a:cs typeface="Calibri"/>
                <a:sym typeface="Calibri"/>
              </a:rPr>
              <a:t>and </a:t>
            </a:r>
            <a:r>
              <a:rPr b="1" lang="en-US" sz="2200">
                <a:solidFill>
                  <a:schemeClr val="dk1"/>
                </a:solidFill>
                <a:latin typeface="Calibri"/>
                <a:ea typeface="Calibri"/>
                <a:cs typeface="Calibri"/>
                <a:sym typeface="Calibri"/>
              </a:rPr>
              <a:t>pose</a:t>
            </a:r>
            <a:r>
              <a:rPr lang="en-US" sz="2200">
                <a:solidFill>
                  <a:schemeClr val="dk1"/>
                </a:solidFill>
                <a:latin typeface="Calibri"/>
                <a:ea typeface="Calibri"/>
                <a:cs typeface="Calibri"/>
                <a:sym typeface="Calibri"/>
              </a:rPr>
              <a:t>? What age might he be?</a:t>
            </a:r>
            <a:endParaRPr sz="2200">
              <a:solidFill>
                <a:schemeClr val="dk1"/>
              </a:solidFill>
              <a:latin typeface="Calibri"/>
              <a:ea typeface="Calibri"/>
              <a:cs typeface="Calibri"/>
              <a:sym typeface="Calibri"/>
            </a:endParaRPr>
          </a:p>
          <a:p>
            <a:pPr indent="12700" lvl="0" marL="457200" rtl="0" algn="l">
              <a:lnSpc>
                <a:spcPct val="106999"/>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06999"/>
              </a:lnSpc>
              <a:spcBef>
                <a:spcPts val="0"/>
              </a:spcBef>
              <a:spcAft>
                <a:spcPts val="0"/>
              </a:spcAft>
              <a:buNone/>
            </a:pPr>
            <a:r>
              <a:rPr lang="en-US" sz="2200">
                <a:solidFill>
                  <a:schemeClr val="dk1"/>
                </a:solidFill>
                <a:latin typeface="Calibri"/>
                <a:ea typeface="Calibri"/>
                <a:cs typeface="Calibri"/>
                <a:sym typeface="Calibri"/>
              </a:rPr>
              <a:t>Why might the Aztecs have placed this figure on a stairway to a </a:t>
            </a:r>
            <a:r>
              <a:rPr b="1" lang="en-US" sz="2200">
                <a:solidFill>
                  <a:schemeClr val="dk1"/>
                </a:solidFill>
                <a:latin typeface="Calibri"/>
                <a:ea typeface="Calibri"/>
                <a:cs typeface="Calibri"/>
                <a:sym typeface="Calibri"/>
              </a:rPr>
              <a:t>temple</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indent="12700" lvl="0" marL="457200" rtl="0" algn="l">
              <a:lnSpc>
                <a:spcPct val="106999"/>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06999"/>
              </a:lnSpc>
              <a:spcBef>
                <a:spcPts val="0"/>
              </a:spcBef>
              <a:spcAft>
                <a:spcPts val="0"/>
              </a:spcAft>
              <a:buNone/>
            </a:pPr>
            <a:r>
              <a:rPr lang="en-US" sz="2200">
                <a:solidFill>
                  <a:schemeClr val="dk1"/>
                </a:solidFill>
                <a:latin typeface="Calibri"/>
                <a:ea typeface="Calibri"/>
                <a:cs typeface="Calibri"/>
                <a:sym typeface="Calibri"/>
              </a:rPr>
              <a:t>What </a:t>
            </a:r>
            <a:r>
              <a:rPr b="1" lang="en-US" sz="2200">
                <a:solidFill>
                  <a:schemeClr val="dk1"/>
                </a:solidFill>
                <a:latin typeface="Calibri"/>
                <a:ea typeface="Calibri"/>
                <a:cs typeface="Calibri"/>
                <a:sym typeface="Calibri"/>
              </a:rPr>
              <a:t>material</a:t>
            </a:r>
            <a:r>
              <a:rPr lang="en-US" sz="2200">
                <a:solidFill>
                  <a:schemeClr val="dk1"/>
                </a:solidFill>
                <a:latin typeface="Calibri"/>
                <a:ea typeface="Calibri"/>
                <a:cs typeface="Calibri"/>
                <a:sym typeface="Calibri"/>
              </a:rPr>
              <a:t> was used for this object? How would your perception of the piece change if the sculptural material was different (marble, wood, clay, etc.)?</a:t>
            </a:r>
            <a:endParaRPr sz="2200">
              <a:solidFill>
                <a:schemeClr val="dk1"/>
              </a:solidFill>
              <a:latin typeface="Calibri"/>
              <a:ea typeface="Calibri"/>
              <a:cs typeface="Calibri"/>
              <a:sym typeface="Calibri"/>
            </a:endParaRPr>
          </a:p>
        </p:txBody>
      </p:sp>
      <p:grpSp>
        <p:nvGrpSpPr>
          <p:cNvPr id="489" name="Google Shape;489;p43"/>
          <p:cNvGrpSpPr/>
          <p:nvPr/>
        </p:nvGrpSpPr>
        <p:grpSpPr>
          <a:xfrm>
            <a:off x="5325055" y="734000"/>
            <a:ext cx="533549" cy="280331"/>
            <a:chOff x="2080675" y="352325"/>
            <a:chExt cx="485000" cy="254800"/>
          </a:xfrm>
        </p:grpSpPr>
        <p:sp>
          <p:nvSpPr>
            <p:cNvPr id="490" name="Google Shape;490;p43"/>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491" name="Google Shape;491;p43"/>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492" name="Google Shape;492;p43"/>
          <p:cNvGrpSpPr/>
          <p:nvPr/>
        </p:nvGrpSpPr>
        <p:grpSpPr>
          <a:xfrm>
            <a:off x="5325055" y="2610649"/>
            <a:ext cx="533547" cy="525154"/>
            <a:chOff x="683125" y="1955275"/>
            <a:chExt cx="299325" cy="294600"/>
          </a:xfrm>
        </p:grpSpPr>
        <p:sp>
          <p:nvSpPr>
            <p:cNvPr id="493" name="Google Shape;493;p43"/>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3"/>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3"/>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3"/>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 name="Google Shape;497;p43"/>
          <p:cNvGrpSpPr/>
          <p:nvPr/>
        </p:nvGrpSpPr>
        <p:grpSpPr>
          <a:xfrm>
            <a:off x="5344839" y="3710903"/>
            <a:ext cx="493957" cy="493319"/>
            <a:chOff x="5053900" y="2021500"/>
            <a:chExt cx="483750" cy="483125"/>
          </a:xfrm>
        </p:grpSpPr>
        <p:sp>
          <p:nvSpPr>
            <p:cNvPr id="498" name="Google Shape;498;p43"/>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9" name="Google Shape;499;p43"/>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00" name="Google Shape;500;p43"/>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01" name="Google Shape;501;p43"/>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02" name="Google Shape;502;p43"/>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03" name="Google Shape;503;p43"/>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04" name="Google Shape;504;p43"/>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05" name="Google Shape;505;p43"/>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06" name="Google Shape;506;p43"/>
          <p:cNvSpPr txBox="1"/>
          <p:nvPr/>
        </p:nvSpPr>
        <p:spPr>
          <a:xfrm>
            <a:off x="4885991" y="6457789"/>
            <a:ext cx="3460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Aztec, </a:t>
            </a:r>
            <a:r>
              <a:rPr i="1" lang="en-US" sz="1000">
                <a:solidFill>
                  <a:schemeClr val="dk1"/>
                </a:solidFill>
                <a:latin typeface="Calibri"/>
                <a:ea typeface="Calibri"/>
                <a:cs typeface="Calibri"/>
                <a:sym typeface="Calibri"/>
              </a:rPr>
              <a:t>Seated Man, Possibly Huehueteotl</a:t>
            </a:r>
            <a:r>
              <a:rPr lang="en-US" sz="1000">
                <a:solidFill>
                  <a:schemeClr val="dk1"/>
                </a:solidFill>
                <a:latin typeface="Calibri"/>
                <a:ea typeface="Calibri"/>
                <a:cs typeface="Calibri"/>
                <a:sym typeface="Calibri"/>
              </a:rPr>
              <a:t>, c. 1500,</a:t>
            </a:r>
            <a:r>
              <a:rPr lang="en-US" sz="1000">
                <a:latin typeface="Calibri"/>
                <a:ea typeface="Calibri"/>
                <a:cs typeface="Calibri"/>
                <a:sym typeface="Calibri"/>
              </a:rPr>
              <a:t> b</a:t>
            </a:r>
            <a:r>
              <a:rPr lang="en-US" sz="1000">
                <a:solidFill>
                  <a:schemeClr val="dk1"/>
                </a:solidFill>
                <a:latin typeface="Calibri"/>
                <a:ea typeface="Calibri"/>
                <a:cs typeface="Calibri"/>
                <a:sym typeface="Calibri"/>
              </a:rPr>
              <a:t>asalt. Kimbell Art Museum</a:t>
            </a:r>
            <a:endParaRPr sz="10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44"/>
          <p:cNvPicPr preferRelativeResize="0"/>
          <p:nvPr/>
        </p:nvPicPr>
        <p:blipFill>
          <a:blip r:embed="rId3">
            <a:alphaModFix/>
          </a:blip>
          <a:stretch>
            <a:fillRect/>
          </a:stretch>
        </p:blipFill>
        <p:spPr>
          <a:xfrm>
            <a:off x="0" y="0"/>
            <a:ext cx="4755062" cy="6857999"/>
          </a:xfrm>
          <a:prstGeom prst="rect">
            <a:avLst/>
          </a:prstGeom>
          <a:noFill/>
          <a:ln>
            <a:noFill/>
          </a:ln>
        </p:spPr>
      </p:pic>
      <p:sp>
        <p:nvSpPr>
          <p:cNvPr id="512" name="Google Shape;512;p44"/>
          <p:cNvSpPr txBox="1"/>
          <p:nvPr/>
        </p:nvSpPr>
        <p:spPr>
          <a:xfrm>
            <a:off x="6092750" y="548375"/>
            <a:ext cx="5409000" cy="2799900"/>
          </a:xfrm>
          <a:prstGeom prst="rect">
            <a:avLst/>
          </a:prstGeom>
          <a:noFill/>
          <a:ln>
            <a:noFill/>
          </a:ln>
        </p:spPr>
        <p:txBody>
          <a:bodyPr anchorCtr="0" anchor="t" bIns="91425" lIns="91425" spcFirstLastPara="1" rIns="91425" wrap="square" tIns="91425">
            <a:spAutoFit/>
          </a:bodyPr>
          <a:lstStyle/>
          <a:p>
            <a:pPr indent="0" lvl="0" marL="0" rtl="0" algn="l">
              <a:lnSpc>
                <a:spcPct val="106999"/>
              </a:lnSpc>
              <a:spcBef>
                <a:spcPts val="0"/>
              </a:spcBef>
              <a:spcAft>
                <a:spcPts val="0"/>
              </a:spcAft>
              <a:buNone/>
            </a:pPr>
            <a:r>
              <a:rPr b="1" lang="en-US" sz="2200">
                <a:solidFill>
                  <a:schemeClr val="dk1"/>
                </a:solidFill>
                <a:latin typeface="Calibri"/>
                <a:ea typeface="Calibri"/>
                <a:cs typeface="Calibri"/>
                <a:sym typeface="Calibri"/>
              </a:rPr>
              <a:t>Where</a:t>
            </a:r>
            <a:r>
              <a:rPr lang="en-US" sz="2200">
                <a:solidFill>
                  <a:schemeClr val="dk1"/>
                </a:solidFill>
                <a:latin typeface="Calibri"/>
                <a:ea typeface="Calibri"/>
                <a:cs typeface="Calibri"/>
                <a:sym typeface="Calibri"/>
              </a:rPr>
              <a:t> does it look like the sculpture has suffered </a:t>
            </a:r>
            <a:r>
              <a:rPr b="1" lang="en-US" sz="2200">
                <a:solidFill>
                  <a:schemeClr val="dk1"/>
                </a:solidFill>
                <a:latin typeface="Calibri"/>
                <a:ea typeface="Calibri"/>
                <a:cs typeface="Calibri"/>
                <a:sym typeface="Calibri"/>
              </a:rPr>
              <a:t>damage</a:t>
            </a:r>
            <a:r>
              <a:rPr lang="en-US" sz="2200">
                <a:solidFill>
                  <a:schemeClr val="dk1"/>
                </a:solidFill>
                <a:latin typeface="Calibri"/>
                <a:ea typeface="Calibri"/>
                <a:cs typeface="Calibri"/>
                <a:sym typeface="Calibri"/>
              </a:rPr>
              <a:t>? What might the piece have looked like whole? What do you think the figure originally held?</a:t>
            </a:r>
            <a:endParaRPr sz="2200">
              <a:solidFill>
                <a:schemeClr val="dk1"/>
              </a:solidFill>
              <a:latin typeface="Calibri"/>
              <a:ea typeface="Calibri"/>
              <a:cs typeface="Calibri"/>
              <a:sym typeface="Calibri"/>
            </a:endParaRPr>
          </a:p>
          <a:p>
            <a:pPr indent="0" lvl="0" marL="0" rtl="0" algn="l">
              <a:lnSpc>
                <a:spcPct val="106999"/>
              </a:lnSpc>
              <a:spcBef>
                <a:spcPts val="800"/>
              </a:spcBef>
              <a:spcAft>
                <a:spcPts val="0"/>
              </a:spcAft>
              <a:buNone/>
            </a:pPr>
            <a:r>
              <a:rPr b="1" lang="en-US" sz="2200">
                <a:solidFill>
                  <a:srgbClr val="6B908F"/>
                </a:solidFill>
                <a:latin typeface="Calibri"/>
                <a:ea typeface="Calibri"/>
                <a:cs typeface="Calibri"/>
                <a:sym typeface="Calibri"/>
              </a:rPr>
              <a:t> </a:t>
            </a:r>
            <a:endParaRPr b="1" sz="2200">
              <a:solidFill>
                <a:srgbClr val="6B908F"/>
              </a:solidFill>
              <a:latin typeface="Calibri"/>
              <a:ea typeface="Calibri"/>
              <a:cs typeface="Calibri"/>
              <a:sym typeface="Calibri"/>
            </a:endParaRPr>
          </a:p>
          <a:p>
            <a:pPr indent="0" lvl="0" marL="0" rtl="0" algn="l">
              <a:lnSpc>
                <a:spcPct val="106999"/>
              </a:lnSpc>
              <a:spcBef>
                <a:spcPts val="0"/>
              </a:spcBef>
              <a:spcAft>
                <a:spcPts val="0"/>
              </a:spcAft>
              <a:buNone/>
            </a:pPr>
            <a:r>
              <a:rPr b="1" lang="en-US" sz="2200">
                <a:solidFill>
                  <a:schemeClr val="dk1"/>
                </a:solidFill>
                <a:latin typeface="Calibri"/>
                <a:ea typeface="Calibri"/>
                <a:cs typeface="Calibri"/>
                <a:sym typeface="Calibri"/>
              </a:rPr>
              <a:t>Research</a:t>
            </a:r>
            <a:r>
              <a:rPr b="1" lang="en-US" sz="2200">
                <a:solidFill>
                  <a:srgbClr val="6B908F"/>
                </a:solidFill>
                <a:latin typeface="Calibri"/>
                <a:ea typeface="Calibri"/>
                <a:cs typeface="Calibri"/>
                <a:sym typeface="Calibri"/>
              </a:rPr>
              <a:t> </a:t>
            </a:r>
            <a:r>
              <a:rPr lang="en-US" sz="2200">
                <a:solidFill>
                  <a:schemeClr val="dk1"/>
                </a:solidFill>
                <a:latin typeface="Calibri"/>
                <a:ea typeface="Calibri"/>
                <a:cs typeface="Calibri"/>
                <a:sym typeface="Calibri"/>
              </a:rPr>
              <a:t>the capital of the Aztec Empire to learn about how they chose its location.</a:t>
            </a:r>
            <a:endParaRPr sz="2200">
              <a:solidFill>
                <a:schemeClr val="dk1"/>
              </a:solidFill>
              <a:latin typeface="Calibri"/>
              <a:ea typeface="Calibri"/>
              <a:cs typeface="Calibri"/>
              <a:sym typeface="Calibri"/>
            </a:endParaRPr>
          </a:p>
        </p:txBody>
      </p:sp>
      <p:grpSp>
        <p:nvGrpSpPr>
          <p:cNvPr id="513" name="Google Shape;513;p44"/>
          <p:cNvGrpSpPr/>
          <p:nvPr/>
        </p:nvGrpSpPr>
        <p:grpSpPr>
          <a:xfrm>
            <a:off x="5282684" y="719207"/>
            <a:ext cx="533537" cy="510347"/>
            <a:chOff x="5049750" y="832600"/>
            <a:chExt cx="505100" cy="483100"/>
          </a:xfrm>
        </p:grpSpPr>
        <p:sp>
          <p:nvSpPr>
            <p:cNvPr id="514" name="Google Shape;514;p44"/>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5" name="Google Shape;515;p44"/>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6" name="Google Shape;516;p44"/>
          <p:cNvGrpSpPr/>
          <p:nvPr/>
        </p:nvGrpSpPr>
        <p:grpSpPr>
          <a:xfrm>
            <a:off x="5282675" y="2626129"/>
            <a:ext cx="533560" cy="418351"/>
            <a:chOff x="-41694200" y="2382950"/>
            <a:chExt cx="317425" cy="248900"/>
          </a:xfrm>
        </p:grpSpPr>
        <p:sp>
          <p:nvSpPr>
            <p:cNvPr id="517" name="Google Shape;517;p44"/>
            <p:cNvSpPr/>
            <p:nvPr/>
          </p:nvSpPr>
          <p:spPr>
            <a:xfrm>
              <a:off x="-41694200" y="2382950"/>
              <a:ext cx="317425" cy="248900"/>
            </a:xfrm>
            <a:custGeom>
              <a:rect b="b" l="l" r="r" t="t"/>
              <a:pathLst>
                <a:path extrusionOk="0" h="9956" w="12697">
                  <a:moveTo>
                    <a:pt x="10555" y="851"/>
                  </a:moveTo>
                  <a:cubicBezTo>
                    <a:pt x="10807" y="851"/>
                    <a:pt x="10964" y="1040"/>
                    <a:pt x="10964" y="1292"/>
                  </a:cubicBezTo>
                  <a:lnTo>
                    <a:pt x="10964" y="7499"/>
                  </a:lnTo>
                  <a:lnTo>
                    <a:pt x="1576" y="7499"/>
                  </a:lnTo>
                  <a:lnTo>
                    <a:pt x="1576" y="1292"/>
                  </a:lnTo>
                  <a:lnTo>
                    <a:pt x="1607" y="1292"/>
                  </a:lnTo>
                  <a:cubicBezTo>
                    <a:pt x="1607" y="1040"/>
                    <a:pt x="1828" y="882"/>
                    <a:pt x="2017" y="851"/>
                  </a:cubicBezTo>
                  <a:close/>
                  <a:moveTo>
                    <a:pt x="8507" y="8286"/>
                  </a:moveTo>
                  <a:lnTo>
                    <a:pt x="8507" y="8727"/>
                  </a:lnTo>
                  <a:cubicBezTo>
                    <a:pt x="8507" y="8918"/>
                    <a:pt x="8633" y="9073"/>
                    <a:pt x="8777" y="9137"/>
                  </a:cubicBezTo>
                  <a:lnTo>
                    <a:pt x="1198" y="9137"/>
                  </a:lnTo>
                  <a:cubicBezTo>
                    <a:pt x="1009" y="9137"/>
                    <a:pt x="851" y="9011"/>
                    <a:pt x="788" y="8853"/>
                  </a:cubicBezTo>
                  <a:cubicBezTo>
                    <a:pt x="757" y="8759"/>
                    <a:pt x="788" y="8759"/>
                    <a:pt x="788" y="8286"/>
                  </a:cubicBezTo>
                  <a:close/>
                  <a:moveTo>
                    <a:pt x="10145" y="8286"/>
                  </a:moveTo>
                  <a:lnTo>
                    <a:pt x="10145" y="8727"/>
                  </a:lnTo>
                  <a:cubicBezTo>
                    <a:pt x="10145" y="8918"/>
                    <a:pt x="10254" y="9073"/>
                    <a:pt x="10402" y="9137"/>
                  </a:cubicBezTo>
                  <a:lnTo>
                    <a:pt x="9051" y="9137"/>
                  </a:lnTo>
                  <a:cubicBezTo>
                    <a:pt x="9186" y="9073"/>
                    <a:pt x="9294" y="8918"/>
                    <a:pt x="9294" y="8727"/>
                  </a:cubicBezTo>
                  <a:lnTo>
                    <a:pt x="9294" y="8286"/>
                  </a:lnTo>
                  <a:close/>
                  <a:moveTo>
                    <a:pt x="11783" y="8286"/>
                  </a:moveTo>
                  <a:lnTo>
                    <a:pt x="11783" y="8727"/>
                  </a:lnTo>
                  <a:cubicBezTo>
                    <a:pt x="11815" y="8979"/>
                    <a:pt x="11626" y="9137"/>
                    <a:pt x="11374" y="9137"/>
                  </a:cubicBezTo>
                  <a:lnTo>
                    <a:pt x="10720" y="9137"/>
                  </a:lnTo>
                  <a:cubicBezTo>
                    <a:pt x="10874" y="9073"/>
                    <a:pt x="10964" y="8918"/>
                    <a:pt x="10964" y="8727"/>
                  </a:cubicBezTo>
                  <a:lnTo>
                    <a:pt x="10964" y="8286"/>
                  </a:lnTo>
                  <a:close/>
                  <a:moveTo>
                    <a:pt x="2048" y="0"/>
                  </a:moveTo>
                  <a:cubicBezTo>
                    <a:pt x="1387" y="0"/>
                    <a:pt x="788" y="536"/>
                    <a:pt x="820" y="1261"/>
                  </a:cubicBezTo>
                  <a:lnTo>
                    <a:pt x="820" y="7467"/>
                  </a:lnTo>
                  <a:lnTo>
                    <a:pt x="347" y="7467"/>
                  </a:lnTo>
                  <a:cubicBezTo>
                    <a:pt x="158" y="7467"/>
                    <a:pt x="0" y="7625"/>
                    <a:pt x="0" y="7814"/>
                  </a:cubicBezTo>
                  <a:lnTo>
                    <a:pt x="0" y="8696"/>
                  </a:lnTo>
                  <a:cubicBezTo>
                    <a:pt x="0" y="9357"/>
                    <a:pt x="568" y="9956"/>
                    <a:pt x="1229" y="9956"/>
                  </a:cubicBezTo>
                  <a:lnTo>
                    <a:pt x="11437" y="9956"/>
                  </a:lnTo>
                  <a:cubicBezTo>
                    <a:pt x="12098" y="9956"/>
                    <a:pt x="12697" y="9389"/>
                    <a:pt x="12697" y="8696"/>
                  </a:cubicBezTo>
                  <a:lnTo>
                    <a:pt x="12697" y="7877"/>
                  </a:lnTo>
                  <a:cubicBezTo>
                    <a:pt x="12634" y="7656"/>
                    <a:pt x="12445" y="7467"/>
                    <a:pt x="12224" y="7467"/>
                  </a:cubicBezTo>
                  <a:lnTo>
                    <a:pt x="11815" y="7467"/>
                  </a:lnTo>
                  <a:lnTo>
                    <a:pt x="11815" y="1261"/>
                  </a:lnTo>
                  <a:cubicBezTo>
                    <a:pt x="11815" y="567"/>
                    <a:pt x="11279" y="0"/>
                    <a:pt x="10586"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4"/>
            <p:cNvSpPr/>
            <p:nvPr/>
          </p:nvSpPr>
          <p:spPr>
            <a:xfrm>
              <a:off x="-41586600" y="2425550"/>
              <a:ext cx="107450" cy="102925"/>
            </a:xfrm>
            <a:custGeom>
              <a:rect b="b" l="l" r="r" t="t"/>
              <a:pathLst>
                <a:path extrusionOk="0" h="4117" w="4298">
                  <a:moveTo>
                    <a:pt x="1147" y="1037"/>
                  </a:moveTo>
                  <a:lnTo>
                    <a:pt x="2218" y="1384"/>
                  </a:lnTo>
                  <a:lnTo>
                    <a:pt x="1493" y="2108"/>
                  </a:lnTo>
                  <a:lnTo>
                    <a:pt x="1147" y="1037"/>
                  </a:lnTo>
                  <a:close/>
                  <a:moveTo>
                    <a:pt x="466" y="1"/>
                  </a:moveTo>
                  <a:cubicBezTo>
                    <a:pt x="209" y="1"/>
                    <a:pt x="1" y="267"/>
                    <a:pt x="107" y="533"/>
                  </a:cubicBezTo>
                  <a:lnTo>
                    <a:pt x="926" y="3022"/>
                  </a:lnTo>
                  <a:cubicBezTo>
                    <a:pt x="987" y="3184"/>
                    <a:pt x="1164" y="3293"/>
                    <a:pt x="1341" y="3293"/>
                  </a:cubicBezTo>
                  <a:cubicBezTo>
                    <a:pt x="1441" y="3293"/>
                    <a:pt x="1540" y="3259"/>
                    <a:pt x="1619" y="3180"/>
                  </a:cubicBezTo>
                  <a:lnTo>
                    <a:pt x="2155" y="2613"/>
                  </a:lnTo>
                  <a:lnTo>
                    <a:pt x="3541" y="3999"/>
                  </a:lnTo>
                  <a:cubicBezTo>
                    <a:pt x="3620" y="4077"/>
                    <a:pt x="3730" y="4117"/>
                    <a:pt x="3840" y="4117"/>
                  </a:cubicBezTo>
                  <a:cubicBezTo>
                    <a:pt x="3951" y="4117"/>
                    <a:pt x="4061" y="4077"/>
                    <a:pt x="4140" y="3999"/>
                  </a:cubicBezTo>
                  <a:cubicBezTo>
                    <a:pt x="4297" y="3841"/>
                    <a:pt x="4297" y="3558"/>
                    <a:pt x="4140" y="3400"/>
                  </a:cubicBezTo>
                  <a:lnTo>
                    <a:pt x="2722" y="2077"/>
                  </a:lnTo>
                  <a:lnTo>
                    <a:pt x="3258" y="1510"/>
                  </a:lnTo>
                  <a:cubicBezTo>
                    <a:pt x="3510" y="1289"/>
                    <a:pt x="3384" y="911"/>
                    <a:pt x="3100" y="848"/>
                  </a:cubicBezTo>
                  <a:lnTo>
                    <a:pt x="611" y="29"/>
                  </a:lnTo>
                  <a:cubicBezTo>
                    <a:pt x="562" y="10"/>
                    <a:pt x="514" y="1"/>
                    <a:pt x="466"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 name="Google Shape;519;p44"/>
          <p:cNvSpPr txBox="1"/>
          <p:nvPr/>
        </p:nvSpPr>
        <p:spPr>
          <a:xfrm>
            <a:off x="4885991" y="6457789"/>
            <a:ext cx="3460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Aztec, </a:t>
            </a:r>
            <a:r>
              <a:rPr i="1" lang="en-US" sz="1000">
                <a:solidFill>
                  <a:schemeClr val="dk1"/>
                </a:solidFill>
                <a:latin typeface="Calibri"/>
                <a:ea typeface="Calibri"/>
                <a:cs typeface="Calibri"/>
                <a:sym typeface="Calibri"/>
              </a:rPr>
              <a:t>Seated Man, Possibly Huehueteotl</a:t>
            </a:r>
            <a:r>
              <a:rPr lang="en-US" sz="1000">
                <a:solidFill>
                  <a:schemeClr val="dk1"/>
                </a:solidFill>
                <a:latin typeface="Calibri"/>
                <a:ea typeface="Calibri"/>
                <a:cs typeface="Calibri"/>
                <a:sym typeface="Calibri"/>
              </a:rPr>
              <a:t>, c. 1500,</a:t>
            </a:r>
            <a:r>
              <a:rPr lang="en-US" sz="1000">
                <a:latin typeface="Calibri"/>
                <a:ea typeface="Calibri"/>
                <a:cs typeface="Calibri"/>
                <a:sym typeface="Calibri"/>
              </a:rPr>
              <a:t> b</a:t>
            </a:r>
            <a:r>
              <a:rPr lang="en-US" sz="1000">
                <a:solidFill>
                  <a:schemeClr val="dk1"/>
                </a:solidFill>
                <a:latin typeface="Calibri"/>
                <a:ea typeface="Calibri"/>
                <a:cs typeface="Calibri"/>
                <a:sym typeface="Calibri"/>
              </a:rPr>
              <a:t>asalt. Kimbell Art Museum</a:t>
            </a:r>
            <a:endParaRPr sz="10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5"/>
          <p:cNvSpPr txBox="1"/>
          <p:nvPr/>
        </p:nvSpPr>
        <p:spPr>
          <a:xfrm>
            <a:off x="10600733" y="5862661"/>
            <a:ext cx="15912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Gian Lorenzo Bernini</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Angel with the Superscription and Angel with the Crown of Thorns, </a:t>
            </a:r>
            <a:r>
              <a:rPr lang="en-US" sz="1000">
                <a:solidFill>
                  <a:schemeClr val="dk1"/>
                </a:solidFill>
                <a:latin typeface="Calibri"/>
                <a:ea typeface="Calibri"/>
                <a:cs typeface="Calibri"/>
                <a:sym typeface="Calibri"/>
              </a:rPr>
              <a:t>1668,</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t</a:t>
            </a:r>
            <a:r>
              <a:rPr lang="en-US" sz="1000">
                <a:solidFill>
                  <a:schemeClr val="dk1"/>
                </a:solidFill>
                <a:latin typeface="Calibri"/>
                <a:ea typeface="Calibri"/>
                <a:cs typeface="Calibri"/>
                <a:sym typeface="Calibri"/>
              </a:rPr>
              <a:t>erracotta. Kimbell Art Museum</a:t>
            </a:r>
            <a:endParaRPr sz="1000">
              <a:latin typeface="Calibri"/>
              <a:ea typeface="Calibri"/>
              <a:cs typeface="Calibri"/>
              <a:sym typeface="Calibri"/>
            </a:endParaRPr>
          </a:p>
        </p:txBody>
      </p:sp>
      <p:pic>
        <p:nvPicPr>
          <p:cNvPr id="525" name="Google Shape;525;p45"/>
          <p:cNvPicPr preferRelativeResize="0"/>
          <p:nvPr/>
        </p:nvPicPr>
        <p:blipFill>
          <a:blip r:embed="rId3">
            <a:alphaModFix/>
          </a:blip>
          <a:stretch>
            <a:fillRect/>
          </a:stretch>
        </p:blipFill>
        <p:spPr>
          <a:xfrm>
            <a:off x="1306625" y="0"/>
            <a:ext cx="4570877" cy="6857999"/>
          </a:xfrm>
          <a:prstGeom prst="rect">
            <a:avLst/>
          </a:prstGeom>
          <a:noFill/>
          <a:ln>
            <a:noFill/>
          </a:ln>
        </p:spPr>
      </p:pic>
      <p:pic>
        <p:nvPicPr>
          <p:cNvPr id="526" name="Google Shape;526;p45"/>
          <p:cNvPicPr preferRelativeResize="0"/>
          <p:nvPr/>
        </p:nvPicPr>
        <p:blipFill>
          <a:blip r:embed="rId4">
            <a:alphaModFix/>
          </a:blip>
          <a:stretch>
            <a:fillRect/>
          </a:stretch>
        </p:blipFill>
        <p:spPr>
          <a:xfrm>
            <a:off x="5938550" y="25"/>
            <a:ext cx="4570877" cy="685795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46"/>
          <p:cNvPicPr preferRelativeResize="0"/>
          <p:nvPr/>
        </p:nvPicPr>
        <p:blipFill>
          <a:blip r:embed="rId3">
            <a:alphaModFix/>
          </a:blip>
          <a:stretch>
            <a:fillRect/>
          </a:stretch>
        </p:blipFill>
        <p:spPr>
          <a:xfrm>
            <a:off x="0" y="0"/>
            <a:ext cx="3556760" cy="5336448"/>
          </a:xfrm>
          <a:prstGeom prst="rect">
            <a:avLst/>
          </a:prstGeom>
          <a:noFill/>
          <a:ln>
            <a:noFill/>
          </a:ln>
        </p:spPr>
      </p:pic>
      <p:pic>
        <p:nvPicPr>
          <p:cNvPr id="532" name="Google Shape;532;p46"/>
          <p:cNvPicPr preferRelativeResize="0"/>
          <p:nvPr/>
        </p:nvPicPr>
        <p:blipFill>
          <a:blip r:embed="rId4">
            <a:alphaModFix/>
          </a:blip>
          <a:stretch>
            <a:fillRect/>
          </a:stretch>
        </p:blipFill>
        <p:spPr>
          <a:xfrm>
            <a:off x="3604264" y="19"/>
            <a:ext cx="3556760" cy="5336417"/>
          </a:xfrm>
          <a:prstGeom prst="rect">
            <a:avLst/>
          </a:prstGeom>
          <a:noFill/>
          <a:ln>
            <a:noFill/>
          </a:ln>
        </p:spPr>
      </p:pic>
      <p:sp>
        <p:nvSpPr>
          <p:cNvPr id="533" name="Google Shape;533;p46"/>
          <p:cNvSpPr txBox="1"/>
          <p:nvPr/>
        </p:nvSpPr>
        <p:spPr>
          <a:xfrm>
            <a:off x="8180659" y="368653"/>
            <a:ext cx="3948000" cy="529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a:t>
            </a:r>
            <a:r>
              <a:rPr b="1" lang="en-US" sz="2200">
                <a:solidFill>
                  <a:schemeClr val="dk1"/>
                </a:solidFill>
                <a:latin typeface="Calibri"/>
                <a:ea typeface="Calibri"/>
                <a:cs typeface="Calibri"/>
                <a:sym typeface="Calibri"/>
              </a:rPr>
              <a:t>ideas</a:t>
            </a:r>
            <a:r>
              <a:rPr lang="en-US" sz="2200">
                <a:solidFill>
                  <a:schemeClr val="dk1"/>
                </a:solidFill>
                <a:latin typeface="Calibri"/>
                <a:ea typeface="Calibri"/>
                <a:cs typeface="Calibri"/>
                <a:sym typeface="Calibri"/>
              </a:rPr>
              <a:t> do you associate with angels? Why might the pope have commissioned them? How might a pilgrim have </a:t>
            </a:r>
            <a:r>
              <a:rPr b="1" lang="en-US" sz="2200">
                <a:solidFill>
                  <a:schemeClr val="dk1"/>
                </a:solidFill>
                <a:latin typeface="Calibri"/>
                <a:ea typeface="Calibri"/>
                <a:cs typeface="Calibri"/>
                <a:sym typeface="Calibri"/>
              </a:rPr>
              <a:t>felt</a:t>
            </a:r>
            <a:r>
              <a:rPr lang="en-US" sz="2200">
                <a:solidFill>
                  <a:schemeClr val="dk1"/>
                </a:solidFill>
                <a:latin typeface="Calibri"/>
                <a:ea typeface="Calibri"/>
                <a:cs typeface="Calibri"/>
                <a:sym typeface="Calibri"/>
              </a:rPr>
              <a:t> walking across the Ponte Sant’Angelo while being guided by angels?</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How do your eyes move around these sculptures? What </a:t>
            </a:r>
            <a:r>
              <a:rPr b="1" lang="en-US" sz="2200">
                <a:solidFill>
                  <a:schemeClr val="dk1"/>
                </a:solidFill>
                <a:latin typeface="Calibri"/>
                <a:ea typeface="Calibri"/>
                <a:cs typeface="Calibri"/>
                <a:sym typeface="Calibri"/>
              </a:rPr>
              <a:t>design choices</a:t>
            </a:r>
            <a:r>
              <a:rPr lang="en-US" sz="2200">
                <a:solidFill>
                  <a:schemeClr val="dk1"/>
                </a:solidFill>
                <a:latin typeface="Calibri"/>
                <a:ea typeface="Calibri"/>
                <a:cs typeface="Calibri"/>
                <a:sym typeface="Calibri"/>
              </a:rPr>
              <a:t> did Bernini make to create movement? Where do you notice changes in </a:t>
            </a:r>
            <a:r>
              <a:rPr b="1" lang="en-US" sz="2200">
                <a:solidFill>
                  <a:schemeClr val="dk1"/>
                </a:solidFill>
                <a:latin typeface="Calibri"/>
                <a:ea typeface="Calibri"/>
                <a:cs typeface="Calibri"/>
                <a:sym typeface="Calibri"/>
              </a:rPr>
              <a:t>texture</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grpSp>
        <p:nvGrpSpPr>
          <p:cNvPr id="534" name="Google Shape;534;p46"/>
          <p:cNvGrpSpPr/>
          <p:nvPr/>
        </p:nvGrpSpPr>
        <p:grpSpPr>
          <a:xfrm>
            <a:off x="7524423" y="520556"/>
            <a:ext cx="493957" cy="493319"/>
            <a:chOff x="5053900" y="2021500"/>
            <a:chExt cx="483750" cy="483125"/>
          </a:xfrm>
        </p:grpSpPr>
        <p:sp>
          <p:nvSpPr>
            <p:cNvPr id="535" name="Google Shape;535;p46"/>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6" name="Google Shape;536;p46"/>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7" name="Google Shape;537;p46"/>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8" name="Google Shape;538;p46"/>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9" name="Google Shape;539;p46"/>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0" name="Google Shape;540;p46"/>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1" name="Google Shape;541;p46"/>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2" name="Google Shape;542;p46"/>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3" name="Google Shape;543;p46"/>
          <p:cNvGrpSpPr/>
          <p:nvPr/>
        </p:nvGrpSpPr>
        <p:grpSpPr>
          <a:xfrm>
            <a:off x="7504643" y="3727360"/>
            <a:ext cx="533537" cy="510347"/>
            <a:chOff x="5049750" y="832600"/>
            <a:chExt cx="505100" cy="483100"/>
          </a:xfrm>
        </p:grpSpPr>
        <p:sp>
          <p:nvSpPr>
            <p:cNvPr id="544" name="Google Shape;544;p46"/>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45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 name="Google Shape;545;p46"/>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45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46" name="Google Shape;546;p46"/>
          <p:cNvSpPr txBox="1"/>
          <p:nvPr/>
        </p:nvSpPr>
        <p:spPr>
          <a:xfrm>
            <a:off x="8" y="5406950"/>
            <a:ext cx="4929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Gian Lorenzo Bernini</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Angel with the Superscription and Angel with the Crown of Thorns, </a:t>
            </a:r>
            <a:r>
              <a:rPr lang="en-US" sz="1000">
                <a:solidFill>
                  <a:schemeClr val="dk1"/>
                </a:solidFill>
                <a:latin typeface="Calibri"/>
                <a:ea typeface="Calibri"/>
                <a:cs typeface="Calibri"/>
                <a:sym typeface="Calibri"/>
              </a:rPr>
              <a:t>1668,</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terracotta. Kimbell Art Museum</a:t>
            </a:r>
            <a:endParaRPr sz="10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47"/>
          <p:cNvPicPr preferRelativeResize="0"/>
          <p:nvPr/>
        </p:nvPicPr>
        <p:blipFill>
          <a:blip r:embed="rId3">
            <a:alphaModFix/>
          </a:blip>
          <a:stretch>
            <a:fillRect/>
          </a:stretch>
        </p:blipFill>
        <p:spPr>
          <a:xfrm>
            <a:off x="0" y="0"/>
            <a:ext cx="3556760" cy="5336448"/>
          </a:xfrm>
          <a:prstGeom prst="rect">
            <a:avLst/>
          </a:prstGeom>
          <a:noFill/>
          <a:ln>
            <a:noFill/>
          </a:ln>
        </p:spPr>
      </p:pic>
      <p:pic>
        <p:nvPicPr>
          <p:cNvPr id="552" name="Google Shape;552;p47"/>
          <p:cNvPicPr preferRelativeResize="0"/>
          <p:nvPr/>
        </p:nvPicPr>
        <p:blipFill>
          <a:blip r:embed="rId4">
            <a:alphaModFix/>
          </a:blip>
          <a:stretch>
            <a:fillRect/>
          </a:stretch>
        </p:blipFill>
        <p:spPr>
          <a:xfrm>
            <a:off x="3604264" y="19"/>
            <a:ext cx="3556760" cy="5336417"/>
          </a:xfrm>
          <a:prstGeom prst="rect">
            <a:avLst/>
          </a:prstGeom>
          <a:noFill/>
          <a:ln>
            <a:noFill/>
          </a:ln>
        </p:spPr>
      </p:pic>
      <p:sp>
        <p:nvSpPr>
          <p:cNvPr id="553" name="Google Shape;553;p47"/>
          <p:cNvSpPr txBox="1"/>
          <p:nvPr/>
        </p:nvSpPr>
        <p:spPr>
          <a:xfrm>
            <a:off x="8206035" y="387685"/>
            <a:ext cx="3948000" cy="646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Describe</a:t>
            </a:r>
            <a:r>
              <a:rPr lang="en-US" sz="2200">
                <a:solidFill>
                  <a:schemeClr val="dk1"/>
                </a:solidFill>
                <a:latin typeface="Calibri"/>
                <a:ea typeface="Calibri"/>
                <a:cs typeface="Calibri"/>
                <a:sym typeface="Calibri"/>
              </a:rPr>
              <a:t> the angels’ postures. Where are they looking? What could be the significance of these poses? What little details can you find?</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How do you think these terracotta “sketches” </a:t>
            </a:r>
            <a:r>
              <a:rPr b="1" lang="en-US" sz="2200">
                <a:solidFill>
                  <a:schemeClr val="dk1"/>
                </a:solidFill>
                <a:latin typeface="Calibri"/>
                <a:ea typeface="Calibri"/>
                <a:cs typeface="Calibri"/>
                <a:sym typeface="Calibri"/>
              </a:rPr>
              <a:t>compare </a:t>
            </a:r>
            <a:r>
              <a:rPr lang="en-US" sz="2200">
                <a:solidFill>
                  <a:schemeClr val="dk1"/>
                </a:solidFill>
                <a:latin typeface="Calibri"/>
                <a:ea typeface="Calibri"/>
                <a:cs typeface="Calibri"/>
                <a:sym typeface="Calibri"/>
              </a:rPr>
              <a:t>with the final carved marble sculptures?</a:t>
            </a:r>
            <a:endParaRPr sz="22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Imagine</a:t>
            </a:r>
            <a:r>
              <a:rPr lang="en-US" sz="2200">
                <a:solidFill>
                  <a:srgbClr val="6B908F"/>
                </a:solidFill>
                <a:latin typeface="Calibri"/>
                <a:ea typeface="Calibri"/>
                <a:cs typeface="Calibri"/>
                <a:sym typeface="Calibri"/>
              </a:rPr>
              <a:t> </a:t>
            </a:r>
            <a:r>
              <a:rPr lang="en-US" sz="2200">
                <a:solidFill>
                  <a:schemeClr val="dk1"/>
                </a:solidFill>
                <a:latin typeface="Calibri"/>
                <a:ea typeface="Calibri"/>
                <a:cs typeface="Calibri"/>
                <a:sym typeface="Calibri"/>
              </a:rPr>
              <a:t>walking across the Ponte Sant’Angelo. What music or sounds would you pair with the pilgrimage?</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554" name="Google Shape;554;p47"/>
          <p:cNvGrpSpPr/>
          <p:nvPr/>
        </p:nvGrpSpPr>
        <p:grpSpPr>
          <a:xfrm>
            <a:off x="7571949" y="4881213"/>
            <a:ext cx="493957" cy="493319"/>
            <a:chOff x="5053900" y="2021500"/>
            <a:chExt cx="483750" cy="483125"/>
          </a:xfrm>
        </p:grpSpPr>
        <p:sp>
          <p:nvSpPr>
            <p:cNvPr id="555" name="Google Shape;555;p47"/>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6" name="Google Shape;556;p47"/>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7" name="Google Shape;557;p47"/>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8" name="Google Shape;558;p47"/>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9" name="Google Shape;559;p47"/>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0" name="Google Shape;560;p47"/>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1" name="Google Shape;561;p47"/>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2" name="Google Shape;562;p47"/>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3" name="Google Shape;563;p47"/>
          <p:cNvGrpSpPr/>
          <p:nvPr/>
        </p:nvGrpSpPr>
        <p:grpSpPr>
          <a:xfrm>
            <a:off x="7571197" y="2980009"/>
            <a:ext cx="533547" cy="525154"/>
            <a:chOff x="683125" y="1955275"/>
            <a:chExt cx="299325" cy="294600"/>
          </a:xfrm>
        </p:grpSpPr>
        <p:sp>
          <p:nvSpPr>
            <p:cNvPr id="564" name="Google Shape;564;p47"/>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45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7"/>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45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7"/>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45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7"/>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45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47"/>
          <p:cNvGrpSpPr/>
          <p:nvPr/>
        </p:nvGrpSpPr>
        <p:grpSpPr>
          <a:xfrm>
            <a:off x="7552165" y="552386"/>
            <a:ext cx="533549" cy="280331"/>
            <a:chOff x="2080675" y="352325"/>
            <a:chExt cx="485000" cy="254800"/>
          </a:xfrm>
        </p:grpSpPr>
        <p:sp>
          <p:nvSpPr>
            <p:cNvPr id="569" name="Google Shape;569;p47"/>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570" name="Google Shape;570;p47"/>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sp>
        <p:nvSpPr>
          <p:cNvPr id="571" name="Google Shape;571;p47"/>
          <p:cNvSpPr txBox="1"/>
          <p:nvPr/>
        </p:nvSpPr>
        <p:spPr>
          <a:xfrm>
            <a:off x="8" y="5406950"/>
            <a:ext cx="4929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Gian Lorenzo Bernini</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Angel with the Superscription and Angel with the Crown of Thorns, </a:t>
            </a:r>
            <a:r>
              <a:rPr lang="en-US" sz="1000">
                <a:solidFill>
                  <a:schemeClr val="dk1"/>
                </a:solidFill>
                <a:latin typeface="Calibri"/>
                <a:ea typeface="Calibri"/>
                <a:cs typeface="Calibri"/>
                <a:sym typeface="Calibri"/>
              </a:rPr>
              <a:t>1668,</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terracotta. Ki</a:t>
            </a:r>
            <a:r>
              <a:rPr lang="en-US" sz="1000">
                <a:solidFill>
                  <a:schemeClr val="dk1"/>
                </a:solidFill>
                <a:latin typeface="Calibri"/>
                <a:ea typeface="Calibri"/>
                <a:cs typeface="Calibri"/>
                <a:sym typeface="Calibri"/>
              </a:rPr>
              <a:t>m</a:t>
            </a:r>
            <a:r>
              <a:rPr lang="en-US" sz="1000">
                <a:solidFill>
                  <a:schemeClr val="dk1"/>
                </a:solidFill>
                <a:latin typeface="Calibri"/>
                <a:ea typeface="Calibri"/>
                <a:cs typeface="Calibri"/>
                <a:sym typeface="Calibri"/>
              </a:rPr>
              <a:t>bell Art Museum</a:t>
            </a:r>
            <a:endParaRPr sz="10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48"/>
          <p:cNvSpPr txBox="1"/>
          <p:nvPr/>
        </p:nvSpPr>
        <p:spPr>
          <a:xfrm>
            <a:off x="10234723" y="6150000"/>
            <a:ext cx="1963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Ferdinand Georg Waldmüller,</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Dog Guarding a Basket of Grapes</a:t>
            </a:r>
            <a:r>
              <a:rPr lang="en-US" sz="1000">
                <a:solidFill>
                  <a:schemeClr val="dk1"/>
                </a:solidFill>
                <a:latin typeface="Calibri"/>
                <a:ea typeface="Calibri"/>
                <a:cs typeface="Calibri"/>
                <a:sym typeface="Calibri"/>
              </a:rPr>
              <a:t>, 1836, o</a:t>
            </a:r>
            <a:r>
              <a:rPr lang="en-US" sz="1000">
                <a:solidFill>
                  <a:schemeClr val="dk1"/>
                </a:solidFill>
                <a:latin typeface="Calibri"/>
                <a:ea typeface="Calibri"/>
                <a:cs typeface="Calibri"/>
                <a:sym typeface="Calibri"/>
              </a:rPr>
              <a:t>il on canvas. Kimbell Art Museum</a:t>
            </a:r>
            <a:endParaRPr sz="1000">
              <a:latin typeface="Calibri"/>
              <a:ea typeface="Calibri"/>
              <a:cs typeface="Calibri"/>
              <a:sym typeface="Calibri"/>
            </a:endParaRPr>
          </a:p>
        </p:txBody>
      </p:sp>
      <p:pic>
        <p:nvPicPr>
          <p:cNvPr id="577" name="Google Shape;577;p48"/>
          <p:cNvPicPr preferRelativeResize="0"/>
          <p:nvPr/>
        </p:nvPicPr>
        <p:blipFill rotWithShape="1">
          <a:blip r:embed="rId3">
            <a:alphaModFix/>
          </a:blip>
          <a:srcRect b="3167" l="2608" r="2532" t="2829"/>
          <a:stretch/>
        </p:blipFill>
        <p:spPr>
          <a:xfrm>
            <a:off x="1624125" y="0"/>
            <a:ext cx="8610596" cy="68580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49"/>
          <p:cNvPicPr preferRelativeResize="0"/>
          <p:nvPr/>
        </p:nvPicPr>
        <p:blipFill rotWithShape="1">
          <a:blip r:embed="rId3">
            <a:alphaModFix/>
          </a:blip>
          <a:srcRect b="3167" l="2608" r="2532" t="2829"/>
          <a:stretch/>
        </p:blipFill>
        <p:spPr>
          <a:xfrm>
            <a:off x="0" y="0"/>
            <a:ext cx="6533176" cy="5203426"/>
          </a:xfrm>
          <a:prstGeom prst="rect">
            <a:avLst/>
          </a:prstGeom>
          <a:noFill/>
          <a:ln>
            <a:noFill/>
          </a:ln>
        </p:spPr>
      </p:pic>
      <p:sp>
        <p:nvSpPr>
          <p:cNvPr id="583" name="Google Shape;583;p49"/>
          <p:cNvSpPr txBox="1"/>
          <p:nvPr/>
        </p:nvSpPr>
        <p:spPr>
          <a:xfrm>
            <a:off x="7774789" y="416075"/>
            <a:ext cx="4015500" cy="529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do you see </a:t>
            </a:r>
            <a:r>
              <a:rPr b="1" lang="en-US" sz="2200">
                <a:solidFill>
                  <a:schemeClr val="dk1"/>
                </a:solidFill>
                <a:latin typeface="Calibri"/>
                <a:ea typeface="Calibri"/>
                <a:cs typeface="Calibri"/>
                <a:sym typeface="Calibri"/>
              </a:rPr>
              <a:t>happening</a:t>
            </a:r>
            <a:r>
              <a:rPr lang="en-US" sz="2200">
                <a:solidFill>
                  <a:schemeClr val="dk1"/>
                </a:solidFill>
                <a:latin typeface="Calibri"/>
                <a:ea typeface="Calibri"/>
                <a:cs typeface="Calibri"/>
                <a:sym typeface="Calibri"/>
              </a:rPr>
              <a:t> in this painting? Who is the </a:t>
            </a:r>
            <a:r>
              <a:rPr b="1" lang="en-US" sz="2200">
                <a:solidFill>
                  <a:schemeClr val="dk1"/>
                </a:solidFill>
                <a:latin typeface="Calibri"/>
                <a:ea typeface="Calibri"/>
                <a:cs typeface="Calibri"/>
                <a:sym typeface="Calibri"/>
              </a:rPr>
              <a:t>main character</a:t>
            </a:r>
            <a:r>
              <a:rPr lang="en-US" sz="2200">
                <a:solidFill>
                  <a:schemeClr val="dk1"/>
                </a:solidFill>
                <a:latin typeface="Calibri"/>
                <a:ea typeface="Calibri"/>
                <a:cs typeface="Calibri"/>
                <a:sym typeface="Calibri"/>
              </a:rPr>
              <a:t>? How would you describe them?</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Which </a:t>
            </a:r>
            <a:r>
              <a:rPr b="1" lang="en-US" sz="2200">
                <a:solidFill>
                  <a:schemeClr val="dk1"/>
                </a:solidFill>
                <a:latin typeface="Calibri"/>
                <a:ea typeface="Calibri"/>
                <a:cs typeface="Calibri"/>
                <a:sym typeface="Calibri"/>
              </a:rPr>
              <a:t>colors</a:t>
            </a:r>
            <a:r>
              <a:rPr lang="en-US" sz="2200">
                <a:solidFill>
                  <a:schemeClr val="dk1"/>
                </a:solidFill>
                <a:latin typeface="Calibri"/>
                <a:ea typeface="Calibri"/>
                <a:cs typeface="Calibri"/>
                <a:sym typeface="Calibri"/>
              </a:rPr>
              <a:t> and </a:t>
            </a:r>
            <a:r>
              <a:rPr b="1" lang="en-US" sz="2200">
                <a:solidFill>
                  <a:schemeClr val="dk1"/>
                </a:solidFill>
                <a:latin typeface="Calibri"/>
                <a:ea typeface="Calibri"/>
                <a:cs typeface="Calibri"/>
                <a:sym typeface="Calibri"/>
              </a:rPr>
              <a:t>textures</a:t>
            </a:r>
            <a:r>
              <a:rPr lang="en-US" sz="2200">
                <a:solidFill>
                  <a:schemeClr val="dk1"/>
                </a:solidFill>
                <a:latin typeface="Calibri"/>
                <a:ea typeface="Calibri"/>
                <a:cs typeface="Calibri"/>
                <a:sym typeface="Calibri"/>
              </a:rPr>
              <a:t> stand out to you?</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From whom might the dog be guarding the grapes? What might have happened just before this scene, and what could happen next?</a:t>
            </a:r>
            <a:endParaRPr sz="2200">
              <a:solidFill>
                <a:schemeClr val="dk1"/>
              </a:solidFill>
              <a:latin typeface="Calibri"/>
              <a:ea typeface="Calibri"/>
              <a:cs typeface="Calibri"/>
              <a:sym typeface="Calibri"/>
            </a:endParaRPr>
          </a:p>
        </p:txBody>
      </p:sp>
      <p:grpSp>
        <p:nvGrpSpPr>
          <p:cNvPr id="584" name="Google Shape;584;p49"/>
          <p:cNvGrpSpPr/>
          <p:nvPr/>
        </p:nvGrpSpPr>
        <p:grpSpPr>
          <a:xfrm>
            <a:off x="7016794" y="590450"/>
            <a:ext cx="533549" cy="280331"/>
            <a:chOff x="2080675" y="352325"/>
            <a:chExt cx="485000" cy="254800"/>
          </a:xfrm>
        </p:grpSpPr>
        <p:sp>
          <p:nvSpPr>
            <p:cNvPr id="585" name="Google Shape;585;p49"/>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586" name="Google Shape;586;p49"/>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587" name="Google Shape;587;p49"/>
          <p:cNvGrpSpPr/>
          <p:nvPr/>
        </p:nvGrpSpPr>
        <p:grpSpPr>
          <a:xfrm>
            <a:off x="7016798" y="2615657"/>
            <a:ext cx="533537" cy="510347"/>
            <a:chOff x="5049750" y="832600"/>
            <a:chExt cx="505100" cy="483100"/>
          </a:xfrm>
        </p:grpSpPr>
        <p:sp>
          <p:nvSpPr>
            <p:cNvPr id="588" name="Google Shape;588;p49"/>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9" name="Google Shape;589;p49"/>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0" name="Google Shape;590;p49"/>
          <p:cNvGrpSpPr/>
          <p:nvPr/>
        </p:nvGrpSpPr>
        <p:grpSpPr>
          <a:xfrm>
            <a:off x="7016794" y="3782299"/>
            <a:ext cx="533547" cy="525154"/>
            <a:chOff x="683125" y="1955275"/>
            <a:chExt cx="299325" cy="294600"/>
          </a:xfrm>
        </p:grpSpPr>
        <p:sp>
          <p:nvSpPr>
            <p:cNvPr id="591" name="Google Shape;591;p49"/>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9"/>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9"/>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9"/>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49"/>
          <p:cNvSpPr txBox="1"/>
          <p:nvPr/>
        </p:nvSpPr>
        <p:spPr>
          <a:xfrm>
            <a:off x="-39325" y="5243750"/>
            <a:ext cx="3090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Ferdinand Georg Waldmüller,</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Dog Guarding a Basket of Grapes</a:t>
            </a:r>
            <a:r>
              <a:rPr lang="en-US" sz="1000">
                <a:solidFill>
                  <a:schemeClr val="dk1"/>
                </a:solidFill>
                <a:latin typeface="Calibri"/>
                <a:ea typeface="Calibri"/>
                <a:cs typeface="Calibri"/>
                <a:sym typeface="Calibri"/>
              </a:rPr>
              <a:t>, 1836, oil on canvas. Kimbell Art Museum</a:t>
            </a:r>
            <a:endParaRPr sz="10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50"/>
          <p:cNvPicPr preferRelativeResize="0"/>
          <p:nvPr/>
        </p:nvPicPr>
        <p:blipFill rotWithShape="1">
          <a:blip r:embed="rId3">
            <a:alphaModFix/>
          </a:blip>
          <a:srcRect b="3167" l="2608" r="2532" t="2829"/>
          <a:stretch/>
        </p:blipFill>
        <p:spPr>
          <a:xfrm>
            <a:off x="0" y="0"/>
            <a:ext cx="6533176" cy="5203426"/>
          </a:xfrm>
          <a:prstGeom prst="rect">
            <a:avLst/>
          </a:prstGeom>
          <a:noFill/>
          <a:ln>
            <a:noFill/>
          </a:ln>
        </p:spPr>
      </p:pic>
      <p:sp>
        <p:nvSpPr>
          <p:cNvPr id="601" name="Google Shape;601;p50"/>
          <p:cNvSpPr txBox="1"/>
          <p:nvPr/>
        </p:nvSpPr>
        <p:spPr>
          <a:xfrm>
            <a:off x="7774789" y="416075"/>
            <a:ext cx="4015500" cy="335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latin typeface="Calibri"/>
                <a:ea typeface="Calibri"/>
                <a:cs typeface="Calibri"/>
                <a:sym typeface="Calibri"/>
              </a:rPr>
              <a:t>What other </a:t>
            </a:r>
            <a:r>
              <a:rPr b="1" lang="en-US" sz="2200">
                <a:solidFill>
                  <a:schemeClr val="dk1"/>
                </a:solidFill>
                <a:latin typeface="Calibri"/>
                <a:ea typeface="Calibri"/>
                <a:cs typeface="Calibri"/>
                <a:sym typeface="Calibri"/>
              </a:rPr>
              <a:t>details</a:t>
            </a:r>
            <a:r>
              <a:rPr lang="en-US" sz="2200">
                <a:solidFill>
                  <a:schemeClr val="dk1"/>
                </a:solidFill>
                <a:latin typeface="Calibri"/>
                <a:ea typeface="Calibri"/>
                <a:cs typeface="Calibri"/>
                <a:sym typeface="Calibri"/>
              </a:rPr>
              <a:t> can be found in the foreground and distant background?</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rPr lang="en-US" sz="2200">
                <a:solidFill>
                  <a:srgbClr val="6B908F"/>
                </a:solidFill>
                <a:latin typeface="Calibri"/>
                <a:ea typeface="Calibri"/>
                <a:cs typeface="Calibri"/>
                <a:sym typeface="Calibri"/>
              </a:rPr>
              <a:t> </a:t>
            </a:r>
            <a:endParaRPr sz="2200">
              <a:solidFill>
                <a:srgbClr val="6B908F"/>
              </a:solidFill>
              <a:latin typeface="Calibri"/>
              <a:ea typeface="Calibri"/>
              <a:cs typeface="Calibri"/>
              <a:sym typeface="Calibri"/>
            </a:endParaRPr>
          </a:p>
          <a:p>
            <a:pPr indent="0" lvl="0" marL="0" rtl="0" algn="l">
              <a:lnSpc>
                <a:spcPct val="115000"/>
              </a:lnSpc>
              <a:spcBef>
                <a:spcPts val="0"/>
              </a:spcBef>
              <a:spcAft>
                <a:spcPts val="0"/>
              </a:spcAft>
              <a:buNone/>
            </a:pPr>
            <a:r>
              <a:rPr b="1" lang="en-US" sz="2200">
                <a:solidFill>
                  <a:schemeClr val="dk1"/>
                </a:solidFill>
                <a:latin typeface="Calibri"/>
                <a:ea typeface="Calibri"/>
                <a:cs typeface="Calibri"/>
                <a:sym typeface="Calibri"/>
              </a:rPr>
              <a:t>Draw</a:t>
            </a:r>
            <a:r>
              <a:rPr lang="en-US" sz="2200">
                <a:solidFill>
                  <a:srgbClr val="6B908F"/>
                </a:solidFill>
                <a:latin typeface="Calibri"/>
                <a:ea typeface="Calibri"/>
                <a:cs typeface="Calibri"/>
                <a:sym typeface="Calibri"/>
              </a:rPr>
              <a:t> </a:t>
            </a:r>
            <a:r>
              <a:rPr lang="en-US" sz="2200">
                <a:solidFill>
                  <a:schemeClr val="dk1"/>
                </a:solidFill>
                <a:latin typeface="Calibri"/>
                <a:ea typeface="Calibri"/>
                <a:cs typeface="Calibri"/>
                <a:sym typeface="Calibri"/>
              </a:rPr>
              <a:t>a scene with an animal you cherish. Who or what would your furry friend protect?</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602" name="Google Shape;602;p50"/>
          <p:cNvGrpSpPr/>
          <p:nvPr/>
        </p:nvGrpSpPr>
        <p:grpSpPr>
          <a:xfrm>
            <a:off x="7016794" y="590450"/>
            <a:ext cx="533549" cy="280331"/>
            <a:chOff x="2080675" y="352325"/>
            <a:chExt cx="485000" cy="254800"/>
          </a:xfrm>
        </p:grpSpPr>
        <p:sp>
          <p:nvSpPr>
            <p:cNvPr id="603" name="Google Shape;603;p50"/>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604" name="Google Shape;604;p50"/>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sp>
        <p:nvSpPr>
          <p:cNvPr id="605" name="Google Shape;605;p50"/>
          <p:cNvSpPr/>
          <p:nvPr/>
        </p:nvSpPr>
        <p:spPr>
          <a:xfrm>
            <a:off x="7074914" y="2206275"/>
            <a:ext cx="417308" cy="409062"/>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
        <p:nvSpPr>
          <p:cNvPr id="606" name="Google Shape;606;p50"/>
          <p:cNvSpPr txBox="1"/>
          <p:nvPr/>
        </p:nvSpPr>
        <p:spPr>
          <a:xfrm>
            <a:off x="-39325" y="5243750"/>
            <a:ext cx="3090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Ferdinand Georg Waldmüller,</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Dog Guarding a Basket of Grapes</a:t>
            </a:r>
            <a:r>
              <a:rPr lang="en-US" sz="1000">
                <a:solidFill>
                  <a:schemeClr val="dk1"/>
                </a:solidFill>
                <a:latin typeface="Calibri"/>
                <a:ea typeface="Calibri"/>
                <a:cs typeface="Calibri"/>
                <a:sym typeface="Calibri"/>
              </a:rPr>
              <a:t>, 1836, oil on canvas. Kimbell Art Museum</a:t>
            </a:r>
            <a:endParaRPr sz="10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1"/>
          <p:cNvSpPr txBox="1"/>
          <p:nvPr/>
        </p:nvSpPr>
        <p:spPr>
          <a:xfrm>
            <a:off x="891700" y="304000"/>
            <a:ext cx="10437000" cy="6741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000000"/>
                </a:solidFill>
                <a:latin typeface="Calibri"/>
                <a:ea typeface="Calibri"/>
                <a:cs typeface="Calibri"/>
                <a:sym typeface="Calibri"/>
              </a:rPr>
              <a:t>Art in order of appearance:</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br>
              <a:rPr b="0" i="0" lang="en-US" sz="1200" u="none" cap="none" strike="noStrike">
                <a:solidFill>
                  <a:schemeClr val="dk1"/>
                </a:solidFill>
                <a:latin typeface="Calibri"/>
                <a:ea typeface="Calibri"/>
                <a:cs typeface="Calibri"/>
                <a:sym typeface="Calibri"/>
              </a:rPr>
            </a:br>
            <a:br>
              <a:rPr b="0" i="0" lang="en-US" sz="1200" u="none" cap="none" strike="noStrike">
                <a:solidFill>
                  <a:schemeClr val="dk1"/>
                </a:solidFill>
                <a:latin typeface="Calibri"/>
                <a:ea typeface="Calibri"/>
                <a:cs typeface="Calibri"/>
                <a:sym typeface="Calibri"/>
              </a:rPr>
            </a:br>
            <a:endParaRPr>
              <a:solidFill>
                <a:schemeClr val="dk1"/>
              </a:solidFill>
            </a:endParaRPr>
          </a:p>
          <a:p>
            <a:pPr indent="0" lvl="0" marL="0" rtl="0" algn="ctr">
              <a:spcBef>
                <a:spcPts val="0"/>
              </a:spcBef>
              <a:spcAft>
                <a:spcPts val="0"/>
              </a:spcAft>
              <a:buNone/>
            </a:pPr>
            <a:r>
              <a:rPr lang="en-US" sz="1200">
                <a:solidFill>
                  <a:schemeClr val="dk1"/>
                </a:solidFill>
                <a:latin typeface="Calibri"/>
                <a:ea typeface="Calibri"/>
                <a:cs typeface="Calibri"/>
                <a:sym typeface="Calibri"/>
              </a:rPr>
              <a:t>Maya culture, Guatemala, </a:t>
            </a:r>
            <a:r>
              <a:rPr i="1" lang="en-US" sz="1200">
                <a:solidFill>
                  <a:schemeClr val="dk1"/>
                </a:solidFill>
                <a:latin typeface="Calibri"/>
                <a:ea typeface="Calibri"/>
                <a:cs typeface="Calibri"/>
                <a:sym typeface="Calibri"/>
              </a:rPr>
              <a:t>Standing Ruler</a:t>
            </a:r>
            <a:r>
              <a:rPr lang="en-US" sz="1200">
                <a:solidFill>
                  <a:schemeClr val="dk1"/>
                </a:solidFill>
                <a:latin typeface="Calibri"/>
                <a:ea typeface="Calibri"/>
                <a:cs typeface="Calibri"/>
                <a:sym typeface="Calibri"/>
              </a:rPr>
              <a:t>, c. AD 600–800, ceramic with traces of paint. Kimbell Art Museum, Fort Worth, AP 1984.03</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1200">
              <a:solidFill>
                <a:schemeClr val="dk1"/>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Gian Lorenzo Bernini</a:t>
            </a:r>
            <a:r>
              <a:rPr lang="en-US" sz="1200">
                <a:solidFill>
                  <a:schemeClr val="dk1"/>
                </a:solidFill>
              </a:rPr>
              <a:t>, </a:t>
            </a:r>
            <a:r>
              <a:rPr i="1" lang="en-US" sz="1200">
                <a:solidFill>
                  <a:schemeClr val="dk1"/>
                </a:solidFill>
                <a:latin typeface="Calibri"/>
                <a:ea typeface="Calibri"/>
                <a:cs typeface="Calibri"/>
                <a:sym typeface="Calibri"/>
              </a:rPr>
              <a:t>Angel with the Superscription</a:t>
            </a:r>
            <a:r>
              <a:rPr lang="en-US" sz="1200">
                <a:solidFill>
                  <a:schemeClr val="dk1"/>
                </a:solidFill>
                <a:latin typeface="Calibri"/>
                <a:ea typeface="Calibri"/>
                <a:cs typeface="Calibri"/>
                <a:sym typeface="Calibri"/>
              </a:rPr>
              <a:t>, 1668, terracotta. Kimbell Art Museum, Fort Worth, AP 1987.02a</a:t>
            </a:r>
            <a:endParaRPr sz="1200">
              <a:solidFill>
                <a:schemeClr val="dk1"/>
              </a:solidFill>
              <a:latin typeface="Calibri"/>
              <a:ea typeface="Calibri"/>
              <a:cs typeface="Calibri"/>
              <a:sym typeface="Calibri"/>
            </a:endParaRPr>
          </a:p>
          <a:p>
            <a:pPr indent="0" lvl="0" marL="0" marR="0" rtl="0" algn="ctr">
              <a:spcBef>
                <a:spcPts val="0"/>
              </a:spcBef>
              <a:spcAft>
                <a:spcPts val="0"/>
              </a:spcAft>
              <a:buNone/>
            </a:pPr>
            <a:br>
              <a:rPr i="0" lang="en-US" sz="1200" cap="none" strike="noStrike">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Japanese, </a:t>
            </a:r>
            <a:r>
              <a:rPr i="1" lang="en-US" sz="1200">
                <a:solidFill>
                  <a:schemeClr val="dk1"/>
                </a:solidFill>
                <a:latin typeface="Calibri"/>
                <a:ea typeface="Calibri"/>
                <a:cs typeface="Calibri"/>
                <a:sym typeface="Calibri"/>
              </a:rPr>
              <a:t>Haniwa Seated Man</a:t>
            </a:r>
            <a:r>
              <a:rPr lang="en-US" sz="1200">
                <a:solidFill>
                  <a:schemeClr val="dk1"/>
                </a:solidFill>
                <a:latin typeface="Calibri"/>
                <a:ea typeface="Calibri"/>
                <a:cs typeface="Calibri"/>
                <a:sym typeface="Calibri"/>
              </a:rPr>
              <a:t>, c. AD 500, low-fired clay with cinnabar pigment. Kimbell Art Museum, Fort Worth, AP 1972.02</a:t>
            </a:r>
            <a:endParaRPr sz="12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a:p>
            <a:pPr indent="0" lvl="0" marL="0" rtl="0" algn="ctr">
              <a:spcBef>
                <a:spcPts val="0"/>
              </a:spcBef>
              <a:spcAft>
                <a:spcPts val="0"/>
              </a:spcAft>
              <a:buNone/>
            </a:pPr>
            <a:r>
              <a:rPr lang="en-US" sz="1200">
                <a:solidFill>
                  <a:schemeClr val="dk1"/>
                </a:solidFill>
                <a:latin typeface="Calibri"/>
                <a:ea typeface="Calibri"/>
                <a:cs typeface="Calibri"/>
                <a:sym typeface="Calibri"/>
              </a:rPr>
              <a:t>Aztec, </a:t>
            </a:r>
            <a:r>
              <a:rPr i="1" lang="en-US" sz="1200">
                <a:solidFill>
                  <a:schemeClr val="dk1"/>
                </a:solidFill>
                <a:latin typeface="Calibri"/>
                <a:ea typeface="Calibri"/>
                <a:cs typeface="Calibri"/>
                <a:sym typeface="Calibri"/>
              </a:rPr>
              <a:t>Seated Man, Possibly Huehueteotl</a:t>
            </a:r>
            <a:r>
              <a:rPr lang="en-US" sz="1200">
                <a:solidFill>
                  <a:schemeClr val="dk1"/>
                </a:solidFill>
                <a:latin typeface="Calibri"/>
                <a:ea typeface="Calibri"/>
                <a:cs typeface="Calibri"/>
                <a:sym typeface="Calibri"/>
              </a:rPr>
              <a:t>, c. 1500, basalt. Kimbell Art Museum, Fort Worth, AP 1969.19</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1200">
              <a:solidFill>
                <a:schemeClr val="dk1"/>
              </a:solidFill>
              <a:latin typeface="Calibri"/>
              <a:ea typeface="Calibri"/>
              <a:cs typeface="Calibri"/>
              <a:sym typeface="Calibri"/>
            </a:endParaRPr>
          </a:p>
          <a:p>
            <a:pPr indent="0" lvl="0" marL="0" rtl="0" algn="ctr">
              <a:spcBef>
                <a:spcPts val="0"/>
              </a:spcBef>
              <a:spcAft>
                <a:spcPts val="0"/>
              </a:spcAft>
              <a:buNone/>
            </a:pPr>
            <a:r>
              <a:rPr lang="en-US" sz="1200">
                <a:solidFill>
                  <a:schemeClr val="dk1"/>
                </a:solidFill>
                <a:latin typeface="Calibri"/>
                <a:ea typeface="Calibri"/>
                <a:cs typeface="Calibri"/>
                <a:sym typeface="Calibri"/>
              </a:rPr>
              <a:t>Hemba, </a:t>
            </a:r>
            <a:r>
              <a:rPr i="1" lang="en-US" sz="1200">
                <a:solidFill>
                  <a:schemeClr val="dk1"/>
                </a:solidFill>
                <a:latin typeface="Calibri"/>
                <a:ea typeface="Calibri"/>
                <a:cs typeface="Calibri"/>
                <a:sym typeface="Calibri"/>
              </a:rPr>
              <a:t>Warrior Ancestor Figure, </a:t>
            </a:r>
            <a:r>
              <a:rPr lang="en-US" sz="1200">
                <a:solidFill>
                  <a:schemeClr val="dk1"/>
                </a:solidFill>
                <a:latin typeface="Calibri"/>
                <a:ea typeface="Calibri"/>
                <a:cs typeface="Calibri"/>
                <a:sym typeface="Calibri"/>
              </a:rPr>
              <a:t>19th century, wood. Kimbell Art Museum, Fort Worth, AP 1979.03</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1200">
              <a:solidFill>
                <a:schemeClr val="dk1"/>
              </a:solidFill>
              <a:latin typeface="Calibri"/>
              <a:ea typeface="Calibri"/>
              <a:cs typeface="Calibri"/>
              <a:sym typeface="Calibri"/>
            </a:endParaRPr>
          </a:p>
          <a:p>
            <a:pPr indent="0" lvl="0" marL="0" rtl="0" algn="ctr">
              <a:spcBef>
                <a:spcPts val="0"/>
              </a:spcBef>
              <a:spcAft>
                <a:spcPts val="0"/>
              </a:spcAft>
              <a:buNone/>
            </a:pPr>
            <a:r>
              <a:rPr lang="en-US" sz="1200">
                <a:solidFill>
                  <a:schemeClr val="dk1"/>
                </a:solidFill>
                <a:latin typeface="Calibri"/>
                <a:ea typeface="Calibri"/>
                <a:cs typeface="Calibri"/>
                <a:sym typeface="Calibri"/>
              </a:rPr>
              <a:t>Chinese, </a:t>
            </a:r>
            <a:r>
              <a:rPr i="1" lang="en-US" sz="1200">
                <a:solidFill>
                  <a:schemeClr val="dk1"/>
                </a:solidFill>
                <a:uFill>
                  <a:noFill/>
                </a:uFill>
                <a:latin typeface="Calibri"/>
                <a:ea typeface="Calibri"/>
                <a:cs typeface="Calibri"/>
                <a:sym typeface="Calibri"/>
                <a:hlinkClick r:id="rId3">
                  <a:extLst>
                    <a:ext uri="{A12FA001-AC4F-418D-AE19-62706E023703}">
                      <ahyp:hlinkClr val="tx"/>
                    </a:ext>
                  </a:extLst>
                </a:hlinkClick>
              </a:rPr>
              <a:t>Court Lady</a:t>
            </a:r>
            <a:r>
              <a:rPr lang="en-US" sz="1200">
                <a:solidFill>
                  <a:schemeClr val="dk1"/>
                </a:solidFill>
                <a:latin typeface="Calibri"/>
                <a:ea typeface="Calibri"/>
                <a:cs typeface="Calibri"/>
                <a:sym typeface="Calibri"/>
              </a:rPr>
              <a:t>, first half of the 8th century AD, gray earthenware with painted polychrome decoration. Kimbell Art Museum, Fort Worth, AP 2001.01</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1200">
              <a:solidFill>
                <a:schemeClr val="dk1"/>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Chinese, Western Han dynasty (206 BC–AD 9), </a:t>
            </a:r>
            <a:r>
              <a:rPr i="1" lang="en-US" sz="1200">
                <a:solidFill>
                  <a:schemeClr val="dk1"/>
                </a:solidFill>
                <a:latin typeface="Calibri"/>
                <a:ea typeface="Calibri"/>
                <a:cs typeface="Calibri"/>
                <a:sym typeface="Calibri"/>
              </a:rPr>
              <a:t>Horse and Rider</a:t>
            </a:r>
            <a:r>
              <a:rPr lang="en-US" sz="1200">
                <a:solidFill>
                  <a:schemeClr val="dk1"/>
                </a:solidFill>
                <a:latin typeface="Calibri"/>
                <a:ea typeface="Calibri"/>
                <a:cs typeface="Calibri"/>
                <a:sym typeface="Calibri"/>
              </a:rPr>
              <a:t>, 2nd–1st century BC, earthenware with painted polychrome decoration. Kimbell Art Museum, Fort Worth, AP 1994.07</a:t>
            </a:r>
            <a:endParaRPr sz="12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200">
              <a:solidFill>
                <a:schemeClr val="dk1"/>
              </a:solidFill>
              <a:latin typeface="Quattrocento Sans"/>
              <a:ea typeface="Quattrocento Sans"/>
              <a:cs typeface="Quattrocento Sans"/>
              <a:sym typeface="Quattrocento Sans"/>
            </a:endParaRPr>
          </a:p>
          <a:p>
            <a:pPr indent="0" lvl="0" marL="0" rtl="0" algn="ctr">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Chinese</a:t>
            </a:r>
            <a:r>
              <a:rPr lang="en-US" sz="1200">
                <a:solidFill>
                  <a:schemeClr val="dk1"/>
                </a:solidFill>
              </a:rPr>
              <a:t>, </a:t>
            </a:r>
            <a:r>
              <a:rPr i="1" lang="en-US" sz="1200">
                <a:solidFill>
                  <a:schemeClr val="dk1"/>
                </a:solidFill>
                <a:uFill>
                  <a:noFill/>
                </a:uFill>
                <a:latin typeface="Calibri"/>
                <a:ea typeface="Calibri"/>
                <a:cs typeface="Calibri"/>
                <a:sym typeface="Calibri"/>
                <a:hlinkClick r:id="rId4">
                  <a:extLst>
                    <a:ext uri="{A12FA001-AC4F-418D-AE19-62706E023703}">
                      <ahyp:hlinkClr val="tx"/>
                    </a:ext>
                  </a:extLst>
                </a:hlinkClick>
              </a:rPr>
              <a:t>Earth Spirit</a:t>
            </a:r>
            <a:r>
              <a:rPr i="1" lang="en-US" sz="1200">
                <a:solidFill>
                  <a:schemeClr val="dk1"/>
                </a:solidFill>
                <a:latin typeface="Calibri"/>
                <a:ea typeface="Calibri"/>
                <a:cs typeface="Calibri"/>
                <a:sym typeface="Calibri"/>
              </a:rPr>
              <a:t>,</a:t>
            </a:r>
            <a:r>
              <a:rPr lang="en-US" sz="1200">
                <a:solidFill>
                  <a:schemeClr val="dk1"/>
                </a:solidFill>
                <a:latin typeface="Calibri"/>
                <a:ea typeface="Calibri"/>
                <a:cs typeface="Calibri"/>
                <a:sym typeface="Calibri"/>
              </a:rPr>
              <a:t> first half of the 8th century</a:t>
            </a:r>
            <a:r>
              <a:rPr lang="en-US" sz="1200">
                <a:solidFill>
                  <a:schemeClr val="dk1"/>
                </a:solidFill>
              </a:rPr>
              <a:t>. </a:t>
            </a:r>
            <a:r>
              <a:rPr lang="en-US" sz="1200">
                <a:solidFill>
                  <a:schemeClr val="dk1"/>
                </a:solidFill>
                <a:latin typeface="Calibri"/>
                <a:ea typeface="Calibri"/>
                <a:cs typeface="Calibri"/>
                <a:sym typeface="Calibri"/>
              </a:rPr>
              <a:t>Gray earthenware with painted polychrome decoration. Kimbell Art Museum, Fort Worth, AP 2001.02</a:t>
            </a:r>
            <a:endParaRPr>
              <a:solidFill>
                <a:schemeClr val="dk1"/>
              </a:solidFill>
            </a:endParaRPr>
          </a:p>
          <a:p>
            <a:pPr indent="0" lvl="0" marL="0" marR="0" rtl="0" algn="ctr">
              <a:spcBef>
                <a:spcPts val="0"/>
              </a:spcBef>
              <a:spcAft>
                <a:spcPts val="0"/>
              </a:spcAft>
              <a:buNone/>
            </a:pPr>
            <a:r>
              <a:t/>
            </a:r>
            <a:endParaRPr sz="1200">
              <a:solidFill>
                <a:schemeClr val="dk1"/>
              </a:solidFill>
              <a:latin typeface="Quattrocento Sans"/>
              <a:ea typeface="Quattrocento Sans"/>
              <a:cs typeface="Quattrocento Sans"/>
              <a:sym typeface="Quattrocento Sans"/>
            </a:endParaRPr>
          </a:p>
          <a:p>
            <a:pPr indent="0" lvl="0" marL="0" rtl="0" algn="ctr">
              <a:spcBef>
                <a:spcPts val="0"/>
              </a:spcBef>
              <a:spcAft>
                <a:spcPts val="0"/>
              </a:spcAft>
              <a:buNone/>
            </a:pPr>
            <a:r>
              <a:rPr lang="en-US" sz="1200">
                <a:solidFill>
                  <a:schemeClr val="dk1"/>
                </a:solidFill>
                <a:latin typeface="Calibri"/>
                <a:ea typeface="Calibri"/>
                <a:cs typeface="Calibri"/>
                <a:sym typeface="Calibri"/>
              </a:rPr>
              <a:t>Oceanic, Maori, Te Huringa period I (1800–1900), </a:t>
            </a:r>
            <a:r>
              <a:rPr i="1" lang="en-US" sz="1200">
                <a:solidFill>
                  <a:schemeClr val="dk1"/>
                </a:solidFill>
                <a:latin typeface="Calibri"/>
                <a:ea typeface="Calibri"/>
                <a:cs typeface="Calibri"/>
                <a:sym typeface="Calibri"/>
              </a:rPr>
              <a:t>Standing Ancestor Figure</a:t>
            </a:r>
            <a:r>
              <a:rPr lang="en-US" sz="1200">
                <a:solidFill>
                  <a:schemeClr val="dk1"/>
                </a:solidFill>
                <a:latin typeface="Calibri"/>
                <a:ea typeface="Calibri"/>
                <a:cs typeface="Calibri"/>
                <a:sym typeface="Calibri"/>
              </a:rPr>
              <a:t>, c. 1800–1840, wood. Kimbell Art Museum, Fort Worth, 1989.04</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000">
              <a:solidFill>
                <a:schemeClr val="dk1"/>
              </a:solidFill>
              <a:latin typeface="Calibri"/>
              <a:ea typeface="Calibri"/>
              <a:cs typeface="Calibri"/>
              <a:sym typeface="Calibri"/>
            </a:endParaRPr>
          </a:p>
          <a:p>
            <a:pPr indent="0" lvl="0" marL="0" rtl="0" algn="ctr">
              <a:spcBef>
                <a:spcPts val="0"/>
              </a:spcBef>
              <a:spcAft>
                <a:spcPts val="0"/>
              </a:spcAft>
              <a:buNone/>
            </a:pPr>
            <a:r>
              <a:rPr lang="en-US" sz="1200">
                <a:solidFill>
                  <a:schemeClr val="dk1"/>
                </a:solidFill>
                <a:latin typeface="Calibri"/>
                <a:ea typeface="Calibri"/>
                <a:cs typeface="Calibri"/>
                <a:sym typeface="Calibri"/>
              </a:rPr>
              <a:t>Ferdinand Georg Waldmüller, </a:t>
            </a:r>
            <a:r>
              <a:rPr i="1" lang="en-US" sz="1200">
                <a:solidFill>
                  <a:schemeClr val="dk1"/>
                </a:solidFill>
                <a:latin typeface="Calibri"/>
                <a:ea typeface="Calibri"/>
                <a:cs typeface="Calibri"/>
                <a:sym typeface="Calibri"/>
              </a:rPr>
              <a:t>Dog Guarding a Basket of Grapes,</a:t>
            </a:r>
            <a:r>
              <a:rPr lang="en-US" sz="1200">
                <a:solidFill>
                  <a:schemeClr val="dk1"/>
                </a:solidFill>
                <a:latin typeface="Calibri"/>
                <a:ea typeface="Calibri"/>
                <a:cs typeface="Calibri"/>
                <a:sym typeface="Calibri"/>
              </a:rPr>
              <a:t> 1836, oil on canvas. Kimbell Art Museum, Fort Worth, AP 2022.01</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1200">
              <a:solidFill>
                <a:schemeClr val="dk1"/>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Chinese, </a:t>
            </a:r>
            <a:r>
              <a:rPr i="1" lang="en-US" sz="1200">
                <a:solidFill>
                  <a:schemeClr val="dk1"/>
                </a:solidFill>
                <a:latin typeface="Calibri"/>
                <a:ea typeface="Calibri"/>
                <a:cs typeface="Calibri"/>
                <a:sym typeface="Calibri"/>
              </a:rPr>
              <a:t>Manjushri on a Lion</a:t>
            </a:r>
            <a:r>
              <a:rPr lang="en-US" sz="1200">
                <a:solidFill>
                  <a:schemeClr val="dk1"/>
                </a:solidFill>
                <a:latin typeface="Calibri"/>
                <a:ea typeface="Calibri"/>
                <a:cs typeface="Calibri"/>
                <a:sym typeface="Calibri"/>
              </a:rPr>
              <a:t>, c. 1150–1279</a:t>
            </a:r>
            <a:r>
              <a:rPr lang="en-US" sz="1200">
                <a:solidFill>
                  <a:schemeClr val="dk1"/>
                </a:solidFill>
              </a:rPr>
              <a:t>, g</a:t>
            </a:r>
            <a:r>
              <a:rPr lang="en-US" sz="1200">
                <a:solidFill>
                  <a:schemeClr val="dk1"/>
                </a:solidFill>
                <a:latin typeface="Calibri"/>
                <a:ea typeface="Calibri"/>
                <a:cs typeface="Calibri"/>
                <a:sym typeface="Calibri"/>
              </a:rPr>
              <a:t>ilt bronze. Kimbell Art Museum, Fort Worth, AP 1987.05a,b</a:t>
            </a:r>
            <a:endParaRPr sz="12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200">
              <a:latin typeface="Calibri"/>
              <a:ea typeface="Calibri"/>
              <a:cs typeface="Calibri"/>
              <a:sym typeface="Calibri"/>
            </a:endParaRPr>
          </a:p>
          <a:p>
            <a:pPr indent="0" lvl="0" marL="0" rtl="0" algn="ctr">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Gian Lorenzo Bernini</a:t>
            </a:r>
            <a:r>
              <a:rPr lang="en-US" sz="1200">
                <a:solidFill>
                  <a:schemeClr val="dk1"/>
                </a:solidFill>
              </a:rPr>
              <a:t>, </a:t>
            </a:r>
            <a:r>
              <a:rPr i="1" lang="en-US" sz="1200">
                <a:solidFill>
                  <a:schemeClr val="dk1"/>
                </a:solidFill>
                <a:latin typeface="Calibri"/>
                <a:ea typeface="Calibri"/>
                <a:cs typeface="Calibri"/>
                <a:sym typeface="Calibri"/>
              </a:rPr>
              <a:t>Angel with the Crown</a:t>
            </a:r>
            <a:r>
              <a:rPr lang="en-US" sz="1200">
                <a:solidFill>
                  <a:schemeClr val="dk1"/>
                </a:solidFill>
                <a:latin typeface="Calibri"/>
                <a:ea typeface="Calibri"/>
                <a:cs typeface="Calibri"/>
                <a:sym typeface="Calibri"/>
              </a:rPr>
              <a:t>, 1668, terracotta. Kimbell Art Museum, Fort Worth, AP 1987.02b</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br>
              <a:rPr b="0" i="0" lang="en-US" sz="1800" u="none" cap="none" strike="noStrike">
                <a:solidFill>
                  <a:schemeClr val="dk1"/>
                </a:solidFill>
                <a:latin typeface="Calibri"/>
                <a:ea typeface="Calibri"/>
                <a:cs typeface="Calibri"/>
                <a:sym typeface="Calibri"/>
              </a:rPr>
            </a:br>
            <a:r>
              <a:rPr b="0" i="0" lang="en-US" sz="1800" u="none" cap="none" strike="noStrike">
                <a:solidFill>
                  <a:srgbClr val="000000"/>
                </a:solidFill>
                <a:latin typeface="Calibri"/>
                <a:ea typeface="Calibri"/>
                <a:cs typeface="Calibri"/>
                <a:sym typeface="Calibri"/>
              </a:rPr>
              <a:t>© 202</a:t>
            </a:r>
            <a:r>
              <a:rPr lang="en-US" sz="1800">
                <a:latin typeface="Calibri"/>
                <a:ea typeface="Calibri"/>
                <a:cs typeface="Calibri"/>
                <a:sym typeface="Calibri"/>
              </a:rPr>
              <a:t>5</a:t>
            </a:r>
            <a:r>
              <a:rPr b="0" i="0" lang="en-US" sz="1800" u="none" cap="none" strike="noStrike">
                <a:solidFill>
                  <a:srgbClr val="000000"/>
                </a:solidFill>
                <a:latin typeface="Calibri"/>
                <a:ea typeface="Calibri"/>
                <a:cs typeface="Calibri"/>
                <a:sym typeface="Calibri"/>
              </a:rPr>
              <a:t> Kimbell Art Museum</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br>
              <a:rPr b="0" i="0" lang="en-US" sz="1800" u="none" cap="none" strike="noStrike">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6"/>
          <p:cNvSpPr txBox="1"/>
          <p:nvPr/>
        </p:nvSpPr>
        <p:spPr>
          <a:xfrm>
            <a:off x="8729471" y="6453426"/>
            <a:ext cx="3372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Horse and Rider</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2nd–1st century BC,</a:t>
            </a:r>
            <a:r>
              <a:rPr lang="en-US" sz="1000">
                <a:solidFill>
                  <a:schemeClr val="dk1"/>
                </a:solidFill>
                <a:latin typeface="Calibri"/>
                <a:ea typeface="Calibri"/>
                <a:cs typeface="Calibri"/>
                <a:sym typeface="Calibri"/>
              </a:rPr>
              <a:t> earthenware with painted polychrome decoration</a:t>
            </a:r>
            <a:r>
              <a:rPr lang="en-US" sz="1000">
                <a:solidFill>
                  <a:schemeClr val="dk1"/>
                </a:solidFill>
                <a:latin typeface="Calibri"/>
                <a:ea typeface="Calibri"/>
                <a:cs typeface="Calibri"/>
                <a:sym typeface="Calibri"/>
              </a:rPr>
              <a:t>. Kimbell Art Museum</a:t>
            </a:r>
            <a:endParaRPr sz="1000">
              <a:latin typeface="Calibri"/>
              <a:ea typeface="Calibri"/>
              <a:cs typeface="Calibri"/>
              <a:sym typeface="Calibri"/>
            </a:endParaRPr>
          </a:p>
        </p:txBody>
      </p:sp>
      <p:pic>
        <p:nvPicPr>
          <p:cNvPr id="111" name="Google Shape;111;p16"/>
          <p:cNvPicPr preferRelativeResize="0"/>
          <p:nvPr/>
        </p:nvPicPr>
        <p:blipFill>
          <a:blip r:embed="rId3">
            <a:alphaModFix/>
          </a:blip>
          <a:stretch>
            <a:fillRect/>
          </a:stretch>
        </p:blipFill>
        <p:spPr>
          <a:xfrm>
            <a:off x="3357378" y="0"/>
            <a:ext cx="5243951"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3" y="0"/>
            <a:ext cx="5243951" cy="6857999"/>
          </a:xfrm>
          <a:prstGeom prst="rect">
            <a:avLst/>
          </a:prstGeom>
          <a:noFill/>
          <a:ln>
            <a:noFill/>
          </a:ln>
        </p:spPr>
      </p:pic>
      <p:sp>
        <p:nvSpPr>
          <p:cNvPr id="117" name="Google Shape;117;p17"/>
          <p:cNvSpPr txBox="1"/>
          <p:nvPr/>
        </p:nvSpPr>
        <p:spPr>
          <a:xfrm>
            <a:off x="6379175" y="262250"/>
            <a:ext cx="5186700" cy="413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2200">
                <a:solidFill>
                  <a:schemeClr val="dk1"/>
                </a:solidFill>
                <a:latin typeface="Calibri"/>
                <a:ea typeface="Calibri"/>
                <a:cs typeface="Calibri"/>
                <a:sym typeface="Calibri"/>
              </a:rPr>
              <a:t>Describe </a:t>
            </a:r>
            <a:r>
              <a:rPr lang="en-US" sz="2200">
                <a:solidFill>
                  <a:schemeClr val="dk1"/>
                </a:solidFill>
                <a:latin typeface="Calibri"/>
                <a:ea typeface="Calibri"/>
                <a:cs typeface="Calibri"/>
                <a:sym typeface="Calibri"/>
              </a:rPr>
              <a:t>the </a:t>
            </a:r>
            <a:r>
              <a:rPr b="1" lang="en-US" sz="2200">
                <a:solidFill>
                  <a:schemeClr val="dk1"/>
                </a:solidFill>
                <a:latin typeface="Calibri"/>
                <a:ea typeface="Calibri"/>
                <a:cs typeface="Calibri"/>
                <a:sym typeface="Calibri"/>
              </a:rPr>
              <a:t>horse</a:t>
            </a:r>
            <a:r>
              <a:rPr lang="en-US" sz="2200">
                <a:solidFill>
                  <a:schemeClr val="dk1"/>
                </a:solidFill>
                <a:latin typeface="Calibri"/>
                <a:ea typeface="Calibri"/>
                <a:cs typeface="Calibri"/>
                <a:sym typeface="Calibri"/>
              </a:rPr>
              <a:t>. What do you notice about its </a:t>
            </a:r>
            <a:r>
              <a:rPr b="1" lang="en-US" sz="2200">
                <a:solidFill>
                  <a:schemeClr val="dk1"/>
                </a:solidFill>
                <a:latin typeface="Calibri"/>
                <a:ea typeface="Calibri"/>
                <a:cs typeface="Calibri"/>
                <a:sym typeface="Calibri"/>
              </a:rPr>
              <a:t>expression</a:t>
            </a:r>
            <a:r>
              <a:rPr lang="en-US" sz="2200">
                <a:solidFill>
                  <a:schemeClr val="dk1"/>
                </a:solidFill>
                <a:latin typeface="Calibri"/>
                <a:ea typeface="Calibri"/>
                <a:cs typeface="Calibri"/>
                <a:sym typeface="Calibri"/>
              </a:rPr>
              <a:t> and </a:t>
            </a:r>
            <a:r>
              <a:rPr b="1" lang="en-US" sz="2200">
                <a:solidFill>
                  <a:schemeClr val="dk1"/>
                </a:solidFill>
                <a:latin typeface="Calibri"/>
                <a:ea typeface="Calibri"/>
                <a:cs typeface="Calibri"/>
                <a:sym typeface="Calibri"/>
              </a:rPr>
              <a:t>body language</a:t>
            </a:r>
            <a:r>
              <a:rPr lang="en-US" sz="2200">
                <a:solidFill>
                  <a:schemeClr val="dk1"/>
                </a:solidFill>
                <a:latin typeface="Calibri"/>
                <a:ea typeface="Calibri"/>
                <a:cs typeface="Calibri"/>
                <a:sym typeface="Calibri"/>
              </a:rPr>
              <a:t>? What </a:t>
            </a:r>
            <a:r>
              <a:rPr b="1" lang="en-US" sz="2200">
                <a:solidFill>
                  <a:schemeClr val="dk1"/>
                </a:solidFill>
                <a:latin typeface="Calibri"/>
                <a:ea typeface="Calibri"/>
                <a:cs typeface="Calibri"/>
                <a:sym typeface="Calibri"/>
              </a:rPr>
              <a:t>details</a:t>
            </a:r>
            <a:r>
              <a:rPr lang="en-US" sz="2200">
                <a:solidFill>
                  <a:schemeClr val="dk1"/>
                </a:solidFill>
                <a:latin typeface="Calibri"/>
                <a:ea typeface="Calibri"/>
                <a:cs typeface="Calibri"/>
                <a:sym typeface="Calibri"/>
              </a:rPr>
              <a:t> are painted on it?</a:t>
            </a:r>
            <a:endParaRPr sz="2200">
              <a:solidFill>
                <a:schemeClr val="dk1"/>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chemeClr val="dk1"/>
                </a:solidFill>
                <a:latin typeface="Calibri"/>
                <a:ea typeface="Calibri"/>
                <a:cs typeface="Calibri"/>
                <a:sym typeface="Calibri"/>
              </a:rPr>
              <a:t>What </a:t>
            </a:r>
            <a:r>
              <a:rPr b="1" lang="en-US" sz="2200">
                <a:solidFill>
                  <a:schemeClr val="dk1"/>
                </a:solidFill>
                <a:latin typeface="Calibri"/>
                <a:ea typeface="Calibri"/>
                <a:cs typeface="Calibri"/>
                <a:sym typeface="Calibri"/>
              </a:rPr>
              <a:t>stands out</a:t>
            </a:r>
            <a:r>
              <a:rPr lang="en-US" sz="2200">
                <a:solidFill>
                  <a:schemeClr val="dk1"/>
                </a:solidFill>
                <a:latin typeface="Calibri"/>
                <a:ea typeface="Calibri"/>
                <a:cs typeface="Calibri"/>
                <a:sym typeface="Calibri"/>
              </a:rPr>
              <a:t> to you about the </a:t>
            </a:r>
            <a:r>
              <a:rPr b="1" lang="en-US" sz="2200">
                <a:solidFill>
                  <a:schemeClr val="dk1"/>
                </a:solidFill>
                <a:latin typeface="Calibri"/>
                <a:ea typeface="Calibri"/>
                <a:cs typeface="Calibri"/>
                <a:sym typeface="Calibri"/>
              </a:rPr>
              <a:t>rider</a:t>
            </a:r>
            <a:r>
              <a:rPr lang="en-US" sz="2200">
                <a:solidFill>
                  <a:schemeClr val="dk1"/>
                </a:solidFill>
                <a:latin typeface="Calibri"/>
                <a:ea typeface="Calibri"/>
                <a:cs typeface="Calibri"/>
                <a:sym typeface="Calibri"/>
              </a:rPr>
              <a:t>? How might they be </a:t>
            </a:r>
            <a:r>
              <a:rPr b="1" lang="en-US" sz="2200">
                <a:solidFill>
                  <a:schemeClr val="dk1"/>
                </a:solidFill>
                <a:latin typeface="Calibri"/>
                <a:ea typeface="Calibri"/>
                <a:cs typeface="Calibri"/>
                <a:sym typeface="Calibri"/>
              </a:rPr>
              <a:t>feeling </a:t>
            </a:r>
            <a:r>
              <a:rPr lang="en-US" sz="2200">
                <a:solidFill>
                  <a:schemeClr val="dk1"/>
                </a:solidFill>
                <a:latin typeface="Calibri"/>
                <a:ea typeface="Calibri"/>
                <a:cs typeface="Calibri"/>
                <a:sym typeface="Calibri"/>
              </a:rPr>
              <a:t>in this moment? How would you describe their </a:t>
            </a:r>
            <a:r>
              <a:rPr b="1" lang="en-US" sz="2200">
                <a:solidFill>
                  <a:schemeClr val="dk1"/>
                </a:solidFill>
                <a:latin typeface="Calibri"/>
                <a:ea typeface="Calibri"/>
                <a:cs typeface="Calibri"/>
                <a:sym typeface="Calibri"/>
              </a:rPr>
              <a:t>pose</a:t>
            </a:r>
            <a:r>
              <a:rPr lang="en-US" sz="2200">
                <a:solidFill>
                  <a:schemeClr val="dk1"/>
                </a:solidFill>
                <a:latin typeface="Calibri"/>
                <a:ea typeface="Calibri"/>
                <a:cs typeface="Calibri"/>
                <a:sym typeface="Calibri"/>
              </a:rPr>
              <a:t>? What are they </a:t>
            </a:r>
            <a:r>
              <a:rPr b="1" lang="en-US" sz="2200">
                <a:solidFill>
                  <a:schemeClr val="dk1"/>
                </a:solidFill>
                <a:latin typeface="Calibri"/>
                <a:ea typeface="Calibri"/>
                <a:cs typeface="Calibri"/>
                <a:sym typeface="Calibri"/>
              </a:rPr>
              <a:t>wearing</a:t>
            </a: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chemeClr val="dk1"/>
                </a:solidFill>
                <a:latin typeface="Calibri"/>
                <a:ea typeface="Calibri"/>
                <a:cs typeface="Calibri"/>
                <a:sym typeface="Calibri"/>
              </a:rPr>
              <a:t>What </a:t>
            </a:r>
            <a:r>
              <a:rPr b="1" lang="en-US" sz="2200">
                <a:solidFill>
                  <a:schemeClr val="dk1"/>
                </a:solidFill>
                <a:latin typeface="Calibri"/>
                <a:ea typeface="Calibri"/>
                <a:cs typeface="Calibri"/>
                <a:sym typeface="Calibri"/>
              </a:rPr>
              <a:t>colors </a:t>
            </a:r>
            <a:r>
              <a:rPr lang="en-US" sz="2200">
                <a:solidFill>
                  <a:schemeClr val="dk1"/>
                </a:solidFill>
                <a:latin typeface="Calibri"/>
                <a:ea typeface="Calibri"/>
                <a:cs typeface="Calibri"/>
                <a:sym typeface="Calibri"/>
              </a:rPr>
              <a:t>and </a:t>
            </a:r>
            <a:r>
              <a:rPr b="1" lang="en-US" sz="2200">
                <a:solidFill>
                  <a:schemeClr val="dk1"/>
                </a:solidFill>
                <a:latin typeface="Calibri"/>
                <a:ea typeface="Calibri"/>
                <a:cs typeface="Calibri"/>
                <a:sym typeface="Calibri"/>
              </a:rPr>
              <a:t>shapes</a:t>
            </a:r>
            <a:r>
              <a:rPr lang="en-US" sz="2200">
                <a:solidFill>
                  <a:schemeClr val="dk1"/>
                </a:solidFill>
                <a:latin typeface="Calibri"/>
                <a:ea typeface="Calibri"/>
                <a:cs typeface="Calibri"/>
                <a:sym typeface="Calibri"/>
              </a:rPr>
              <a:t> do you notice?</a:t>
            </a:r>
            <a:endParaRPr sz="2200">
              <a:solidFill>
                <a:srgbClr val="000000"/>
              </a:solidFill>
              <a:latin typeface="Calibri"/>
              <a:ea typeface="Calibri"/>
              <a:cs typeface="Calibri"/>
              <a:sym typeface="Calibri"/>
            </a:endParaRPr>
          </a:p>
        </p:txBody>
      </p:sp>
      <p:grpSp>
        <p:nvGrpSpPr>
          <p:cNvPr id="118" name="Google Shape;118;p17"/>
          <p:cNvGrpSpPr/>
          <p:nvPr/>
        </p:nvGrpSpPr>
        <p:grpSpPr>
          <a:xfrm>
            <a:off x="5647230" y="435375"/>
            <a:ext cx="533549" cy="280331"/>
            <a:chOff x="2080675" y="352325"/>
            <a:chExt cx="485000" cy="254800"/>
          </a:xfrm>
        </p:grpSpPr>
        <p:sp>
          <p:nvSpPr>
            <p:cNvPr id="119" name="Google Shape;119;p17"/>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120" name="Google Shape;120;p17"/>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121" name="Google Shape;121;p17"/>
          <p:cNvGrpSpPr/>
          <p:nvPr/>
        </p:nvGrpSpPr>
        <p:grpSpPr>
          <a:xfrm flipH="1">
            <a:off x="5697365" y="3939507"/>
            <a:ext cx="533537" cy="510347"/>
            <a:chOff x="5049750" y="832600"/>
            <a:chExt cx="505100" cy="483100"/>
          </a:xfrm>
        </p:grpSpPr>
        <p:sp>
          <p:nvSpPr>
            <p:cNvPr id="122" name="Google Shape;122;p17"/>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23" name="Google Shape;123;p17"/>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124" name="Google Shape;124;p17"/>
          <p:cNvGrpSpPr/>
          <p:nvPr/>
        </p:nvGrpSpPr>
        <p:grpSpPr>
          <a:xfrm>
            <a:off x="5747493" y="2065024"/>
            <a:ext cx="533547" cy="525154"/>
            <a:chOff x="683125" y="1955275"/>
            <a:chExt cx="299325" cy="294600"/>
          </a:xfrm>
        </p:grpSpPr>
        <p:sp>
          <p:nvSpPr>
            <p:cNvPr id="125" name="Google Shape;125;p17"/>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17"/>
          <p:cNvSpPr txBox="1"/>
          <p:nvPr/>
        </p:nvSpPr>
        <p:spPr>
          <a:xfrm>
            <a:off x="5381546" y="6456301"/>
            <a:ext cx="3372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Horse and Rider</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2nd–1st century BC, earthenware with painted polychrome decoration. Kimbell Art Museum</a:t>
            </a:r>
            <a:endParaRPr sz="1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3" y="0"/>
            <a:ext cx="5243951" cy="6857999"/>
          </a:xfrm>
          <a:prstGeom prst="rect">
            <a:avLst/>
          </a:prstGeom>
          <a:noFill/>
          <a:ln>
            <a:noFill/>
          </a:ln>
        </p:spPr>
      </p:pic>
      <p:sp>
        <p:nvSpPr>
          <p:cNvPr id="135" name="Google Shape;135;p18"/>
          <p:cNvSpPr txBox="1"/>
          <p:nvPr/>
        </p:nvSpPr>
        <p:spPr>
          <a:xfrm>
            <a:off x="6482800" y="262250"/>
            <a:ext cx="5002500" cy="285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2200">
                <a:solidFill>
                  <a:schemeClr val="dk1"/>
                </a:solidFill>
                <a:latin typeface="Calibri"/>
                <a:ea typeface="Calibri"/>
                <a:cs typeface="Calibri"/>
                <a:sym typeface="Calibri"/>
              </a:rPr>
              <a:t>Where </a:t>
            </a:r>
            <a:r>
              <a:rPr lang="en-US" sz="2200">
                <a:solidFill>
                  <a:schemeClr val="dk1"/>
                </a:solidFill>
                <a:latin typeface="Calibri"/>
                <a:ea typeface="Calibri"/>
                <a:cs typeface="Calibri"/>
                <a:sym typeface="Calibri"/>
              </a:rPr>
              <a:t>do you think this sculpture might have been placed? </a:t>
            </a:r>
            <a:r>
              <a:rPr b="1" lang="en-US" sz="2200">
                <a:solidFill>
                  <a:schemeClr val="dk1"/>
                </a:solidFill>
                <a:latin typeface="Calibri"/>
                <a:ea typeface="Calibri"/>
                <a:cs typeface="Calibri"/>
                <a:sym typeface="Calibri"/>
              </a:rPr>
              <a:t>Who</a:t>
            </a:r>
            <a:r>
              <a:rPr lang="en-US" sz="2200">
                <a:solidFill>
                  <a:schemeClr val="dk1"/>
                </a:solidFill>
                <a:latin typeface="Calibri"/>
                <a:ea typeface="Calibri"/>
                <a:cs typeface="Calibri"/>
                <a:sym typeface="Calibri"/>
              </a:rPr>
              <a:t> may have owned it?</a:t>
            </a:r>
            <a:endParaRPr sz="2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2200">
                <a:solidFill>
                  <a:schemeClr val="dk1"/>
                </a:solidFill>
                <a:latin typeface="Calibri"/>
                <a:ea typeface="Calibri"/>
                <a:cs typeface="Calibri"/>
                <a:sym typeface="Calibri"/>
              </a:rPr>
              <a:t>Research </a:t>
            </a:r>
            <a:r>
              <a:rPr lang="en-US" sz="2200">
                <a:solidFill>
                  <a:schemeClr val="dk1"/>
                </a:solidFill>
                <a:latin typeface="Calibri"/>
                <a:ea typeface="Calibri"/>
                <a:cs typeface="Calibri"/>
                <a:sym typeface="Calibri"/>
              </a:rPr>
              <a:t>other tomb figures from the Han dynasty. How do they compare to </a:t>
            </a:r>
            <a:r>
              <a:rPr i="1" lang="en-US" sz="2200">
                <a:solidFill>
                  <a:schemeClr val="dk1"/>
                </a:solidFill>
                <a:latin typeface="Calibri"/>
                <a:ea typeface="Calibri"/>
                <a:cs typeface="Calibri"/>
                <a:sym typeface="Calibri"/>
              </a:rPr>
              <a:t>Horse and Rider</a:t>
            </a:r>
            <a:r>
              <a:rPr lang="en-US" sz="2200">
                <a:solidFill>
                  <a:schemeClr val="dk1"/>
                </a:solidFill>
                <a:latin typeface="Calibri"/>
                <a:ea typeface="Calibri"/>
                <a:cs typeface="Calibri"/>
                <a:sym typeface="Calibri"/>
              </a:rPr>
              <a:t>?</a:t>
            </a:r>
            <a:endParaRPr sz="2200">
              <a:solidFill>
                <a:srgbClr val="000000"/>
              </a:solidFill>
              <a:latin typeface="Calibri"/>
              <a:ea typeface="Calibri"/>
              <a:cs typeface="Calibri"/>
              <a:sym typeface="Calibri"/>
            </a:endParaRPr>
          </a:p>
        </p:txBody>
      </p:sp>
      <p:grpSp>
        <p:nvGrpSpPr>
          <p:cNvPr id="136" name="Google Shape;136;p18"/>
          <p:cNvGrpSpPr/>
          <p:nvPr/>
        </p:nvGrpSpPr>
        <p:grpSpPr>
          <a:xfrm>
            <a:off x="5753665" y="420074"/>
            <a:ext cx="533547" cy="525154"/>
            <a:chOff x="683125" y="1955275"/>
            <a:chExt cx="299325" cy="294600"/>
          </a:xfrm>
        </p:grpSpPr>
        <p:sp>
          <p:nvSpPr>
            <p:cNvPr id="137" name="Google Shape;137;p18"/>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 name="Google Shape;141;p18"/>
          <p:cNvGrpSpPr/>
          <p:nvPr/>
        </p:nvGrpSpPr>
        <p:grpSpPr>
          <a:xfrm>
            <a:off x="5673450" y="1970004"/>
            <a:ext cx="533560" cy="418351"/>
            <a:chOff x="-41694200" y="2382950"/>
            <a:chExt cx="317425" cy="248900"/>
          </a:xfrm>
        </p:grpSpPr>
        <p:sp>
          <p:nvSpPr>
            <p:cNvPr id="142" name="Google Shape;142;p18"/>
            <p:cNvSpPr/>
            <p:nvPr/>
          </p:nvSpPr>
          <p:spPr>
            <a:xfrm>
              <a:off x="-41694200" y="2382950"/>
              <a:ext cx="317425" cy="248900"/>
            </a:xfrm>
            <a:custGeom>
              <a:rect b="b" l="l" r="r" t="t"/>
              <a:pathLst>
                <a:path extrusionOk="0" h="9956" w="12697">
                  <a:moveTo>
                    <a:pt x="10555" y="851"/>
                  </a:moveTo>
                  <a:cubicBezTo>
                    <a:pt x="10807" y="851"/>
                    <a:pt x="10964" y="1040"/>
                    <a:pt x="10964" y="1292"/>
                  </a:cubicBezTo>
                  <a:lnTo>
                    <a:pt x="10964" y="7499"/>
                  </a:lnTo>
                  <a:lnTo>
                    <a:pt x="1576" y="7499"/>
                  </a:lnTo>
                  <a:lnTo>
                    <a:pt x="1576" y="1292"/>
                  </a:lnTo>
                  <a:lnTo>
                    <a:pt x="1607" y="1292"/>
                  </a:lnTo>
                  <a:cubicBezTo>
                    <a:pt x="1607" y="1040"/>
                    <a:pt x="1828" y="882"/>
                    <a:pt x="2017" y="851"/>
                  </a:cubicBezTo>
                  <a:close/>
                  <a:moveTo>
                    <a:pt x="8507" y="8286"/>
                  </a:moveTo>
                  <a:lnTo>
                    <a:pt x="8507" y="8727"/>
                  </a:lnTo>
                  <a:cubicBezTo>
                    <a:pt x="8507" y="8918"/>
                    <a:pt x="8633" y="9073"/>
                    <a:pt x="8777" y="9137"/>
                  </a:cubicBezTo>
                  <a:lnTo>
                    <a:pt x="1198" y="9137"/>
                  </a:lnTo>
                  <a:cubicBezTo>
                    <a:pt x="1009" y="9137"/>
                    <a:pt x="851" y="9011"/>
                    <a:pt x="788" y="8853"/>
                  </a:cubicBezTo>
                  <a:cubicBezTo>
                    <a:pt x="757" y="8759"/>
                    <a:pt x="788" y="8759"/>
                    <a:pt x="788" y="8286"/>
                  </a:cubicBezTo>
                  <a:close/>
                  <a:moveTo>
                    <a:pt x="10145" y="8286"/>
                  </a:moveTo>
                  <a:lnTo>
                    <a:pt x="10145" y="8727"/>
                  </a:lnTo>
                  <a:cubicBezTo>
                    <a:pt x="10145" y="8918"/>
                    <a:pt x="10254" y="9073"/>
                    <a:pt x="10402" y="9137"/>
                  </a:cubicBezTo>
                  <a:lnTo>
                    <a:pt x="9051" y="9137"/>
                  </a:lnTo>
                  <a:cubicBezTo>
                    <a:pt x="9186" y="9073"/>
                    <a:pt x="9294" y="8918"/>
                    <a:pt x="9294" y="8727"/>
                  </a:cubicBezTo>
                  <a:lnTo>
                    <a:pt x="9294" y="8286"/>
                  </a:lnTo>
                  <a:close/>
                  <a:moveTo>
                    <a:pt x="11783" y="8286"/>
                  </a:moveTo>
                  <a:lnTo>
                    <a:pt x="11783" y="8727"/>
                  </a:lnTo>
                  <a:cubicBezTo>
                    <a:pt x="11815" y="8979"/>
                    <a:pt x="11626" y="9137"/>
                    <a:pt x="11374" y="9137"/>
                  </a:cubicBezTo>
                  <a:lnTo>
                    <a:pt x="10720" y="9137"/>
                  </a:lnTo>
                  <a:cubicBezTo>
                    <a:pt x="10874" y="9073"/>
                    <a:pt x="10964" y="8918"/>
                    <a:pt x="10964" y="8727"/>
                  </a:cubicBezTo>
                  <a:lnTo>
                    <a:pt x="10964" y="8286"/>
                  </a:lnTo>
                  <a:close/>
                  <a:moveTo>
                    <a:pt x="2048" y="0"/>
                  </a:moveTo>
                  <a:cubicBezTo>
                    <a:pt x="1387" y="0"/>
                    <a:pt x="788" y="536"/>
                    <a:pt x="820" y="1261"/>
                  </a:cubicBezTo>
                  <a:lnTo>
                    <a:pt x="820" y="7467"/>
                  </a:lnTo>
                  <a:lnTo>
                    <a:pt x="347" y="7467"/>
                  </a:lnTo>
                  <a:cubicBezTo>
                    <a:pt x="158" y="7467"/>
                    <a:pt x="0" y="7625"/>
                    <a:pt x="0" y="7814"/>
                  </a:cubicBezTo>
                  <a:lnTo>
                    <a:pt x="0" y="8696"/>
                  </a:lnTo>
                  <a:cubicBezTo>
                    <a:pt x="0" y="9357"/>
                    <a:pt x="568" y="9956"/>
                    <a:pt x="1229" y="9956"/>
                  </a:cubicBezTo>
                  <a:lnTo>
                    <a:pt x="11437" y="9956"/>
                  </a:lnTo>
                  <a:cubicBezTo>
                    <a:pt x="12098" y="9956"/>
                    <a:pt x="12697" y="9389"/>
                    <a:pt x="12697" y="8696"/>
                  </a:cubicBezTo>
                  <a:lnTo>
                    <a:pt x="12697" y="7877"/>
                  </a:lnTo>
                  <a:cubicBezTo>
                    <a:pt x="12634" y="7656"/>
                    <a:pt x="12445" y="7467"/>
                    <a:pt x="12224" y="7467"/>
                  </a:cubicBezTo>
                  <a:lnTo>
                    <a:pt x="11815" y="7467"/>
                  </a:lnTo>
                  <a:lnTo>
                    <a:pt x="11815" y="1261"/>
                  </a:lnTo>
                  <a:cubicBezTo>
                    <a:pt x="11815" y="567"/>
                    <a:pt x="11279" y="0"/>
                    <a:pt x="10586"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1586600" y="2425550"/>
              <a:ext cx="107450" cy="102925"/>
            </a:xfrm>
            <a:custGeom>
              <a:rect b="b" l="l" r="r" t="t"/>
              <a:pathLst>
                <a:path extrusionOk="0" h="4117" w="4298">
                  <a:moveTo>
                    <a:pt x="1147" y="1037"/>
                  </a:moveTo>
                  <a:lnTo>
                    <a:pt x="2218" y="1384"/>
                  </a:lnTo>
                  <a:lnTo>
                    <a:pt x="1493" y="2108"/>
                  </a:lnTo>
                  <a:lnTo>
                    <a:pt x="1147" y="1037"/>
                  </a:lnTo>
                  <a:close/>
                  <a:moveTo>
                    <a:pt x="466" y="1"/>
                  </a:moveTo>
                  <a:cubicBezTo>
                    <a:pt x="209" y="1"/>
                    <a:pt x="1" y="267"/>
                    <a:pt x="107" y="533"/>
                  </a:cubicBezTo>
                  <a:lnTo>
                    <a:pt x="926" y="3022"/>
                  </a:lnTo>
                  <a:cubicBezTo>
                    <a:pt x="987" y="3184"/>
                    <a:pt x="1164" y="3293"/>
                    <a:pt x="1341" y="3293"/>
                  </a:cubicBezTo>
                  <a:cubicBezTo>
                    <a:pt x="1441" y="3293"/>
                    <a:pt x="1540" y="3259"/>
                    <a:pt x="1619" y="3180"/>
                  </a:cubicBezTo>
                  <a:lnTo>
                    <a:pt x="2155" y="2613"/>
                  </a:lnTo>
                  <a:lnTo>
                    <a:pt x="3541" y="3999"/>
                  </a:lnTo>
                  <a:cubicBezTo>
                    <a:pt x="3620" y="4077"/>
                    <a:pt x="3730" y="4117"/>
                    <a:pt x="3840" y="4117"/>
                  </a:cubicBezTo>
                  <a:cubicBezTo>
                    <a:pt x="3951" y="4117"/>
                    <a:pt x="4061" y="4077"/>
                    <a:pt x="4140" y="3999"/>
                  </a:cubicBezTo>
                  <a:cubicBezTo>
                    <a:pt x="4297" y="3841"/>
                    <a:pt x="4297" y="3558"/>
                    <a:pt x="4140" y="3400"/>
                  </a:cubicBezTo>
                  <a:lnTo>
                    <a:pt x="2722" y="2077"/>
                  </a:lnTo>
                  <a:lnTo>
                    <a:pt x="3258" y="1510"/>
                  </a:lnTo>
                  <a:cubicBezTo>
                    <a:pt x="3510" y="1289"/>
                    <a:pt x="3384" y="911"/>
                    <a:pt x="3100" y="848"/>
                  </a:cubicBezTo>
                  <a:lnTo>
                    <a:pt x="611" y="29"/>
                  </a:lnTo>
                  <a:cubicBezTo>
                    <a:pt x="562" y="10"/>
                    <a:pt x="514" y="1"/>
                    <a:pt x="466"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18"/>
          <p:cNvSpPr txBox="1"/>
          <p:nvPr/>
        </p:nvSpPr>
        <p:spPr>
          <a:xfrm>
            <a:off x="5381546" y="6456301"/>
            <a:ext cx="3372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Chinese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Horse and Rider</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2nd–1st century BC, earthenware with painted polychrome decoration. Kimbell Art Museum</a:t>
            </a:r>
            <a:endParaRPr sz="10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9"/>
          <p:cNvSpPr txBox="1"/>
          <p:nvPr/>
        </p:nvSpPr>
        <p:spPr>
          <a:xfrm>
            <a:off x="8626825" y="6453300"/>
            <a:ext cx="28521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Japanese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Haniwa Seated Man</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c.</a:t>
            </a:r>
            <a:r>
              <a:rPr lang="en-US" sz="1000">
                <a:solidFill>
                  <a:schemeClr val="dk1"/>
                </a:solidFill>
                <a:latin typeface="Calibri"/>
                <a:ea typeface="Calibri"/>
                <a:cs typeface="Calibri"/>
                <a:sym typeface="Calibri"/>
              </a:rPr>
              <a:t> AD 500, </a:t>
            </a:r>
            <a:r>
              <a:rPr lang="en-US" sz="1000">
                <a:solidFill>
                  <a:schemeClr val="dk1"/>
                </a:solidFill>
                <a:latin typeface="Calibri"/>
                <a:ea typeface="Calibri"/>
                <a:cs typeface="Calibri"/>
                <a:sym typeface="Calibri"/>
              </a:rPr>
              <a:t>low-fired clay with cinnabar pigment</a:t>
            </a:r>
            <a:r>
              <a:rPr lang="en-US" sz="1000">
                <a:solidFill>
                  <a:schemeClr val="dk1"/>
                </a:solidFill>
                <a:latin typeface="Calibri"/>
                <a:ea typeface="Calibri"/>
                <a:cs typeface="Calibri"/>
                <a:sym typeface="Calibri"/>
              </a:rPr>
              <a:t>. Kimbell Art Museum</a:t>
            </a:r>
            <a:endParaRPr sz="1000">
              <a:latin typeface="Calibri"/>
              <a:ea typeface="Calibri"/>
              <a:cs typeface="Calibri"/>
              <a:sym typeface="Calibri"/>
            </a:endParaRPr>
          </a:p>
        </p:txBody>
      </p:sp>
      <p:pic>
        <p:nvPicPr>
          <p:cNvPr id="150" name="Google Shape;150;p19"/>
          <p:cNvPicPr preferRelativeResize="0"/>
          <p:nvPr/>
        </p:nvPicPr>
        <p:blipFill>
          <a:blip r:embed="rId3">
            <a:alphaModFix/>
          </a:blip>
          <a:stretch>
            <a:fillRect/>
          </a:stretch>
        </p:blipFill>
        <p:spPr>
          <a:xfrm>
            <a:off x="3818925" y="0"/>
            <a:ext cx="4554130" cy="6857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0"/>
          <p:cNvPicPr preferRelativeResize="0"/>
          <p:nvPr/>
        </p:nvPicPr>
        <p:blipFill>
          <a:blip r:embed="rId3">
            <a:alphaModFix/>
          </a:blip>
          <a:stretch>
            <a:fillRect/>
          </a:stretch>
        </p:blipFill>
        <p:spPr>
          <a:xfrm>
            <a:off x="0" y="0"/>
            <a:ext cx="4554130" cy="6857999"/>
          </a:xfrm>
          <a:prstGeom prst="rect">
            <a:avLst/>
          </a:prstGeom>
          <a:noFill/>
          <a:ln>
            <a:noFill/>
          </a:ln>
        </p:spPr>
      </p:pic>
      <p:sp>
        <p:nvSpPr>
          <p:cNvPr id="156" name="Google Shape;156;p20"/>
          <p:cNvSpPr txBox="1"/>
          <p:nvPr/>
        </p:nvSpPr>
        <p:spPr>
          <a:xfrm>
            <a:off x="5782950" y="599925"/>
            <a:ext cx="5350800" cy="3887100"/>
          </a:xfrm>
          <a:prstGeom prst="rect">
            <a:avLst/>
          </a:prstGeom>
          <a:noFill/>
          <a:ln>
            <a:noFill/>
          </a:ln>
        </p:spPr>
        <p:txBody>
          <a:bodyPr anchorCtr="0" anchor="t" bIns="91425" lIns="91425" spcFirstLastPara="1" rIns="91425" wrap="square" tIns="91425">
            <a:spAutoFit/>
          </a:bodyPr>
          <a:lstStyle/>
          <a:p>
            <a:pPr indent="0" lvl="0" marL="0" rtl="0" algn="l">
              <a:lnSpc>
                <a:spcPct val="106999"/>
              </a:lnSpc>
              <a:spcBef>
                <a:spcPts val="0"/>
              </a:spcBef>
              <a:spcAft>
                <a:spcPts val="0"/>
              </a:spcAft>
              <a:buNone/>
            </a:pPr>
            <a:r>
              <a:rPr lang="en-US" sz="2200">
                <a:solidFill>
                  <a:schemeClr val="dk1"/>
                </a:solidFill>
                <a:latin typeface="Calibri"/>
                <a:ea typeface="Calibri"/>
                <a:cs typeface="Calibri"/>
                <a:sym typeface="Calibri"/>
              </a:rPr>
              <a:t>What is your </a:t>
            </a:r>
            <a:r>
              <a:rPr b="1" lang="en-US" sz="2200">
                <a:solidFill>
                  <a:schemeClr val="dk1"/>
                </a:solidFill>
                <a:latin typeface="Calibri"/>
                <a:ea typeface="Calibri"/>
                <a:cs typeface="Calibri"/>
                <a:sym typeface="Calibri"/>
              </a:rPr>
              <a:t>first impression</a:t>
            </a:r>
            <a:r>
              <a:rPr lang="en-US" sz="2200">
                <a:solidFill>
                  <a:schemeClr val="dk1"/>
                </a:solidFill>
                <a:latin typeface="Calibri"/>
                <a:ea typeface="Calibri"/>
                <a:cs typeface="Calibri"/>
                <a:sym typeface="Calibri"/>
              </a:rPr>
              <a:t> of this </a:t>
            </a:r>
            <a:r>
              <a:rPr i="1" lang="en-US" sz="2200">
                <a:solidFill>
                  <a:schemeClr val="dk1"/>
                </a:solidFill>
                <a:latin typeface="Calibri"/>
                <a:ea typeface="Calibri"/>
                <a:cs typeface="Calibri"/>
                <a:sym typeface="Calibri"/>
              </a:rPr>
              <a:t>haniwa</a:t>
            </a:r>
            <a:r>
              <a:rPr lang="en-US" sz="2200">
                <a:solidFill>
                  <a:schemeClr val="dk1"/>
                </a:solidFill>
                <a:latin typeface="Calibri"/>
                <a:ea typeface="Calibri"/>
                <a:cs typeface="Calibri"/>
                <a:sym typeface="Calibri"/>
              </a:rPr>
              <a:t> figure? Describe his </a:t>
            </a:r>
            <a:r>
              <a:rPr b="1" lang="en-US" sz="2200">
                <a:solidFill>
                  <a:schemeClr val="dk1"/>
                </a:solidFill>
                <a:latin typeface="Calibri"/>
                <a:ea typeface="Calibri"/>
                <a:cs typeface="Calibri"/>
                <a:sym typeface="Calibri"/>
              </a:rPr>
              <a:t>facial expression</a:t>
            </a:r>
            <a:r>
              <a:rPr lang="en-US" sz="2200">
                <a:solidFill>
                  <a:schemeClr val="dk1"/>
                </a:solidFill>
                <a:latin typeface="Calibri"/>
                <a:ea typeface="Calibri"/>
                <a:cs typeface="Calibri"/>
                <a:sym typeface="Calibri"/>
              </a:rPr>
              <a:t> and </a:t>
            </a:r>
            <a:r>
              <a:rPr b="1" lang="en-US" sz="2200">
                <a:solidFill>
                  <a:schemeClr val="dk1"/>
                </a:solidFill>
                <a:latin typeface="Calibri"/>
                <a:ea typeface="Calibri"/>
                <a:cs typeface="Calibri"/>
                <a:sym typeface="Calibri"/>
              </a:rPr>
              <a:t>pose</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indent="0" lvl="0" marL="0" rtl="0" algn="l">
              <a:lnSpc>
                <a:spcPct val="106999"/>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06999"/>
              </a:lnSpc>
              <a:spcBef>
                <a:spcPts val="0"/>
              </a:spcBef>
              <a:spcAft>
                <a:spcPts val="0"/>
              </a:spcAft>
              <a:buNone/>
            </a:pPr>
            <a:r>
              <a:rPr lang="en-US" sz="2200">
                <a:solidFill>
                  <a:schemeClr val="dk1"/>
                </a:solidFill>
                <a:latin typeface="Calibri"/>
                <a:ea typeface="Calibri"/>
                <a:cs typeface="Calibri"/>
                <a:sym typeface="Calibri"/>
              </a:rPr>
              <a:t>What </a:t>
            </a:r>
            <a:r>
              <a:rPr b="1" lang="en-US" sz="2200">
                <a:solidFill>
                  <a:schemeClr val="dk1"/>
                </a:solidFill>
                <a:latin typeface="Calibri"/>
                <a:ea typeface="Calibri"/>
                <a:cs typeface="Calibri"/>
                <a:sym typeface="Calibri"/>
              </a:rPr>
              <a:t>clues </a:t>
            </a:r>
            <a:r>
              <a:rPr lang="en-US" sz="2200">
                <a:solidFill>
                  <a:schemeClr val="dk1"/>
                </a:solidFill>
                <a:latin typeface="Calibri"/>
                <a:ea typeface="Calibri"/>
                <a:cs typeface="Calibri"/>
                <a:sym typeface="Calibri"/>
              </a:rPr>
              <a:t>suggest that this soldier is </a:t>
            </a:r>
            <a:r>
              <a:rPr b="1" lang="en-US" sz="2200">
                <a:solidFill>
                  <a:schemeClr val="dk1"/>
                </a:solidFill>
                <a:latin typeface="Calibri"/>
                <a:ea typeface="Calibri"/>
                <a:cs typeface="Calibri"/>
                <a:sym typeface="Calibri"/>
              </a:rPr>
              <a:t>on duty</a:t>
            </a:r>
            <a:r>
              <a:rPr lang="en-US" sz="2200">
                <a:solidFill>
                  <a:schemeClr val="dk1"/>
                </a:solidFill>
                <a:latin typeface="Calibri"/>
                <a:ea typeface="Calibri"/>
                <a:cs typeface="Calibri"/>
                <a:sym typeface="Calibri"/>
              </a:rPr>
              <a:t>? What might have been his job?</a:t>
            </a:r>
            <a:endParaRPr sz="2200">
              <a:solidFill>
                <a:schemeClr val="dk1"/>
              </a:solidFill>
              <a:latin typeface="Calibri"/>
              <a:ea typeface="Calibri"/>
              <a:cs typeface="Calibri"/>
              <a:sym typeface="Calibri"/>
            </a:endParaRPr>
          </a:p>
          <a:p>
            <a:pPr indent="0" lvl="0" marL="0" rtl="0" algn="l">
              <a:lnSpc>
                <a:spcPct val="106999"/>
              </a:lnSpc>
              <a:spcBef>
                <a:spcPts val="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06999"/>
              </a:lnSpc>
              <a:spcBef>
                <a:spcPts val="0"/>
              </a:spcBef>
              <a:spcAft>
                <a:spcPts val="0"/>
              </a:spcAft>
              <a:buNone/>
            </a:pPr>
            <a:r>
              <a:rPr lang="en-US" sz="2200">
                <a:solidFill>
                  <a:schemeClr val="dk1"/>
                </a:solidFill>
                <a:latin typeface="Calibri"/>
                <a:ea typeface="Calibri"/>
                <a:cs typeface="Calibri"/>
                <a:sym typeface="Calibri"/>
              </a:rPr>
              <a:t>From what </a:t>
            </a:r>
            <a:r>
              <a:rPr b="1" lang="en-US" sz="2200">
                <a:solidFill>
                  <a:schemeClr val="dk1"/>
                </a:solidFill>
                <a:latin typeface="Calibri"/>
                <a:ea typeface="Calibri"/>
                <a:cs typeface="Calibri"/>
                <a:sym typeface="Calibri"/>
              </a:rPr>
              <a:t>material </a:t>
            </a:r>
            <a:r>
              <a:rPr lang="en-US" sz="2200">
                <a:solidFill>
                  <a:schemeClr val="dk1"/>
                </a:solidFill>
                <a:latin typeface="Calibri"/>
                <a:ea typeface="Calibri"/>
                <a:cs typeface="Calibri"/>
                <a:sym typeface="Calibri"/>
              </a:rPr>
              <a:t>is this figure made? What </a:t>
            </a:r>
            <a:r>
              <a:rPr b="1" lang="en-US" sz="2200">
                <a:solidFill>
                  <a:schemeClr val="dk1"/>
                </a:solidFill>
                <a:latin typeface="Calibri"/>
                <a:ea typeface="Calibri"/>
                <a:cs typeface="Calibri"/>
                <a:sym typeface="Calibri"/>
              </a:rPr>
              <a:t>shapes</a:t>
            </a:r>
            <a:r>
              <a:rPr lang="en-US" sz="2200">
                <a:solidFill>
                  <a:schemeClr val="dk1"/>
                </a:solidFill>
                <a:latin typeface="Calibri"/>
                <a:ea typeface="Calibri"/>
                <a:cs typeface="Calibri"/>
                <a:sym typeface="Calibri"/>
              </a:rPr>
              <a:t> do you recognize? Does it look delicate or sturdy?</a:t>
            </a:r>
            <a:endParaRPr sz="2200">
              <a:solidFill>
                <a:schemeClr val="dk1"/>
              </a:solidFill>
              <a:latin typeface="Calibri"/>
              <a:ea typeface="Calibri"/>
              <a:cs typeface="Calibri"/>
              <a:sym typeface="Calibri"/>
            </a:endParaRPr>
          </a:p>
        </p:txBody>
      </p:sp>
      <p:grpSp>
        <p:nvGrpSpPr>
          <p:cNvPr id="157" name="Google Shape;157;p20"/>
          <p:cNvGrpSpPr/>
          <p:nvPr/>
        </p:nvGrpSpPr>
        <p:grpSpPr>
          <a:xfrm>
            <a:off x="5058514" y="759640"/>
            <a:ext cx="493957" cy="493319"/>
            <a:chOff x="5053900" y="2021500"/>
            <a:chExt cx="483750" cy="483125"/>
          </a:xfrm>
        </p:grpSpPr>
        <p:sp>
          <p:nvSpPr>
            <p:cNvPr id="158" name="Google Shape;158;p20"/>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59" name="Google Shape;159;p20"/>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0" name="Google Shape;160;p20"/>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1" name="Google Shape;161;p20"/>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2" name="Google Shape;162;p20"/>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3" name="Google Shape;163;p20"/>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4" name="Google Shape;164;p20"/>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5" name="Google Shape;165;p20"/>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166" name="Google Shape;166;p20"/>
          <p:cNvGrpSpPr/>
          <p:nvPr/>
        </p:nvGrpSpPr>
        <p:grpSpPr>
          <a:xfrm flipH="1">
            <a:off x="5038734" y="2288307"/>
            <a:ext cx="533537" cy="510347"/>
            <a:chOff x="5049750" y="832600"/>
            <a:chExt cx="505100" cy="483100"/>
          </a:xfrm>
        </p:grpSpPr>
        <p:sp>
          <p:nvSpPr>
            <p:cNvPr id="167" name="Google Shape;167;p20"/>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8" name="Google Shape;168;p20"/>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169" name="Google Shape;169;p20"/>
          <p:cNvGrpSpPr/>
          <p:nvPr/>
        </p:nvGrpSpPr>
        <p:grpSpPr>
          <a:xfrm>
            <a:off x="5108914" y="3361949"/>
            <a:ext cx="533547" cy="525154"/>
            <a:chOff x="683125" y="1955275"/>
            <a:chExt cx="299325" cy="294600"/>
          </a:xfrm>
        </p:grpSpPr>
        <p:sp>
          <p:nvSpPr>
            <p:cNvPr id="170" name="Google Shape;170;p20"/>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0"/>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0"/>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0"/>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20"/>
          <p:cNvSpPr txBox="1"/>
          <p:nvPr/>
        </p:nvSpPr>
        <p:spPr>
          <a:xfrm>
            <a:off x="4740625" y="6457800"/>
            <a:ext cx="28521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Japanese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Haniwa Seated Man</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c. AD 500, low-fired clay with cinnabar pigment. Kimbell Art Museum</a:t>
            </a:r>
            <a:endParaRPr sz="10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1"/>
          <p:cNvPicPr preferRelativeResize="0"/>
          <p:nvPr/>
        </p:nvPicPr>
        <p:blipFill>
          <a:blip r:embed="rId3">
            <a:alphaModFix/>
          </a:blip>
          <a:stretch>
            <a:fillRect/>
          </a:stretch>
        </p:blipFill>
        <p:spPr>
          <a:xfrm>
            <a:off x="0" y="0"/>
            <a:ext cx="4554130" cy="6857999"/>
          </a:xfrm>
          <a:prstGeom prst="rect">
            <a:avLst/>
          </a:prstGeom>
          <a:noFill/>
          <a:ln>
            <a:noFill/>
          </a:ln>
        </p:spPr>
      </p:pic>
      <p:sp>
        <p:nvSpPr>
          <p:cNvPr id="180" name="Google Shape;180;p21"/>
          <p:cNvSpPr txBox="1"/>
          <p:nvPr/>
        </p:nvSpPr>
        <p:spPr>
          <a:xfrm>
            <a:off x="5853150" y="599925"/>
            <a:ext cx="5350800" cy="2437500"/>
          </a:xfrm>
          <a:prstGeom prst="rect">
            <a:avLst/>
          </a:prstGeom>
          <a:noFill/>
          <a:ln>
            <a:noFill/>
          </a:ln>
        </p:spPr>
        <p:txBody>
          <a:bodyPr anchorCtr="0" anchor="t" bIns="91425" lIns="91425" spcFirstLastPara="1" rIns="91425" wrap="square" tIns="91425">
            <a:spAutoFit/>
          </a:bodyPr>
          <a:lstStyle/>
          <a:p>
            <a:pPr indent="0" lvl="0" marL="0" rtl="0" algn="l">
              <a:lnSpc>
                <a:spcPct val="106999"/>
              </a:lnSpc>
              <a:spcBef>
                <a:spcPts val="0"/>
              </a:spcBef>
              <a:spcAft>
                <a:spcPts val="0"/>
              </a:spcAft>
              <a:buNone/>
            </a:pPr>
            <a:r>
              <a:rPr lang="en-US" sz="2200">
                <a:solidFill>
                  <a:schemeClr val="dk1"/>
                </a:solidFill>
                <a:latin typeface="Calibri"/>
                <a:ea typeface="Calibri"/>
                <a:cs typeface="Calibri"/>
                <a:sym typeface="Calibri"/>
              </a:rPr>
              <a:t>Where do you see hints of </a:t>
            </a:r>
            <a:r>
              <a:rPr b="1" lang="en-US" sz="2200">
                <a:solidFill>
                  <a:schemeClr val="dk1"/>
                </a:solidFill>
                <a:latin typeface="Calibri"/>
                <a:ea typeface="Calibri"/>
                <a:cs typeface="Calibri"/>
                <a:sym typeface="Calibri"/>
              </a:rPr>
              <a:t>color</a:t>
            </a:r>
            <a:r>
              <a:rPr lang="en-US" sz="2200">
                <a:solidFill>
                  <a:schemeClr val="dk1"/>
                </a:solidFill>
                <a:latin typeface="Calibri"/>
                <a:ea typeface="Calibri"/>
                <a:cs typeface="Calibri"/>
                <a:sym typeface="Calibri"/>
              </a:rPr>
              <a:t>? How does color create </a:t>
            </a:r>
            <a:r>
              <a:rPr b="1" lang="en-US" sz="2200">
                <a:solidFill>
                  <a:schemeClr val="dk1"/>
                </a:solidFill>
                <a:latin typeface="Calibri"/>
                <a:ea typeface="Calibri"/>
                <a:cs typeface="Calibri"/>
                <a:sym typeface="Calibri"/>
              </a:rPr>
              <a:t>emphasis</a:t>
            </a:r>
            <a:r>
              <a:rPr lang="en-US" sz="2200">
                <a:solidFill>
                  <a:schemeClr val="dk1"/>
                </a:solidFill>
                <a:latin typeface="Calibri"/>
                <a:ea typeface="Calibri"/>
                <a:cs typeface="Calibri"/>
                <a:sym typeface="Calibri"/>
              </a:rPr>
              <a:t> in this sculpture?</a:t>
            </a:r>
            <a:endParaRPr sz="2200">
              <a:solidFill>
                <a:schemeClr val="dk1"/>
              </a:solidFill>
              <a:latin typeface="Calibri"/>
              <a:ea typeface="Calibri"/>
              <a:cs typeface="Calibri"/>
              <a:sym typeface="Calibri"/>
            </a:endParaRPr>
          </a:p>
          <a:p>
            <a:pPr indent="0" lvl="0" marL="0" rtl="0" algn="l">
              <a:lnSpc>
                <a:spcPct val="106999"/>
              </a:lnSpc>
              <a:spcBef>
                <a:spcPts val="800"/>
              </a:spcBef>
              <a:spcAft>
                <a:spcPts val="0"/>
              </a:spcAft>
              <a:buNone/>
            </a:pP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rtl="0" algn="l">
              <a:lnSpc>
                <a:spcPct val="106999"/>
              </a:lnSpc>
              <a:spcBef>
                <a:spcPts val="0"/>
              </a:spcBef>
              <a:spcAft>
                <a:spcPts val="0"/>
              </a:spcAft>
              <a:buNone/>
            </a:pPr>
            <a:r>
              <a:rPr b="1" lang="en-US" sz="2200">
                <a:solidFill>
                  <a:schemeClr val="dk1"/>
                </a:solidFill>
                <a:latin typeface="Calibri"/>
                <a:ea typeface="Calibri"/>
                <a:cs typeface="Calibri"/>
                <a:sym typeface="Calibri"/>
              </a:rPr>
              <a:t>Imagine</a:t>
            </a:r>
            <a:r>
              <a:rPr lang="en-US" sz="2200">
                <a:solidFill>
                  <a:srgbClr val="6B908F"/>
                </a:solidFill>
                <a:latin typeface="Calibri"/>
                <a:ea typeface="Calibri"/>
                <a:cs typeface="Calibri"/>
                <a:sym typeface="Calibri"/>
              </a:rPr>
              <a:t> </a:t>
            </a:r>
            <a:r>
              <a:rPr lang="en-US" sz="2200">
                <a:solidFill>
                  <a:schemeClr val="dk1"/>
                </a:solidFill>
                <a:latin typeface="Calibri"/>
                <a:ea typeface="Calibri"/>
                <a:cs typeface="Calibri"/>
                <a:sym typeface="Calibri"/>
              </a:rPr>
              <a:t>what the burial mounds would have looked like with lots of </a:t>
            </a:r>
            <a:r>
              <a:rPr i="1" lang="en-US" sz="2200">
                <a:solidFill>
                  <a:schemeClr val="dk1"/>
                </a:solidFill>
                <a:latin typeface="Calibri"/>
                <a:ea typeface="Calibri"/>
                <a:cs typeface="Calibri"/>
                <a:sym typeface="Calibri"/>
              </a:rPr>
              <a:t>haniwa </a:t>
            </a:r>
            <a:r>
              <a:rPr lang="en-US" sz="2200">
                <a:solidFill>
                  <a:schemeClr val="dk1"/>
                </a:solidFill>
                <a:latin typeface="Calibri"/>
                <a:ea typeface="Calibri"/>
                <a:cs typeface="Calibri"/>
                <a:sym typeface="Calibri"/>
              </a:rPr>
              <a:t>figures.</a:t>
            </a:r>
            <a:endParaRPr sz="2200">
              <a:solidFill>
                <a:schemeClr val="dk1"/>
              </a:solidFill>
              <a:latin typeface="Calibri"/>
              <a:ea typeface="Calibri"/>
              <a:cs typeface="Calibri"/>
              <a:sym typeface="Calibri"/>
            </a:endParaRPr>
          </a:p>
          <a:p>
            <a:pPr indent="0" lvl="0" marL="0" rtl="0" algn="l">
              <a:lnSpc>
                <a:spcPct val="106999"/>
              </a:lnSpc>
              <a:spcBef>
                <a:spcPts val="0"/>
              </a:spcBef>
              <a:spcAft>
                <a:spcPts val="0"/>
              </a:spcAft>
              <a:buNone/>
            </a:pPr>
            <a:r>
              <a:t/>
            </a:r>
            <a:endParaRPr sz="2200">
              <a:solidFill>
                <a:schemeClr val="dk1"/>
              </a:solidFill>
              <a:latin typeface="Calibri"/>
              <a:ea typeface="Calibri"/>
              <a:cs typeface="Calibri"/>
              <a:sym typeface="Calibri"/>
            </a:endParaRPr>
          </a:p>
        </p:txBody>
      </p:sp>
      <p:grpSp>
        <p:nvGrpSpPr>
          <p:cNvPr id="181" name="Google Shape;181;p21"/>
          <p:cNvGrpSpPr/>
          <p:nvPr/>
        </p:nvGrpSpPr>
        <p:grpSpPr>
          <a:xfrm>
            <a:off x="5126080" y="767650"/>
            <a:ext cx="533549" cy="280331"/>
            <a:chOff x="2080675" y="352325"/>
            <a:chExt cx="485000" cy="254800"/>
          </a:xfrm>
        </p:grpSpPr>
        <p:sp>
          <p:nvSpPr>
            <p:cNvPr id="182" name="Google Shape;182;p21"/>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183" name="Google Shape;183;p21"/>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grpSp>
      <p:grpSp>
        <p:nvGrpSpPr>
          <p:cNvPr id="184" name="Google Shape;184;p21"/>
          <p:cNvGrpSpPr/>
          <p:nvPr/>
        </p:nvGrpSpPr>
        <p:grpSpPr>
          <a:xfrm>
            <a:off x="5155902" y="1933665"/>
            <a:ext cx="493957" cy="493319"/>
            <a:chOff x="5053900" y="2021500"/>
            <a:chExt cx="483750" cy="483125"/>
          </a:xfrm>
        </p:grpSpPr>
        <p:sp>
          <p:nvSpPr>
            <p:cNvPr id="185" name="Google Shape;185;p21"/>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86" name="Google Shape;186;p21"/>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87" name="Google Shape;187;p21"/>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88" name="Google Shape;188;p21"/>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89" name="Google Shape;189;p21"/>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90" name="Google Shape;190;p21"/>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91" name="Google Shape;191;p21"/>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92" name="Google Shape;192;p21"/>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193" name="Google Shape;193;p21"/>
          <p:cNvSpPr txBox="1"/>
          <p:nvPr/>
        </p:nvSpPr>
        <p:spPr>
          <a:xfrm>
            <a:off x="4740625" y="6457800"/>
            <a:ext cx="28521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Japanese</a:t>
            </a:r>
            <a:r>
              <a:rPr lang="en-US" sz="1000">
                <a:latin typeface="Calibri"/>
                <a:ea typeface="Calibri"/>
                <a:cs typeface="Calibri"/>
                <a:sym typeface="Calibri"/>
              </a:rPr>
              <a:t>, </a:t>
            </a:r>
            <a:r>
              <a:rPr i="1" lang="en-US" sz="1000">
                <a:solidFill>
                  <a:schemeClr val="dk1"/>
                </a:solidFill>
                <a:latin typeface="Calibri"/>
                <a:ea typeface="Calibri"/>
                <a:cs typeface="Calibri"/>
                <a:sym typeface="Calibri"/>
              </a:rPr>
              <a:t>Haniwa Seated Man</a:t>
            </a:r>
            <a:r>
              <a:rPr lang="en-US" sz="1000">
                <a:latin typeface="Calibri"/>
                <a:ea typeface="Calibri"/>
                <a:cs typeface="Calibri"/>
                <a:sym typeface="Calibri"/>
              </a:rPr>
              <a:t>, </a:t>
            </a:r>
            <a:r>
              <a:rPr lang="en-US" sz="1000">
                <a:solidFill>
                  <a:schemeClr val="dk1"/>
                </a:solidFill>
                <a:latin typeface="Calibri"/>
                <a:ea typeface="Calibri"/>
                <a:cs typeface="Calibri"/>
                <a:sym typeface="Calibri"/>
              </a:rPr>
              <a:t>c. AD 500, low-fired clay with cinnabar pigment. Kimbell Art Museum</a:t>
            </a:r>
            <a:endParaRPr sz="10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54A357DA92CB449971A7F32F303882" ma:contentTypeVersion="21" ma:contentTypeDescription="Create a new document." ma:contentTypeScope="" ma:versionID="9cbe00a606d5c46bdbfcb7c96b880eed">
  <xsd:schema xmlns:xsd="http://www.w3.org/2001/XMLSchema" xmlns:xs="http://www.w3.org/2001/XMLSchema" xmlns:p="http://schemas.microsoft.com/office/2006/metadata/properties" xmlns:ns2="2d757951-7673-4265-b754-757d1e37b4dc" xmlns:ns3="0f175393-7e9f-432d-b983-c3a032084a80" targetNamespace="http://schemas.microsoft.com/office/2006/metadata/properties" ma:root="true" ma:fieldsID="5e51f256f790c3cda1ce9b399e500c2a" ns2:_="" ns3:_="">
    <xsd:import namespace="2d757951-7673-4265-b754-757d1e37b4dc"/>
    <xsd:import namespace="0f175393-7e9f-432d-b983-c3a032084a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element ref="ns2:MediaServiceBillingMetadata" minOccurs="0"/>
                <xsd:element ref="ns2:_x0039__x002d_RainseAGlass" minOccurs="0"/>
                <xsd:element ref="ns2:date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57951-7673-4265-b754-757d1e37b4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4060ba3-6cfe-4a62-a1bc-09ef30ad690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_x0039__x002d_RainseAGlass" ma:index="27" nillable="true" ma:displayName="9-Rainse A Glass" ma:format="Dropdown" ma:internalName="_x0039__x002d_RainseAGlass">
      <xsd:simpleType>
        <xsd:restriction base="dms:Text">
          <xsd:maxLength value="255"/>
        </xsd:restriction>
      </xsd:simpleType>
    </xsd:element>
    <xsd:element name="datetime" ma:index="28" nillable="true" ma:displayName="date time" ma:format="DateOnly" ma:internalName="date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f175393-7e9f-432d-b983-c3a032084a8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78e85d-7fde-470c-9083-32b49a45a648}" ma:internalName="TaxCatchAll" ma:showField="CatchAllData" ma:web="0f175393-7e9f-432d-b983-c3a032084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39__x002d_RainseAGlass xmlns="2d757951-7673-4265-b754-757d1e37b4dc" xsi:nil="true"/>
    <lcf76f155ced4ddcb4097134ff3c332f xmlns="2d757951-7673-4265-b754-757d1e37b4dc">
      <Terms xmlns="http://schemas.microsoft.com/office/infopath/2007/PartnerControls"/>
    </lcf76f155ced4ddcb4097134ff3c332f>
    <datetime xmlns="2d757951-7673-4265-b754-757d1e37b4dc" xsi:nil="true"/>
    <TaxCatchAll xmlns="0f175393-7e9f-432d-b983-c3a032084a80" xsi:nil="true"/>
  </documentManagement>
</p:properties>
</file>

<file path=customXml/itemProps1.xml><?xml version="1.0" encoding="utf-8"?>
<ds:datastoreItem xmlns:ds="http://schemas.openxmlformats.org/officeDocument/2006/customXml" ds:itemID="{E4714ED6-17DA-4051-BFE8-9A8F35EE05C8}"/>
</file>

<file path=customXml/itemProps2.xml><?xml version="1.0" encoding="utf-8"?>
<ds:datastoreItem xmlns:ds="http://schemas.openxmlformats.org/officeDocument/2006/customXml" ds:itemID="{B8062C06-98C8-481F-B5CB-3F81BAE66933}"/>
</file>

<file path=customXml/itemProps3.xml><?xml version="1.0" encoding="utf-8"?>
<ds:datastoreItem xmlns:ds="http://schemas.openxmlformats.org/officeDocument/2006/customXml" ds:itemID="{24AB4B44-7B71-41EC-98B9-04A4EC29AF79}"/>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0x010100D454A357DA92CB449971A7F32F303882</vt:lpwstr>
  </property>
</Properties>
</file>