
<file path=[Content_Types].xml><?xml version="1.0" encoding="utf-8"?>
<Types xmlns="http://schemas.openxmlformats.org/package/2006/content-types">
  <Default Extension="fntdata" ContentType="application/x-fontdata"/>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6858000" cx="12192000"/>
  <p:notesSz cx="6858000" cy="9144000"/>
  <p:embeddedFontLst>
    <p:embeddedFont>
      <p:font typeface="Quattrocento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39" Type="http://schemas.openxmlformats.org/officeDocument/2006/relationships/slide" Target="slides/slide34.xml"/><Relationship Id="rId18" Type="http://schemas.openxmlformats.org/officeDocument/2006/relationships/slide" Target="slides/slide13.xml"/><Relationship Id="rId42" Type="http://schemas.openxmlformats.org/officeDocument/2006/relationships/slide" Target="slides/slide37.xml"/><Relationship Id="rId21" Type="http://schemas.openxmlformats.org/officeDocument/2006/relationships/slide" Target="slides/slide16.xml"/><Relationship Id="rId34" Type="http://schemas.openxmlformats.org/officeDocument/2006/relationships/slide" Target="slides/slide29.xml"/><Relationship Id="rId47" Type="http://schemas.openxmlformats.org/officeDocument/2006/relationships/customXml" Target="../customXml/item1.xml"/><Relationship Id="rId7" Type="http://schemas.openxmlformats.org/officeDocument/2006/relationships/slide" Target="slides/slide2.xml"/><Relationship Id="rId2" Type="http://schemas.openxmlformats.org/officeDocument/2006/relationships/presProps" Target="pres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24" Type="http://schemas.openxmlformats.org/officeDocument/2006/relationships/slide" Target="slides/slide19.xml"/><Relationship Id="rId45" Type="http://schemas.openxmlformats.org/officeDocument/2006/relationships/font" Target="fonts/QuattrocentoSans-italic.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49" Type="http://schemas.openxmlformats.org/officeDocument/2006/relationships/customXml" Target="../customXml/item3.xml"/><Relationship Id="rId44" Type="http://schemas.openxmlformats.org/officeDocument/2006/relationships/font" Target="fonts/QuattrocentoSans-bold.fntdata"/><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3" Type="http://schemas.openxmlformats.org/officeDocument/2006/relationships/font" Target="fonts/QuattrocentoSans-regular.fntdata"/><Relationship Id="rId4" Type="http://schemas.openxmlformats.org/officeDocument/2006/relationships/slideMaster" Target="slideMasters/slideMaster2.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14" Type="http://schemas.openxmlformats.org/officeDocument/2006/relationships/slide" Target="slides/slide9.xml"/><Relationship Id="rId48" Type="http://schemas.openxmlformats.org/officeDocument/2006/relationships/customXml" Target="../customXml/item2.xml"/><Relationship Id="rId8" Type="http://schemas.openxmlformats.org/officeDocument/2006/relationships/slide" Target="slides/slide3.xml"/><Relationship Id="rId3" Type="http://schemas.openxmlformats.org/officeDocument/2006/relationships/slideMaster" Target="slideMasters/slideMaster1.xml"/><Relationship Id="rId46" Type="http://schemas.openxmlformats.org/officeDocument/2006/relationships/font" Target="fonts/QuattrocentoSans-boldItalic.fntdata"/><Relationship Id="rId25" Type="http://schemas.openxmlformats.org/officeDocument/2006/relationships/slide" Target="slides/slide20.xml"/><Relationship Id="rId33" Type="http://schemas.openxmlformats.org/officeDocument/2006/relationships/slide" Target="slides/slide28.xml"/><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theme" Target="theme/theme3.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706"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706"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706"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901"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901"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901"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901"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7022"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7022"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9602"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9602"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9602"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104-ab"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104-ab"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104-ab"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202502"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202502"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202502"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200205"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200205"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200205"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7805"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7805"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7805"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509"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509"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509"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515"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515"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mbellart.org/collection/ap-198515"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u="sng">
                <a:solidFill>
                  <a:schemeClr val="hlink"/>
                </a:solidFill>
                <a:hlinkClick r:id="rId2"/>
              </a:rPr>
              <a:t>https://kimbellart.org/collection/ap-198706</a:t>
            </a:r>
            <a:r>
              <a:rPr lang="en-US"/>
              <a:t> </a:t>
            </a:r>
            <a:endParaRPr/>
          </a:p>
          <a:p>
            <a:pPr indent="0" lvl="0" marL="0" rtl="0" algn="l">
              <a:spcBef>
                <a:spcPts val="0"/>
              </a:spcBef>
              <a:spcAft>
                <a:spcPts val="0"/>
              </a:spcAft>
              <a:buSzPts val="1100"/>
              <a:buNone/>
            </a:pPr>
            <a:r>
              <a:t/>
            </a:r>
            <a:endParaRPr/>
          </a:p>
          <a:p>
            <a:pPr indent="0" lvl="0" marL="0" rtl="0" algn="just">
              <a:lnSpc>
                <a:spcPct val="115000"/>
              </a:lnSpc>
              <a:spcBef>
                <a:spcPts val="0"/>
              </a:spcBef>
              <a:spcAft>
                <a:spcPts val="0"/>
              </a:spcAft>
              <a:buClr>
                <a:schemeClr val="dk1"/>
              </a:buClr>
              <a:buSzPts val="1100"/>
              <a:buFont typeface="Arial"/>
              <a:buNone/>
            </a:pPr>
            <a:r>
              <a:rPr lang="en-US"/>
              <a:t>Caravaggio was one of the pivotal figures in the history of Western art. In his short lifetime, he created a new, theatrical style that shocked some and inspired others to probe their subject matter for the drama of psychological relationships. Apprenticed in Milan, Caravaggio came to Rome in the early 1590s. There, his early masterpiece </a:t>
            </a:r>
            <a:r>
              <a:rPr i="1" lang="en-US"/>
              <a:t>The Cardsharps</a:t>
            </a:r>
            <a:r>
              <a:rPr lang="en-US"/>
              <a:t> came to the attention of the influential Cardinal Francesco Maria del Monte, who not only purchased it but also offered the artist quarters in his palace and introduced him to the elite stratum of Roman ecclesiastical society, which would lead to his first significant large-scale public commissions.  </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In </a:t>
            </a:r>
            <a:r>
              <a:rPr i="1" lang="en-US"/>
              <a:t>The Cardsharps</a:t>
            </a:r>
            <a:r>
              <a:rPr lang="en-US"/>
              <a:t>, the players are engaged in a game of primero, a forerunner of poker. The dupe, engrossed in his cards, is unaware that the older cardsharp signals his accomplice with a raised, gloved hand (the fingertips exposed, better to feel marked cards). The young cheat looks expectantly toward the boy and reaches behind his back to pull a hidden card from his breeches. Caravaggio structures the picture to allow us to witness everything, implicating us in the trickery. He has treated this subject not as a caricature of vice but in a novelistic way in which the interaction of gesture and glance evokes the drama of deception and lost innocence in the most human of terms. </a:t>
            </a:r>
            <a:r>
              <a:rPr i="1" lang="en-US"/>
              <a:t>The Cardsharps</a:t>
            </a:r>
            <a:r>
              <a:rPr lang="en-US"/>
              <a:t> spawned countless paintings on related themes by artists throughout Europe–not the least of which was Georges de La Tour’s </a:t>
            </a:r>
            <a:r>
              <a:rPr i="1" lang="en-US"/>
              <a:t>Cheat with the Ace of Clubs</a:t>
            </a:r>
            <a:r>
              <a:rPr lang="en-US"/>
              <a:t>, in the Kimbell. </a:t>
            </a:r>
            <a:r>
              <a:rPr i="1" lang="en-US"/>
              <a:t>The Cardsharps</a:t>
            </a:r>
            <a:r>
              <a:rPr lang="en-US"/>
              <a:t> was stamped on the back with the seal of Cardinal de Monte and inventoried among his possessions after his death in 1627. Its location had been unknown for some ninety years when it was rediscovered in 1987 in a European private collection.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SzPts val="1400"/>
              <a:buNone/>
            </a:pPr>
            <a:r>
              <a:t/>
            </a:r>
            <a:endParaRPr/>
          </a:p>
          <a:p>
            <a:pPr indent="0" lvl="0" marL="0" rtl="0" algn="just">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82" name="Google Shape;28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8f973f0ec1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28f973f0ec1_0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https://kimbellart.org/collection/ap-198706</a:t>
            </a: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just">
              <a:lnSpc>
                <a:spcPct val="115000"/>
              </a:lnSpc>
              <a:spcBef>
                <a:spcPts val="0"/>
              </a:spcBef>
              <a:spcAft>
                <a:spcPts val="0"/>
              </a:spcAft>
              <a:buClr>
                <a:schemeClr val="dk1"/>
              </a:buClr>
              <a:buSzPts val="1100"/>
              <a:buFont typeface="Arial"/>
              <a:buNone/>
            </a:pPr>
            <a:r>
              <a:rPr lang="en-US"/>
              <a:t>Caravaggio was one of the pivotal figures in the history of Western art. In his short lifetime, he created a new, theatrical style that shocked some and inspired others to probe their subject matter for the drama of psychological relationships. Apprenticed in Milan, Caravaggio came to Rome in the early 1590s. There, his early masterpiece </a:t>
            </a:r>
            <a:r>
              <a:rPr i="1" lang="en-US"/>
              <a:t>The Cardsharps</a:t>
            </a:r>
            <a:r>
              <a:rPr lang="en-US"/>
              <a:t> came to the attention of the influential Cardinal Francesco Maria del Monte, who not only purchased it but also offered the artist quarters in his palace and introduced him to the elite stratum of Roman ecclesiastical society, which would lead to his first significant large-scale public commissions.  </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In </a:t>
            </a:r>
            <a:r>
              <a:rPr i="1" lang="en-US"/>
              <a:t>The Cardsharps</a:t>
            </a:r>
            <a:r>
              <a:rPr lang="en-US"/>
              <a:t>, the players are engaged in a game of primero, a forerunner of poker. The dupe, engrossed in his cards, is unaware that the older cardsharp signals his accomplice with a raised, gloved hand (the fingertips exposed, better to feel marked cards). The young cheat looks expectantly toward the boy and reaches behind his back to pull a hidden card from his breeches. Caravaggio structures the picture to allow us to witness everything, implicating us in the trickery. He has treated this subject not as a caricature of vice but in a novelistic way in which the interaction of gesture and glance evokes the drama of deception and lost innocence in the most human of terms. </a:t>
            </a:r>
            <a:r>
              <a:rPr i="1" lang="en-US"/>
              <a:t>The Cardsharps</a:t>
            </a:r>
            <a:r>
              <a:rPr lang="en-US"/>
              <a:t> spawned countless paintings on related themes by artists throughout Europe–not the least of which was Georges de La Tour’s </a:t>
            </a:r>
            <a:r>
              <a:rPr i="1" lang="en-US"/>
              <a:t>Cheat with the Ace of Clubs</a:t>
            </a:r>
            <a:r>
              <a:rPr lang="en-US"/>
              <a:t>, in the Kimbell. </a:t>
            </a:r>
            <a:r>
              <a:rPr i="1" lang="en-US"/>
              <a:t>The Cardsharps</a:t>
            </a:r>
            <a:r>
              <a:rPr lang="en-US"/>
              <a:t> was stamped on the back with the seal of Cardinal de Monte and inventoried among his possessions after his death in 1627. Its location had been unknown for some ninety years when it was rediscovered in 1987 in a European private collection. </a:t>
            </a:r>
            <a:endParaRPr/>
          </a:p>
        </p:txBody>
      </p:sp>
      <p:sp>
        <p:nvSpPr>
          <p:cNvPr id="289" name="Google Shape;289;g28f973f0ec1_0_1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https://kimbellart.org/collection/ap-198706</a:t>
            </a: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just">
              <a:lnSpc>
                <a:spcPct val="115000"/>
              </a:lnSpc>
              <a:spcBef>
                <a:spcPts val="0"/>
              </a:spcBef>
              <a:spcAft>
                <a:spcPts val="0"/>
              </a:spcAft>
              <a:buClr>
                <a:schemeClr val="dk1"/>
              </a:buClr>
              <a:buSzPts val="1100"/>
              <a:buFont typeface="Arial"/>
              <a:buNone/>
            </a:pPr>
            <a:r>
              <a:rPr lang="en-US"/>
              <a:t>Caravaggio was one of the pivotal figures in the history of Western art. In his short lifetime, he created a new, theatrical style that shocked some and inspired others to probe their subject matter for the drama of psychological relationships. Apprenticed in Milan, Caravaggio came to Rome in the early 1590s. There, his early masterpiece </a:t>
            </a:r>
            <a:r>
              <a:rPr i="1" lang="en-US"/>
              <a:t>The Cardsharps</a:t>
            </a:r>
            <a:r>
              <a:rPr lang="en-US"/>
              <a:t> came to the attention of the influential Cardinal Francesco Maria del Monte, who not only purchased it but also offered the artist quarters in his palace and introduced him to the elite stratum of Roman ecclesiastical society, which would lead to his first significant large-scale public commissions.  </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In </a:t>
            </a:r>
            <a:r>
              <a:rPr i="1" lang="en-US"/>
              <a:t>The Cardsharps</a:t>
            </a:r>
            <a:r>
              <a:rPr lang="en-US"/>
              <a:t>, the players are engaged in a game of primero, a forerunner of poker. The dupe, engrossed in his cards, is unaware that the older cardsharp signals his accomplice with a raised, gloved hand (the fingertips exposed, better to feel marked cards). The young cheat looks expectantly toward the boy and reaches behind his back to pull a hidden card from his breeches. Caravaggio structures the picture to allow us to witness everything, implicating us in the trickery. He has treated this subject not as a caricature of vice but in a novelistic way in which the interaction of gesture and glance evokes the drama of deception and lost innocence in the most human of terms. </a:t>
            </a:r>
            <a:r>
              <a:rPr i="1" lang="en-US"/>
              <a:t>The Cardsharps</a:t>
            </a:r>
            <a:r>
              <a:rPr lang="en-US"/>
              <a:t> spawned countless paintings on related themes by artists throughout Europe–not the least of which was Georges de La Tour’s </a:t>
            </a:r>
            <a:r>
              <a:rPr i="1" lang="en-US"/>
              <a:t>Cheat with the Ace of Clubs</a:t>
            </a:r>
            <a:r>
              <a:rPr lang="en-US"/>
              <a:t>, in the Kimbell. </a:t>
            </a:r>
            <a:r>
              <a:rPr i="1" lang="en-US"/>
              <a:t>The Cardsharps</a:t>
            </a:r>
            <a:r>
              <a:rPr lang="en-US"/>
              <a:t> was stamped on the back with the seal of Cardinal de Monte and inventoried among his possessions after his death in 1627. Its location had been unknown for some ninety years when it was rediscovered in 1987 in a European private collection. </a:t>
            </a:r>
            <a:endParaRPr/>
          </a:p>
        </p:txBody>
      </p:sp>
      <p:sp>
        <p:nvSpPr>
          <p:cNvPr id="312" name="Google Shape;31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edec8b0461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edec8b0461_0_2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740d1bf74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740d1bf746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u="sng">
                <a:solidFill>
                  <a:schemeClr val="hlink"/>
                </a:solidFill>
                <a:latin typeface="Calibri"/>
                <a:ea typeface="Calibri"/>
                <a:cs typeface="Calibri"/>
                <a:sym typeface="Calibri"/>
                <a:hlinkClick r:id="rId2"/>
              </a:rPr>
              <a:t>https://kimbellart.org/collection/ap-198901</a:t>
            </a:r>
            <a:r>
              <a:rPr lang="en-US" sz="1200">
                <a:latin typeface="Calibri"/>
                <a:ea typeface="Calibri"/>
                <a:cs typeface="Calibri"/>
                <a:sym typeface="Calibri"/>
              </a:rPr>
              <a:t>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latin typeface="Calibri"/>
                <a:ea typeface="Calibri"/>
                <a:cs typeface="Calibri"/>
                <a:sym typeface="Calibri"/>
              </a:rPr>
              <a:t>Jacob van Ruisdael, the most influential and inventive landscape painter of the Dutch golden age, endowed the native tradition of realism with a newfound dramatic force. Recording the familiar wooded hills, flat farmlands, and coastal dunes of the Netherlands, his work went beyond the topographic accuracy of earlier generations to achieve a sense of the monumental grandeur of nature.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latin typeface="Calibri"/>
                <a:ea typeface="Calibri"/>
                <a:cs typeface="Calibri"/>
                <a:sym typeface="Calibri"/>
              </a:rPr>
              <a:t> </a:t>
            </a:r>
            <a:br>
              <a:rPr lang="en-US" sz="1200">
                <a:latin typeface="Calibri"/>
                <a:ea typeface="Calibri"/>
                <a:cs typeface="Calibri"/>
                <a:sym typeface="Calibri"/>
              </a:rPr>
            </a:br>
            <a:r>
              <a:rPr lang="en-US" sz="1200">
                <a:latin typeface="Calibri"/>
                <a:ea typeface="Calibri"/>
                <a:cs typeface="Calibri"/>
                <a:sym typeface="Calibri"/>
              </a:rPr>
              <a:t>Among his most highly valued works, Ruisdael’s rare marine paintings reveal the scope of his genius, as they convey the transitory and changeable face of nature.</a:t>
            </a:r>
            <a:r>
              <a:rPr i="1" lang="en-US" sz="1200">
                <a:latin typeface="Calibri"/>
                <a:ea typeface="Calibri"/>
                <a:cs typeface="Calibri"/>
                <a:sym typeface="Calibri"/>
              </a:rPr>
              <a:t> Rough Sea at a Jetty </a:t>
            </a:r>
            <a:r>
              <a:rPr lang="en-US" sz="1200">
                <a:latin typeface="Calibri"/>
                <a:ea typeface="Calibri"/>
                <a:cs typeface="Calibri"/>
                <a:sym typeface="Calibri"/>
              </a:rPr>
              <a:t>represents the approach of a violent storm. In the foreground, a jetty extends a considerable distance into the sea. At its end is a rustic beacon to guide distressed ships into harbor. Two men with long poles stand nearby, ready to come to the aid of a vessel striving to make port through the tempestuous winds and waves that threaten its approach. A dramatic light breaks through the clouds beyond the beacon, suggesting the power of nature and perhaps alluding to the salvation that greets those who steer the proper course.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740d1bf746_0_5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740d1bf746_0_5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https://kimbellart.org/collection/ap-198901</a:t>
            </a: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Jacob van Ruisdael, the most influential and inventive landscape painter of the Dutch golden age, endowed the native tradition of realism with a newfound dramatic force. Recording the familiar wooded hills, flat farmlands, and coastal dunes of the Netherlands, his work went beyond the topographic accuracy of earlier generations to achieve a sense of the monumental grandeur of nature.  </a:t>
            </a:r>
            <a:endParaRPr/>
          </a:p>
          <a:p>
            <a:pPr indent="0" lvl="0" marL="0" rtl="0" algn="l">
              <a:spcBef>
                <a:spcPts val="0"/>
              </a:spcBef>
              <a:spcAft>
                <a:spcPts val="0"/>
              </a:spcAft>
              <a:buClr>
                <a:schemeClr val="dk1"/>
              </a:buClr>
              <a:buSzPts val="1100"/>
              <a:buFont typeface="Arial"/>
              <a:buNone/>
            </a:pPr>
            <a:r>
              <a:rPr lang="en-US"/>
              <a:t> </a:t>
            </a:r>
            <a:br>
              <a:rPr lang="en-US"/>
            </a:br>
            <a:r>
              <a:rPr lang="en-US"/>
              <a:t>Among his most highly valued works, Ruisdael’s rare marine paintings reveal the scope of his genius, as they convey the transitory and changeable face of nature.</a:t>
            </a:r>
            <a:r>
              <a:rPr i="1" lang="en-US"/>
              <a:t> Rough Sea at a Jetty </a:t>
            </a:r>
            <a:r>
              <a:rPr lang="en-US"/>
              <a:t>represents the approach of a violent storm. In the foreground, a jetty extends a considerable distance into the sea. At its end is a rustic beacon to guide distressed ships into harbor. Two men with long poles stand nearby, ready to come to the aid of a vessel striving to make port through the tempestuous winds and waves that threaten its approach. A dramatic light breaks through the clouds beyond the beacon, suggesting the power of nature and perhaps alluding to the salvation that greets those who steer the proper course. </a:t>
            </a:r>
            <a:endParaRPr>
              <a:highlight>
                <a:schemeClr val="lt1"/>
              </a:highlight>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740d1bf746_0_5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740d1bf746_0_5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https://kimbellart.org/collection/ap-198901</a:t>
            </a: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Jacob van Ruisdael, the most influential and inventive landscape painter of the Dutch golden age, endowed the native tradition of realism with a newfound dramatic force. Recording the familiar wooded hills, flat farmlands, and coastal dunes of the Netherlands, his work went beyond the topographic accuracy of earlier generations to achieve a sense of the monumental grandeur of nature.  </a:t>
            </a:r>
            <a:endParaRPr/>
          </a:p>
          <a:p>
            <a:pPr indent="0" lvl="0" marL="0" rtl="0" algn="l">
              <a:spcBef>
                <a:spcPts val="0"/>
              </a:spcBef>
              <a:spcAft>
                <a:spcPts val="0"/>
              </a:spcAft>
              <a:buClr>
                <a:schemeClr val="dk1"/>
              </a:buClr>
              <a:buSzPts val="1100"/>
              <a:buFont typeface="Arial"/>
              <a:buNone/>
            </a:pPr>
            <a:r>
              <a:rPr lang="en-US"/>
              <a:t> </a:t>
            </a:r>
            <a:br>
              <a:rPr lang="en-US"/>
            </a:br>
            <a:r>
              <a:rPr lang="en-US"/>
              <a:t>Among his most highly valued works, Ruisdael’s rare marine paintings reveal the scope of his genius, as they convey the transitory and changeable face of nature.</a:t>
            </a:r>
            <a:r>
              <a:rPr i="1" lang="en-US"/>
              <a:t> Rough Sea at a Jetty </a:t>
            </a:r>
            <a:r>
              <a:rPr lang="en-US"/>
              <a:t>represents the approach of a violent storm. In the foreground, a jetty extends a considerable distance into the sea. At its end is a rustic beacon to guide distressed ships into harbor. Two men with long poles stand nearby, ready to come to the aid of a vessel striving to make port through the tempestuous winds and waves that threaten its approach. A dramatic light breaks through the clouds beyond the beacon, suggesting the power of nature and perhaps alluding to the salvation that greets those who steer the proper course. </a:t>
            </a:r>
            <a:endParaRPr>
              <a:highlight>
                <a:schemeClr val="lt1"/>
              </a:highlight>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63e8e95c80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63e8e95c80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https://kimbellart.org/collection/ap-198901</a:t>
            </a: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Jacob van Ruisdael, the most influential and inventive landscape painter of the Dutch golden age, endowed the native tradition of realism with a newfound dramatic force. Recording the familiar wooded hills, flat farmlands, and coastal dunes of the Netherlands, his work went beyond the topographic accuracy of earlier generations to achieve a sense of the monumental grandeur of nature.  </a:t>
            </a:r>
            <a:endParaRPr/>
          </a:p>
          <a:p>
            <a:pPr indent="0" lvl="0" marL="0" rtl="0" algn="l">
              <a:spcBef>
                <a:spcPts val="0"/>
              </a:spcBef>
              <a:spcAft>
                <a:spcPts val="0"/>
              </a:spcAft>
              <a:buClr>
                <a:schemeClr val="dk1"/>
              </a:buClr>
              <a:buSzPts val="1100"/>
              <a:buFont typeface="Arial"/>
              <a:buNone/>
            </a:pPr>
            <a:r>
              <a:rPr lang="en-US"/>
              <a:t> </a:t>
            </a:r>
            <a:br>
              <a:rPr lang="en-US"/>
            </a:br>
            <a:r>
              <a:rPr lang="en-US"/>
              <a:t>Among his most highly valued works, Ruisdael’s rare marine paintings reveal the scope of his genius, as they convey the transitory and changeable face of nature.</a:t>
            </a:r>
            <a:r>
              <a:rPr i="1" lang="en-US"/>
              <a:t> Rough Sea at a Jetty </a:t>
            </a:r>
            <a:r>
              <a:rPr lang="en-US"/>
              <a:t>represents the approach of a violent storm. In the foreground, a jetty extends a considerable distance into the sea. At its end is a rustic beacon to guide distressed ships into harbor. Two men with long poles stand nearby, ready to come to the aid of a vessel striving to make port through the tempestuous winds and waves that threaten its approach. A dramatic light breaks through the clouds beyond the beacon, suggesting the power of nature and perhaps alluding to the salvation that greets those who steer the proper course. </a:t>
            </a:r>
            <a:endParaRPr>
              <a:highlight>
                <a:schemeClr val="lt1"/>
              </a:highlight>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75c51238c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75c51238c0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g375c51238c0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75c51238c0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75c51238c0_0_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https://kimbellart.org/collection/ap-197022</a:t>
            </a:r>
            <a:r>
              <a:rPr lang="en-US"/>
              <a:t>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just">
              <a:lnSpc>
                <a:spcPct val="115000"/>
              </a:lnSpc>
              <a:spcBef>
                <a:spcPts val="800"/>
              </a:spcBef>
              <a:spcAft>
                <a:spcPts val="0"/>
              </a:spcAft>
              <a:buClr>
                <a:schemeClr val="dk1"/>
              </a:buClr>
              <a:buSzPts val="1100"/>
              <a:buFont typeface="Arial"/>
              <a:buNone/>
            </a:pPr>
            <a:r>
              <a:rPr lang="en-US"/>
              <a:t>Born and educated in Naples, Salvator Rosa was among the first artists to paint landscapes out of doors, adopting a bold, naturalistic manner. In Florence and in Rome, where he eventually settled, Rosa also gained a considerable reputation as a satirical poet and actor— and as an impetuous, individualistic personality. He was among the first artists to express a passionate appreciation for the awe-inspiring beauty of untamed nature, and his landscapes were invoked by later generations of admirers as expressions of the “sublime.” Here, Rosa’s distinctive landscape—with its jagged rocks, bowed trees, and livid skies—lends the painting a dramatic, otherworldly mood. Rosa was also fascinated by obscure subjects, particularly those featuring the occult practices of ancient philosophers. Pythagoras Emerging from the Underworld, which follows the literary account of Diogenes Laertius, shows the Greek philosopher leaving his underground dwelling, where he had spent some time in isolation. Here, Pythagoras’s stunned and credulous followers react to his claim that he witnessed the torture of the souls of Hesiod and Homer during his descent into Hades. In a letter of 1662, Rosa expressed great satisfaction with the Kimbell painting and its pendant, whose subjects had “never been touched by anyone.” When the two works were purchased by the important Sicilian collector Antonio Ruffo, Rosa demanded a considerable sum, telling Ruffo’s agent he “would rather die of hunger than reduce his price.”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edec8b046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edec8b0461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75c51238c0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75c51238c0_0_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https://kimbellart.org/collection/ap-197022</a:t>
            </a:r>
            <a:r>
              <a:rPr lang="en-US"/>
              <a:t>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just">
              <a:lnSpc>
                <a:spcPct val="115000"/>
              </a:lnSpc>
              <a:spcBef>
                <a:spcPts val="800"/>
              </a:spcBef>
              <a:spcAft>
                <a:spcPts val="0"/>
              </a:spcAft>
              <a:buClr>
                <a:schemeClr val="dk1"/>
              </a:buClr>
              <a:buSzPts val="1100"/>
              <a:buFont typeface="Arial"/>
              <a:buNone/>
            </a:pPr>
            <a:r>
              <a:rPr lang="en-US"/>
              <a:t>Born and educated in Naples, Salvator Rosa was among the first artists to paint landscapes out of doors, adopting a bold, naturalistic manner. In Florence and in Rome, where he eventually settled, Rosa also gained a considerable reputation as a satirical poet and actor— and as an impetuous, individualistic personality. He was among the first artists to express a passionate appreciation for the awe-inspiring beauty of untamed nature, and his landscapes were invoked by later generations of admirers as expressions of the “sublime.” Here, Rosa’s distinctive landscape—with its jagged rocks, bowed trees, and livid skies—lends the painting a dramatic, otherworldly mood. Rosa was also fascinated by obscure subjects, particularly those featuring the occult practices of ancient philosophers. Pythagoras Emerging from the Underworld, which follows the literary account of Diogenes Laertius, shows the Greek philosopher leaving his underground dwelling, where he had spent some time in isolation. Here, Pythagoras’s stunned and credulous followers react to his claim that he witnessed the torture of the souls of Hesiod and Homer during his descent into Hades. In a letter of 1662, Rosa expressed great satisfaction with the Kimbell painting and its pendant, whose subjects had “never been touched by anyone.” When the two works were purchased by the important Sicilian collector Antonio Ruffo, Rosa demanded a considerable sum, telling Ruffo’s agent he “would rather die of hunger than reduce his price.”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740d1bf746_0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740d1bf746_0_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u="sng">
                <a:solidFill>
                  <a:schemeClr val="hlink"/>
                </a:solidFill>
                <a:latin typeface="Calibri"/>
                <a:ea typeface="Calibri"/>
                <a:cs typeface="Calibri"/>
                <a:sym typeface="Calibri"/>
                <a:hlinkClick r:id="rId2"/>
              </a:rPr>
              <a:t>https://kimbellart.org/collection/ap-199602</a:t>
            </a:r>
            <a:r>
              <a:rPr lang="en-US" sz="1200">
                <a:latin typeface="Calibri"/>
                <a:ea typeface="Calibri"/>
                <a:cs typeface="Calibri"/>
                <a:sym typeface="Calibri"/>
              </a:rPr>
              <a:t>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US" sz="1200">
                <a:latin typeface="Calibri"/>
                <a:ea typeface="Calibri"/>
                <a:cs typeface="Calibri"/>
                <a:sym typeface="Calibri"/>
              </a:rPr>
              <a:t>Monet had painted ten </a:t>
            </a:r>
            <a:r>
              <a:rPr i="1" lang="en-US" sz="1200">
                <a:latin typeface="Calibri"/>
                <a:ea typeface="Calibri"/>
                <a:cs typeface="Calibri"/>
                <a:sym typeface="Calibri"/>
              </a:rPr>
              <a:t>Weeping Willow</a:t>
            </a:r>
            <a:r>
              <a:rPr lang="en-US" sz="1200">
                <a:latin typeface="Calibri"/>
                <a:ea typeface="Calibri"/>
                <a:cs typeface="Calibri"/>
                <a:sym typeface="Calibri"/>
              </a:rPr>
              <a:t> paintings by 1919, apparently in mournful response to the mass tragedy of World War I. Due to the war, Monet’s luxurious compound at Giverny was for the most part emptied of his children’s families and his household staff, who were either called into service or moved away from the advancing German army. His surviving son and a stepson were in danger at the front. At times, Monet could hear artillery fire, but he refused to leave, preferring to share the fate of his gardens.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latin typeface="Calibri"/>
              <a:ea typeface="Calibri"/>
              <a:cs typeface="Calibri"/>
              <a:sym typeface="Calibri"/>
            </a:endParaRPr>
          </a:p>
          <a:p>
            <a:pPr indent="0" lvl="0" marL="0" rtl="0" algn="l">
              <a:spcBef>
                <a:spcPts val="0"/>
              </a:spcBef>
              <a:spcAft>
                <a:spcPts val="0"/>
              </a:spcAft>
              <a:buNone/>
            </a:pPr>
            <a:r>
              <a:rPr lang="en-US" sz="1200">
                <a:latin typeface="Calibri"/>
                <a:ea typeface="Calibri"/>
                <a:cs typeface="Calibri"/>
                <a:sym typeface="Calibri"/>
              </a:rPr>
              <a:t>As a group, the </a:t>
            </a:r>
            <a:r>
              <a:rPr i="1" lang="en-US" sz="1200">
                <a:latin typeface="Calibri"/>
                <a:ea typeface="Calibri"/>
                <a:cs typeface="Calibri"/>
                <a:sym typeface="Calibri"/>
              </a:rPr>
              <a:t>Weeping Willow </a:t>
            </a:r>
            <a:r>
              <a:rPr lang="en-US" sz="1200">
                <a:latin typeface="Calibri"/>
                <a:ea typeface="Calibri"/>
                <a:cs typeface="Calibri"/>
                <a:sym typeface="Calibri"/>
              </a:rPr>
              <a:t>paintings are characterized by shadowy colors and writhing forms, as if Monet intended to express the grieving mood not simply with the subject, but also through an expressionist style of painting. They were among the few easel-scale paintings that Monet made after 1914, when he claimed his failing eyesight was best suited for working in larger formats. The tree portrayed in </a:t>
            </a:r>
            <a:r>
              <a:rPr i="1" lang="en-US" sz="1200">
                <a:latin typeface="Calibri"/>
                <a:ea typeface="Calibri"/>
                <a:cs typeface="Calibri"/>
                <a:sym typeface="Calibri"/>
              </a:rPr>
              <a:t>Weeping Willow </a:t>
            </a:r>
            <a:r>
              <a:rPr lang="en-US" sz="1200">
                <a:latin typeface="Calibri"/>
                <a:ea typeface="Calibri"/>
                <a:cs typeface="Calibri"/>
                <a:sym typeface="Calibri"/>
              </a:rPr>
              <a:t>had pride of place on the bank of Monet’s water garden, with its exotic water lilies. He depicted the trunks, cascading branches, and reflections of his and other willows in his greatest artistic legacy, the mural-scale Nymphéas canvases, which were his preoccupation from 1914 until his death.</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latin typeface="Calibri"/>
                <a:ea typeface="Calibri"/>
                <a:cs typeface="Calibri"/>
                <a:sym typeface="Calibri"/>
              </a:rPr>
              <a:t>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latin typeface="Calibri"/>
                <a:ea typeface="Calibri"/>
                <a:cs typeface="Calibri"/>
                <a:sym typeface="Calibri"/>
              </a:rPr>
              <a:t>Most of Monet’s works from the late teens were never finished and were retained in his studio at the time of his death. The Kimbell </a:t>
            </a:r>
            <a:r>
              <a:rPr i="1" lang="en-US" sz="1200">
                <a:latin typeface="Calibri"/>
                <a:ea typeface="Calibri"/>
                <a:cs typeface="Calibri"/>
                <a:sym typeface="Calibri"/>
              </a:rPr>
              <a:t>Weeping Willow</a:t>
            </a:r>
            <a:r>
              <a:rPr lang="en-US" sz="1200">
                <a:latin typeface="Calibri"/>
                <a:ea typeface="Calibri"/>
                <a:cs typeface="Calibri"/>
                <a:sym typeface="Calibri"/>
              </a:rPr>
              <a:t>, on the other hand, was signed and dated, and passed by 1924 into the collection of the Japanese Baron Kojiro Matsukata, one of the first collectors to recognize the genius of Monet’s last, expressionistic canvases.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740d1bf746_0_5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740d1bf746_0_5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u="sng">
                <a:solidFill>
                  <a:schemeClr val="hlink"/>
                </a:solidFill>
                <a:latin typeface="Calibri"/>
                <a:ea typeface="Calibri"/>
                <a:cs typeface="Calibri"/>
                <a:sym typeface="Calibri"/>
                <a:hlinkClick r:id="rId2"/>
              </a:rPr>
              <a:t>https://kimbellart.org/collection/ap-199602</a:t>
            </a:r>
            <a:r>
              <a:rPr lang="en-US" sz="1200">
                <a:latin typeface="Calibri"/>
                <a:ea typeface="Calibri"/>
                <a:cs typeface="Calibri"/>
                <a:sym typeface="Calibri"/>
              </a:rPr>
              <a:t>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US" sz="1200">
                <a:latin typeface="Calibri"/>
                <a:ea typeface="Calibri"/>
                <a:cs typeface="Calibri"/>
                <a:sym typeface="Calibri"/>
              </a:rPr>
              <a:t>Monet had painted ten </a:t>
            </a:r>
            <a:r>
              <a:rPr i="1" lang="en-US" sz="1200">
                <a:latin typeface="Calibri"/>
                <a:ea typeface="Calibri"/>
                <a:cs typeface="Calibri"/>
                <a:sym typeface="Calibri"/>
              </a:rPr>
              <a:t>Weeping Willow</a:t>
            </a:r>
            <a:r>
              <a:rPr lang="en-US" sz="1200">
                <a:latin typeface="Calibri"/>
                <a:ea typeface="Calibri"/>
                <a:cs typeface="Calibri"/>
                <a:sym typeface="Calibri"/>
              </a:rPr>
              <a:t> paintings by 1919, apparently in mournful response to the mass tragedy of World War I. Due to the war, Monet’s luxurious compound at Giverny was for the most part emptied of his children’s families and his household staff, who were either called into service or moved away from the advancing German army. His surviving son and a stepson were in danger at the front. At times, Monet could hear artillery fire, but he refused to leave, preferring to share the fate of his gardens.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latin typeface="Calibri"/>
              <a:ea typeface="Calibri"/>
              <a:cs typeface="Calibri"/>
              <a:sym typeface="Calibri"/>
            </a:endParaRPr>
          </a:p>
          <a:p>
            <a:pPr indent="0" lvl="0" marL="0" rtl="0" algn="l">
              <a:spcBef>
                <a:spcPts val="0"/>
              </a:spcBef>
              <a:spcAft>
                <a:spcPts val="0"/>
              </a:spcAft>
              <a:buNone/>
            </a:pPr>
            <a:r>
              <a:rPr lang="en-US" sz="1200">
                <a:latin typeface="Calibri"/>
                <a:ea typeface="Calibri"/>
                <a:cs typeface="Calibri"/>
                <a:sym typeface="Calibri"/>
              </a:rPr>
              <a:t>As a group, the </a:t>
            </a:r>
            <a:r>
              <a:rPr i="1" lang="en-US" sz="1200">
                <a:latin typeface="Calibri"/>
                <a:ea typeface="Calibri"/>
                <a:cs typeface="Calibri"/>
                <a:sym typeface="Calibri"/>
              </a:rPr>
              <a:t>Weeping Willow </a:t>
            </a:r>
            <a:r>
              <a:rPr lang="en-US" sz="1200">
                <a:latin typeface="Calibri"/>
                <a:ea typeface="Calibri"/>
                <a:cs typeface="Calibri"/>
                <a:sym typeface="Calibri"/>
              </a:rPr>
              <a:t>paintings are characterized by shadowy colors and writhing forms, as if Monet intended to express the grieving mood not simply with the subject, but also through an expressionist style of painting. They were among the few easel-scale paintings that Monet made after 1914, when he claimed his failing eyesight was best suited for working in larger formats. The tree portrayed in </a:t>
            </a:r>
            <a:r>
              <a:rPr i="1" lang="en-US" sz="1200">
                <a:latin typeface="Calibri"/>
                <a:ea typeface="Calibri"/>
                <a:cs typeface="Calibri"/>
                <a:sym typeface="Calibri"/>
              </a:rPr>
              <a:t>Weeping Willow </a:t>
            </a:r>
            <a:r>
              <a:rPr lang="en-US" sz="1200">
                <a:latin typeface="Calibri"/>
                <a:ea typeface="Calibri"/>
                <a:cs typeface="Calibri"/>
                <a:sym typeface="Calibri"/>
              </a:rPr>
              <a:t>had pride of place on the bank of Monet’s water garden, with its exotic water lilies. He depicted the trunks, cascading branches, and reflections of his and other willows in his greatest artistic legacy, the mural-scale Nymphéas canvases, which were his preoccupation from 1914 until his death.</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latin typeface="Calibri"/>
                <a:ea typeface="Calibri"/>
                <a:cs typeface="Calibri"/>
                <a:sym typeface="Calibri"/>
              </a:rPr>
              <a:t>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latin typeface="Calibri"/>
                <a:ea typeface="Calibri"/>
                <a:cs typeface="Calibri"/>
                <a:sym typeface="Calibri"/>
              </a:rPr>
              <a:t>Most of Monet’s works from the late teens were never finished and were retained in his studio at the time of his death. The Kimbell </a:t>
            </a:r>
            <a:r>
              <a:rPr i="1" lang="en-US" sz="1200">
                <a:latin typeface="Calibri"/>
                <a:ea typeface="Calibri"/>
                <a:cs typeface="Calibri"/>
                <a:sym typeface="Calibri"/>
              </a:rPr>
              <a:t>Weeping Willow</a:t>
            </a:r>
            <a:r>
              <a:rPr lang="en-US" sz="1200">
                <a:latin typeface="Calibri"/>
                <a:ea typeface="Calibri"/>
                <a:cs typeface="Calibri"/>
                <a:sym typeface="Calibri"/>
              </a:rPr>
              <a:t>, on the other hand, was signed and dated, and passed by 1924 into the collection of the Japanese Baron Kojiro Matsukata, one of the first collectors to recognize the genius of Monet’s last, expressionistic canvases.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740d1bf746_0_5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740d1bf746_0_5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u="sng">
                <a:solidFill>
                  <a:schemeClr val="hlink"/>
                </a:solidFill>
                <a:latin typeface="Calibri"/>
                <a:ea typeface="Calibri"/>
                <a:cs typeface="Calibri"/>
                <a:sym typeface="Calibri"/>
                <a:hlinkClick r:id="rId2"/>
              </a:rPr>
              <a:t>https://kimbellart.org/collection/ap-199602</a:t>
            </a:r>
            <a:r>
              <a:rPr lang="en-US" sz="1200">
                <a:latin typeface="Calibri"/>
                <a:ea typeface="Calibri"/>
                <a:cs typeface="Calibri"/>
                <a:sym typeface="Calibri"/>
              </a:rPr>
              <a:t>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US" sz="1200">
                <a:latin typeface="Calibri"/>
                <a:ea typeface="Calibri"/>
                <a:cs typeface="Calibri"/>
                <a:sym typeface="Calibri"/>
              </a:rPr>
              <a:t>Monet had painted ten </a:t>
            </a:r>
            <a:r>
              <a:rPr i="1" lang="en-US" sz="1200">
                <a:latin typeface="Calibri"/>
                <a:ea typeface="Calibri"/>
                <a:cs typeface="Calibri"/>
                <a:sym typeface="Calibri"/>
              </a:rPr>
              <a:t>Weeping Willow</a:t>
            </a:r>
            <a:r>
              <a:rPr lang="en-US" sz="1200">
                <a:latin typeface="Calibri"/>
                <a:ea typeface="Calibri"/>
                <a:cs typeface="Calibri"/>
                <a:sym typeface="Calibri"/>
              </a:rPr>
              <a:t> paintings by 1919, apparently in mournful response to the mass tragedy of World War I. Due to the war, Monet’s luxurious compound at Giverny was for the most part emptied of his children’s families and his household staff, who were either called into service or moved away from the advancing German army. His surviving son and a stepson were in danger at the front. At times, Monet could hear artillery fire, but he refused to leave, preferring to share the fate of his gardens.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latin typeface="Calibri"/>
              <a:ea typeface="Calibri"/>
              <a:cs typeface="Calibri"/>
              <a:sym typeface="Calibri"/>
            </a:endParaRPr>
          </a:p>
          <a:p>
            <a:pPr indent="0" lvl="0" marL="0" rtl="0" algn="l">
              <a:spcBef>
                <a:spcPts val="0"/>
              </a:spcBef>
              <a:spcAft>
                <a:spcPts val="0"/>
              </a:spcAft>
              <a:buNone/>
            </a:pPr>
            <a:r>
              <a:rPr lang="en-US" sz="1200">
                <a:latin typeface="Calibri"/>
                <a:ea typeface="Calibri"/>
                <a:cs typeface="Calibri"/>
                <a:sym typeface="Calibri"/>
              </a:rPr>
              <a:t>As a group, the </a:t>
            </a:r>
            <a:r>
              <a:rPr i="1" lang="en-US" sz="1200">
                <a:latin typeface="Calibri"/>
                <a:ea typeface="Calibri"/>
                <a:cs typeface="Calibri"/>
                <a:sym typeface="Calibri"/>
              </a:rPr>
              <a:t>Weeping Willow </a:t>
            </a:r>
            <a:r>
              <a:rPr lang="en-US" sz="1200">
                <a:latin typeface="Calibri"/>
                <a:ea typeface="Calibri"/>
                <a:cs typeface="Calibri"/>
                <a:sym typeface="Calibri"/>
              </a:rPr>
              <a:t>paintings are characterized by shadowy colors and writhing forms, as if Monet intended to express the grieving mood not simply with the subject, but also through an expressionist style of painting. They were among the few easel-scale paintings that Monet made after 1914, when he claimed his failing eyesight was best suited for working in larger formats. The tree portrayed in </a:t>
            </a:r>
            <a:r>
              <a:rPr i="1" lang="en-US" sz="1200">
                <a:latin typeface="Calibri"/>
                <a:ea typeface="Calibri"/>
                <a:cs typeface="Calibri"/>
                <a:sym typeface="Calibri"/>
              </a:rPr>
              <a:t>Weeping Willow </a:t>
            </a:r>
            <a:r>
              <a:rPr lang="en-US" sz="1200">
                <a:latin typeface="Calibri"/>
                <a:ea typeface="Calibri"/>
                <a:cs typeface="Calibri"/>
                <a:sym typeface="Calibri"/>
              </a:rPr>
              <a:t>had pride of place on the bank of Monet’s water garden, with its exotic water lilies. He depicted the trunks, cascading branches, and reflections of his and other willows in his greatest artistic legacy, the mural-scale Nymphéas canvases, which were his preoccupation from 1914 until his death.</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latin typeface="Calibri"/>
                <a:ea typeface="Calibri"/>
                <a:cs typeface="Calibri"/>
                <a:sym typeface="Calibri"/>
              </a:rPr>
              <a:t>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latin typeface="Calibri"/>
                <a:ea typeface="Calibri"/>
                <a:cs typeface="Calibri"/>
                <a:sym typeface="Calibri"/>
              </a:rPr>
              <a:t>Most of Monet’s works from the late teens were never finished and were retained in his studio at the time of his death. The Kimbell </a:t>
            </a:r>
            <a:r>
              <a:rPr i="1" lang="en-US" sz="1200">
                <a:latin typeface="Calibri"/>
                <a:ea typeface="Calibri"/>
                <a:cs typeface="Calibri"/>
                <a:sym typeface="Calibri"/>
              </a:rPr>
              <a:t>Weeping Willow</a:t>
            </a:r>
            <a:r>
              <a:rPr lang="en-US" sz="1200">
                <a:latin typeface="Calibri"/>
                <a:ea typeface="Calibri"/>
                <a:cs typeface="Calibri"/>
                <a:sym typeface="Calibri"/>
              </a:rPr>
              <a:t>, on the other hand, was signed and dated, and passed by 1924 into the collection of the Japanese Baron Kojiro Matsukata, one of the first collectors to recognize the genius of Monet’s last, expressionistic canvases. </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edec8b0461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edec8b0461_0_2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740d1bf746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740d1bf746_0_1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u="sng">
                <a:solidFill>
                  <a:schemeClr val="hlink"/>
                </a:solidFill>
                <a:latin typeface="Calibri"/>
                <a:ea typeface="Calibri"/>
                <a:cs typeface="Calibri"/>
                <a:sym typeface="Calibri"/>
                <a:hlinkClick r:id="rId2"/>
              </a:rPr>
              <a:t>https://kimbellart.org/collection/ap-198104-ab</a:t>
            </a:r>
            <a:r>
              <a:rPr lang="en-US" sz="1200">
                <a:latin typeface="Calibri"/>
                <a:ea typeface="Calibri"/>
                <a:cs typeface="Calibri"/>
                <a:sym typeface="Calibri"/>
              </a:rPr>
              <a:t>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In 1845, the British archaeologist Austen Henry Layard uncovered the earliest of the surviving royal residences of the Assyrian kings at Nimrud, called Kalhu in ancient times. Now called the Northwest palace of Ashurnasirpal II–a king who reigned 883–859 BC–the structure, which consisted of a series of long, narrow rooms grouped around large courtyards, was lavishly decorated with monumental gateway figures and reliefs. Seven-foot-high stone slabs that lined the walls of many of the rooms were carved with elaborate narrative, mythological, and ritual scenes in low relief. The greatest and most original artistic achievement of the Assyrians, these images and accompanying inscriptions record the kings’ military campaigns and testify to their prowess as warriors and hunters as well as their sanctity as the representatives of the Assyrian pantheon on earth.  </a:t>
            </a:r>
            <a:endParaRPr sz="12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One of the most recurrent and potent images on these reliefs is the depiction of a magic purification or protective ritual in which winged griffin-demons (</a:t>
            </a:r>
            <a:r>
              <a:rPr i="1" lang="en-US" sz="1200">
                <a:solidFill>
                  <a:schemeClr val="dk1"/>
                </a:solidFill>
                <a:latin typeface="Calibri"/>
                <a:ea typeface="Calibri"/>
                <a:cs typeface="Calibri"/>
                <a:sym typeface="Calibri"/>
              </a:rPr>
              <a:t>apkallu</a:t>
            </a:r>
            <a:r>
              <a:rPr lang="en-US" sz="1200">
                <a:solidFill>
                  <a:schemeClr val="dk1"/>
                </a:solidFill>
                <a:latin typeface="Calibri"/>
                <a:ea typeface="Calibri"/>
                <a:cs typeface="Calibri"/>
                <a:sym typeface="Calibri"/>
              </a:rPr>
              <a:t>, “sages”) or winged anthropomorphic deities, holding ritual “buckets” and pinecone-shaped objects, flank a “Sacred Tree” that they sprinkle with holy water or pollen. The Kimbell’s winged deities are fragments of two such full-length figures enacting this magic ritual, sprinkling or pollinating the central tree motif. As such, each figure would originally have held a bucket in his left hand and a cone in his right. The deities, marked as divine by their wings and horned helmets, are conceived in the image of the monarch, reflecting his facial features, stance, and physical strength. Their exaggerated musculature and luxuriant, tightly curled hair and beards suggest something of the king’s vainglorious power and virility. These reliefs come from a room that may have been used by the king for ritual ablution.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740d1bf746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740d1bf746_0_1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https://kimbellart.org/collection/ap-198104-ab</a:t>
            </a: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just">
              <a:lnSpc>
                <a:spcPct val="115000"/>
              </a:lnSpc>
              <a:spcBef>
                <a:spcPts val="0"/>
              </a:spcBef>
              <a:spcAft>
                <a:spcPts val="0"/>
              </a:spcAft>
              <a:buClr>
                <a:schemeClr val="dk1"/>
              </a:buClr>
              <a:buSzPts val="1100"/>
              <a:buFont typeface="Arial"/>
              <a:buNone/>
            </a:pPr>
            <a:r>
              <a:rPr lang="en-US"/>
              <a:t>In 1845, the British archaeologist Austen Henry Layard uncovered the earliest of the surviving royal residences of the Assyrian kings at Nimrud, called Kalhu in ancient times. Now called the Northwest palace of Ashurnasirpal II–a king who reigned 883–859 BC–the structure, which consisted of a series of long, narrow rooms grouped around large courtyards, was lavishly decorated with monumental gateway figures and reliefs. Seven-foot-high stone slabs that lined the walls of many of the rooms were carved with elaborate narrative, mythological, and ritual scenes in low relief. The greatest and most original artistic achievement of the Assyrians, these images and accompanying inscriptions record the kings’ military campaigns and testify to their prowess as warriors and hunters as well as their sanctity as the representatives of the Assyrian pantheon on earth.  </a:t>
            </a:r>
            <a:endParaRPr/>
          </a:p>
          <a:p>
            <a:pPr indent="0" lvl="0" marL="0" rtl="0" algn="just">
              <a:lnSpc>
                <a:spcPct val="115000"/>
              </a:lnSpc>
              <a:spcBef>
                <a:spcPts val="0"/>
              </a:spcBef>
              <a:spcAft>
                <a:spcPts val="0"/>
              </a:spcAft>
              <a:buClr>
                <a:schemeClr val="dk1"/>
              </a:buClr>
              <a:buSzPts val="1100"/>
              <a:buFont typeface="Arial"/>
              <a:buNone/>
            </a:pPr>
            <a:r>
              <a:rPr lang="en-US"/>
              <a:t>  </a:t>
            </a:r>
            <a:br>
              <a:rPr lang="en-US"/>
            </a:br>
            <a:r>
              <a:rPr lang="en-US"/>
              <a:t>One of the most recurrent and potent images on these reliefs is the depiction of a magic purification or protective ritual in which winged griffin-demons (</a:t>
            </a:r>
            <a:r>
              <a:rPr i="1" lang="en-US"/>
              <a:t>apkallu</a:t>
            </a:r>
            <a:r>
              <a:rPr lang="en-US"/>
              <a:t>, “sages”) or winged anthropomorphic deities, holding ritual “buckets” and pinecone-shaped objects, flank a “Sacred Tree” that they sprinkle with holy water or pollen. The Kimbell’s winged deities are fragments of two such full-length figures enacting this magic ritual, sprinkling or pollinating the central tree motif. As such, each figure would originally have held a bucket in his left hand and a cone in his right. The deities, marked as divine by their wings and horned helmets, are conceived in the image of the monarch, reflecting his facial features, stance, and physical strength. Their exaggerated musculature and luxuriant, tightly curled hair and beards suggest something of the king’s vainglorious power and virility. These reliefs come from a room that may have been used by the king for ritual ablution.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740d1bf746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740d1bf746_0_1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https://kimbellart.org/collection/ap-198104-ab</a:t>
            </a: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just">
              <a:lnSpc>
                <a:spcPct val="115000"/>
              </a:lnSpc>
              <a:spcBef>
                <a:spcPts val="0"/>
              </a:spcBef>
              <a:spcAft>
                <a:spcPts val="0"/>
              </a:spcAft>
              <a:buClr>
                <a:schemeClr val="dk1"/>
              </a:buClr>
              <a:buSzPts val="1100"/>
              <a:buFont typeface="Arial"/>
              <a:buNone/>
            </a:pPr>
            <a:r>
              <a:rPr lang="en-US"/>
              <a:t>In 1845, the British archaeologist Austen Henry Layard uncovered the earliest of the surviving royal residences of the Assyrian kings at Nimrud, called Kalhu in ancient times. Now called the Northwest palace of Ashurnasirpal II–a king who reigned 883–859 BC–the structure, which consisted of a series of long, narrow rooms grouped around large courtyards, was lavishly decorated with monumental gateway figures and reliefs. Seven-foot-high stone slabs that lined the walls of many of the rooms were carved with elaborate narrative, mythological, and ritual scenes in low relief. The greatest and most original artistic achievement of the Assyrians, these images and accompanying inscriptions record the kings’ military campaigns and testify to their prowess as warriors and hunters as well as their sanctity as the representatives of the Assyrian pantheon on earth.  </a:t>
            </a:r>
            <a:endParaRPr/>
          </a:p>
          <a:p>
            <a:pPr indent="0" lvl="0" marL="0" rtl="0" algn="just">
              <a:lnSpc>
                <a:spcPct val="115000"/>
              </a:lnSpc>
              <a:spcBef>
                <a:spcPts val="0"/>
              </a:spcBef>
              <a:spcAft>
                <a:spcPts val="0"/>
              </a:spcAft>
              <a:buClr>
                <a:schemeClr val="dk1"/>
              </a:buClr>
              <a:buSzPts val="1100"/>
              <a:buFont typeface="Arial"/>
              <a:buNone/>
            </a:pPr>
            <a:r>
              <a:rPr lang="en-US"/>
              <a:t>  </a:t>
            </a:r>
            <a:br>
              <a:rPr lang="en-US"/>
            </a:br>
            <a:r>
              <a:rPr lang="en-US"/>
              <a:t>One of the most recurrent and potent images on these reliefs is the depiction of a magic purification or protective ritual in which winged griffin-demons (</a:t>
            </a:r>
            <a:r>
              <a:rPr i="1" lang="en-US"/>
              <a:t>apkallu</a:t>
            </a:r>
            <a:r>
              <a:rPr lang="en-US"/>
              <a:t>, “sages”) or winged anthropomorphic deities, holding ritual “buckets” and pinecone-shaped objects, flank a “Sacred Tree” that they sprinkle with holy water or pollen. The Kimbell’s winged deities are fragments of two such full-length figures enacting this magic ritual, sprinkling or pollinating the central tree motif. As such, each figure would originally have held a bucket in his left hand and a cone in his right. The deities, marked as divine by their wings and horned helmets, are conceived in the image of the monarch, reflecting his facial features, stance, and physical strength. Their exaggerated musculature and luxuriant, tightly curled hair and beards suggest something of the king’s vainglorious power and virility. These reliefs come from a room that may have been used by the king for ritual ablution.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740d1bf746_0_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3740d1bf746_0_5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https://kimbellart.org/collection/ap-202502</a:t>
            </a:r>
            <a:r>
              <a:rPr lang="en-US"/>
              <a:t> </a:t>
            </a:r>
            <a:endParaRPr/>
          </a:p>
          <a:p>
            <a:pPr indent="0" lvl="0" marL="0" rtl="0" algn="l">
              <a:spcBef>
                <a:spcPts val="0"/>
              </a:spcBef>
              <a:spcAft>
                <a:spcPts val="0"/>
              </a:spcAft>
              <a:buNone/>
            </a:pPr>
            <a:r>
              <a:t/>
            </a:r>
            <a:endParaRPr/>
          </a:p>
          <a:p>
            <a:pPr indent="0" lvl="0" marL="0" rtl="0" algn="just">
              <a:lnSpc>
                <a:spcPct val="115000"/>
              </a:lnSpc>
              <a:spcBef>
                <a:spcPts val="0"/>
              </a:spcBef>
              <a:spcAft>
                <a:spcPts val="0"/>
              </a:spcAft>
              <a:buClr>
                <a:schemeClr val="dk1"/>
              </a:buClr>
              <a:buSzPts val="1100"/>
              <a:buFont typeface="Arial"/>
              <a:buNone/>
            </a:pPr>
            <a:r>
              <a:rPr lang="en-US"/>
              <a:t>Chardin is considered one of the greatest painters of still lifes in the history of art. </a:t>
            </a:r>
            <a:r>
              <a:rPr i="1" lang="en-US"/>
              <a:t>The Cut Melon</a:t>
            </a:r>
            <a:r>
              <a:rPr lang="en-US"/>
              <a:t> has long been recognized as one of the artist’s most remarkable works, representing the highpoint of his mastery of volume, color, and light. The distinctive oval canvas amplifies the rounded shapes within the composition, in which a bright orange piece of cantaloupe balances atop the melon from which it has been sliced. Rigorously structured, with carefully manipulated textured brushstrokes and subtle pigments, the composition nonetheless seems effortless and unstudied. With its beautifully balanced palette and ineffable technique, it calls to mind the words of Chardin’s astonished admirer Denis Diderot: “Such magic cannot be fathomed.”</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In </a:t>
            </a:r>
            <a:r>
              <a:rPr i="1" lang="en-US"/>
              <a:t>The Cut Melon</a:t>
            </a:r>
            <a:r>
              <a:rPr lang="en-US"/>
              <a:t>, Chardin gives the painting’s elements the sense of volume and weight, but also an impression of lively buoyancy. Each object invites touch—sleek glass bottles, shiny pears and plums, the rough-skinned but luscious melon, and velvety peaches rendered in shades of yellow, pink, and red. The handle of the ceramic pitcher anchoring the composition at right is positioned toward the viewer, as if to be grasped.</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The canvas was paired with another oval, </a:t>
            </a:r>
            <a:r>
              <a:rPr i="1" lang="en-US"/>
              <a:t>The Jar of Apricots</a:t>
            </a:r>
            <a:r>
              <a:rPr lang="en-US"/>
              <a:t> (1758, The Art Gallery of Ontario, Toronto), in the collection of Jacques Roëttiers, a famous silversmith, who lent them both to the annual Paris </a:t>
            </a:r>
            <a:r>
              <a:rPr i="1" lang="en-US"/>
              <a:t>Salon</a:t>
            </a:r>
            <a:r>
              <a:rPr lang="en-US"/>
              <a:t> in 1761. It was bought in the early nineteenth century by the painter François Marcille, who assembled a renowned collection of eighteenth-century French paintings, contributing to the revival of interest in Chardin and other artists. From his son Camille, </a:t>
            </a:r>
            <a:r>
              <a:rPr i="1" lang="en-US"/>
              <a:t>The Cut Melon</a:t>
            </a:r>
            <a:r>
              <a:rPr lang="en-US"/>
              <a:t> was purchased in 1876 by Baroness Charlotte de Rothschild, an arts patron and gifted watercolor painter, in whose family it remained until acquired by the Kimbell Art Foundation.</a:t>
            </a:r>
            <a:endParaRPr/>
          </a:p>
          <a:p>
            <a:pPr indent="0" lvl="0" marL="0" rtl="0" algn="l">
              <a:spcBef>
                <a:spcPts val="0"/>
              </a:spcBef>
              <a:spcAft>
                <a:spcPts val="0"/>
              </a:spcAft>
              <a:buNone/>
            </a:pPr>
            <a:r>
              <a:t/>
            </a:r>
            <a:endParaRPr/>
          </a:p>
        </p:txBody>
      </p:sp>
      <p:sp>
        <p:nvSpPr>
          <p:cNvPr id="506" name="Google Shape;506;g3740d1bf746_0_5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740d1bf746_0_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740d1bf746_0_6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https://kimbellart.org/collection/ap-202502</a:t>
            </a: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just">
              <a:lnSpc>
                <a:spcPct val="115000"/>
              </a:lnSpc>
              <a:spcBef>
                <a:spcPts val="0"/>
              </a:spcBef>
              <a:spcAft>
                <a:spcPts val="0"/>
              </a:spcAft>
              <a:buClr>
                <a:schemeClr val="dk1"/>
              </a:buClr>
              <a:buSzPts val="1100"/>
              <a:buFont typeface="Arial"/>
              <a:buNone/>
            </a:pPr>
            <a:r>
              <a:rPr lang="en-US"/>
              <a:t>Chardin is considered one of the greatest painters of still lifes in the history of art. </a:t>
            </a:r>
            <a:r>
              <a:rPr i="1" lang="en-US"/>
              <a:t>The Cut Melon</a:t>
            </a:r>
            <a:r>
              <a:rPr lang="en-US"/>
              <a:t> has long been recognized as one of the artist’s most remarkable works, representing the highpoint of his mastery of volume, color, and light. The distinctive oval canvas amplifies the rounded shapes within the composition, in which a bright orange piece of cantaloupe balances atop the melon from which it has been sliced. Rigorously structured, with carefully manipulated textured brushstrokes and subtle pigments, the composition nonetheless seems effortless and unstudied. With its beautifully balanced palette and ineffable technique, it calls to mind the words of Chardin’s astonished admirer Denis Diderot: “Such magic cannot be fathomed.”</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In </a:t>
            </a:r>
            <a:r>
              <a:rPr i="1" lang="en-US"/>
              <a:t>The Cut Melon</a:t>
            </a:r>
            <a:r>
              <a:rPr lang="en-US"/>
              <a:t>, Chardin gives the painting’s elements the sense of volume and weight, but also an impression of lively buoyancy. Each object invites touch—sleek glass bottles, shiny pears and plums, the rough-skinned but luscious melon, and velvety peaches rendered in shades of yellow, pink, and red. The handle of the ceramic pitcher anchoring the composition at right is positioned toward the viewer, as if to be grasped.</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The canvas was paired with another oval, </a:t>
            </a:r>
            <a:r>
              <a:rPr i="1" lang="en-US"/>
              <a:t>The Jar of Apricots</a:t>
            </a:r>
            <a:r>
              <a:rPr lang="en-US"/>
              <a:t> (1758, The Art Gallery of Ontario, Toronto), in the collection of Jacques Roëttiers, a famous silversmith, who lent them both to the annual Paris </a:t>
            </a:r>
            <a:r>
              <a:rPr i="1" lang="en-US"/>
              <a:t>Salon</a:t>
            </a:r>
            <a:r>
              <a:rPr lang="en-US"/>
              <a:t> in 1761. It was bought in the early nineteenth century by the painter François Marcille, who assembled a renowned collection of eighteenth-century French paintings, contributing to the revival of interest in Chardin and other artists. From his son Camille, </a:t>
            </a:r>
            <a:r>
              <a:rPr i="1" lang="en-US"/>
              <a:t>The Cut Melon</a:t>
            </a:r>
            <a:r>
              <a:rPr lang="en-US"/>
              <a:t> was purchased in 1876 by Baroness Charlotte de Rothschild, an arts patron and gifted watercolor painter, in whose family it remained until acquired by the Kimbell Art Foundation.</a:t>
            </a:r>
            <a:endParaRPr/>
          </a:p>
          <a:p>
            <a:pPr indent="0" lvl="0" marL="0" rtl="0" algn="l">
              <a:spcBef>
                <a:spcPts val="0"/>
              </a:spcBef>
              <a:spcAft>
                <a:spcPts val="0"/>
              </a:spcAft>
              <a:buClr>
                <a:schemeClr val="dk1"/>
              </a:buClr>
              <a:buSzPts val="1100"/>
              <a:buFont typeface="Arial"/>
              <a:buNone/>
            </a:pPr>
            <a:r>
              <a:t/>
            </a:r>
            <a:endParaRPr/>
          </a:p>
        </p:txBody>
      </p:sp>
      <p:sp>
        <p:nvSpPr>
          <p:cNvPr id="513" name="Google Shape;513;g3740d1bf746_0_6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edec8b0461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edec8b0461_0_1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740d1bf746_0_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3740d1bf746_0_6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https://kimbellart.org/collection/ap-202502</a:t>
            </a: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just">
              <a:lnSpc>
                <a:spcPct val="115000"/>
              </a:lnSpc>
              <a:spcBef>
                <a:spcPts val="0"/>
              </a:spcBef>
              <a:spcAft>
                <a:spcPts val="0"/>
              </a:spcAft>
              <a:buClr>
                <a:schemeClr val="dk1"/>
              </a:buClr>
              <a:buSzPts val="1100"/>
              <a:buFont typeface="Arial"/>
              <a:buNone/>
            </a:pPr>
            <a:r>
              <a:rPr lang="en-US"/>
              <a:t>Chardin is considered one of the greatest painters of still lifes in the history of art. </a:t>
            </a:r>
            <a:r>
              <a:rPr i="1" lang="en-US"/>
              <a:t>The Cut Melon</a:t>
            </a:r>
            <a:r>
              <a:rPr lang="en-US"/>
              <a:t> has long been recognized as one of the artist’s most remarkable works, representing the highpoint of his mastery of volume, color, and light. The distinctive oval canvas amplifies the rounded shapes within the composition, in which a bright orange piece of cantaloupe balances atop the melon from which it has been sliced. Rigorously structured, with carefully manipulated textured brushstrokes and subtle pigments, the composition nonetheless seems effortless and unstudied. With its beautifully balanced palette and ineffable technique, it calls to mind the words of Chardin’s astonished admirer Denis Diderot: “Such magic cannot be fathomed.”</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In </a:t>
            </a:r>
            <a:r>
              <a:rPr i="1" lang="en-US"/>
              <a:t>The Cut Melon</a:t>
            </a:r>
            <a:r>
              <a:rPr lang="en-US"/>
              <a:t>, Chardin gives the painting’s elements the sense of volume and weight, but also an impression of lively buoyancy. Each object invites touch—sleek glass bottles, shiny pears and plums, the rough-skinned but luscious melon, and velvety peaches rendered in shades of yellow, pink, and red. The handle of the ceramic pitcher anchoring the composition at right is positioned toward the viewer, as if to be grasped.</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The canvas was paired with another oval, </a:t>
            </a:r>
            <a:r>
              <a:rPr i="1" lang="en-US"/>
              <a:t>The Jar of Apricots</a:t>
            </a:r>
            <a:r>
              <a:rPr lang="en-US"/>
              <a:t> (1758, The Art Gallery of Ontario, Toronto), in the collection of Jacques Roëttiers, a famous silversmith, who lent them both to the annual Paris </a:t>
            </a:r>
            <a:r>
              <a:rPr i="1" lang="en-US"/>
              <a:t>Salon</a:t>
            </a:r>
            <a:r>
              <a:rPr lang="en-US"/>
              <a:t> in 1761. It was bought in the early nineteenth century by the painter François Marcille, who assembled a renowned collection of eighteenth-century French paintings, contributing to the revival of interest in Chardin and other artists. From his son Camille, </a:t>
            </a:r>
            <a:r>
              <a:rPr i="1" lang="en-US"/>
              <a:t>The Cut Melon</a:t>
            </a:r>
            <a:r>
              <a:rPr lang="en-US"/>
              <a:t> was purchased in 1876 by Baroness Charlotte de Rothschild, an arts patron and gifted watercolor painter, in whose family it remained until acquired by the Kimbell Art Foundation.</a:t>
            </a:r>
            <a:endParaRPr/>
          </a:p>
          <a:p>
            <a:pPr indent="0" lvl="0" marL="0" rtl="0" algn="l">
              <a:spcBef>
                <a:spcPts val="0"/>
              </a:spcBef>
              <a:spcAft>
                <a:spcPts val="0"/>
              </a:spcAft>
              <a:buClr>
                <a:schemeClr val="dk1"/>
              </a:buClr>
              <a:buSzPts val="1100"/>
              <a:buFont typeface="Arial"/>
              <a:buNone/>
            </a:pPr>
            <a:r>
              <a:t/>
            </a:r>
            <a:endParaRPr/>
          </a:p>
        </p:txBody>
      </p:sp>
      <p:sp>
        <p:nvSpPr>
          <p:cNvPr id="538" name="Google Shape;538;g3740d1bf746_0_6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740d1bf746_0_3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https://kimbellart.org/collection/ap-200205</a:t>
            </a: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just">
              <a:lnSpc>
                <a:spcPct val="115000"/>
              </a:lnSpc>
              <a:spcBef>
                <a:spcPts val="0"/>
              </a:spcBef>
              <a:spcAft>
                <a:spcPts val="0"/>
              </a:spcAft>
              <a:buClr>
                <a:schemeClr val="dk1"/>
              </a:buClr>
              <a:buSzPts val="1100"/>
              <a:buFont typeface="Arial"/>
              <a:buNone/>
            </a:pPr>
            <a:r>
              <a:rPr lang="en-US"/>
              <a:t>Henry Raeburn was the leading portraitist in Edinburgh, Scotland, a center of the Enlightenment, from about 1790 until his death in 1823. </a:t>
            </a:r>
            <a:r>
              <a:rPr i="1" lang="en-US"/>
              <a:t>The Allen Brothers </a:t>
            </a:r>
            <a:r>
              <a:rPr lang="en-US"/>
              <a:t>dates from early in his career, when his portraits show a remarkably experimental approach to composition, poses, and lighting effects, as well as the free, virtuoso brushwork for which he is best known.  </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Like many of Raeburn’s patrons, the Allen brothers came from the Scottish landowning elite. John Lee Allen (born in 1781) and James Allen (born in 1783), the sons of John Allen of Inchmartine, were heirs to the considerable estates of Inchmartine and Errol on the north bank of the Tay estuary, near Perth. Despite their social status, the boys appear in an informal scenario, playing a game with a hat and a stick–presumably some form of mock fighting, perhaps a boyish version of jousting. The activity allows Raeburn to set off one against the other in a series of contrasts: the older boy standing and active, the younger seated (after a fashion) and passive; the older boy in profile and intent on his play, the younger in full face and apparently responding to the presence of the viewer.  </a:t>
            </a:r>
            <a:endParaRPr/>
          </a:p>
          <a:p>
            <a:pPr indent="0" lvl="0" marL="0" rtl="0" algn="l">
              <a:spcBef>
                <a:spcPts val="0"/>
              </a:spcBef>
              <a:spcAft>
                <a:spcPts val="0"/>
              </a:spcAft>
              <a:buClr>
                <a:schemeClr val="dk1"/>
              </a:buClr>
              <a:buSzPts val="1100"/>
              <a:buFont typeface="Arial"/>
              <a:buNone/>
            </a:pPr>
            <a:r>
              <a:t/>
            </a:r>
            <a:endParaRPr/>
          </a:p>
        </p:txBody>
      </p:sp>
      <p:sp>
        <p:nvSpPr>
          <p:cNvPr id="546" name="Google Shape;546;g3740d1bf746_0_3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740d1bf746_0_5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https://kimbellart.org/collection/ap-200205</a:t>
            </a: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just">
              <a:lnSpc>
                <a:spcPct val="115000"/>
              </a:lnSpc>
              <a:spcBef>
                <a:spcPts val="0"/>
              </a:spcBef>
              <a:spcAft>
                <a:spcPts val="0"/>
              </a:spcAft>
              <a:buClr>
                <a:schemeClr val="dk1"/>
              </a:buClr>
              <a:buSzPts val="1100"/>
              <a:buFont typeface="Arial"/>
              <a:buNone/>
            </a:pPr>
            <a:r>
              <a:rPr lang="en-US"/>
              <a:t>Henry Raeburn was the leading portraitist in Edinburgh, Scotland, a center of the Enlightenment, from about 1790 until his death in 1823. </a:t>
            </a:r>
            <a:r>
              <a:rPr i="1" lang="en-US"/>
              <a:t>The Allen Brothers </a:t>
            </a:r>
            <a:r>
              <a:rPr lang="en-US"/>
              <a:t>dates from early in his career, when his portraits show a remarkably experimental approach to composition, poses, and lighting effects, as well as the free, virtuoso brushwork for which he is best known.  </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Like many of Raeburn’s patrons, the Allen brothers came from the Scottish landowning elite. John Lee Allen (born in 1781) and James Allen (born in 1783), the sons of John Allen of Inchmartine, were heirs to the considerable estates of Inchmartine and Errol on the north bank of the Tay estuary, near Perth. Despite their social status, the boys appear in an informal scenario, playing a game with a hat and a stick–presumably some form of mock fighting, perhaps a boyish version of jousting. The activity allows Raeburn to set off one against the other in a series of contrasts: the older boy standing and active, the younger seated (after a fashion) and passive; the older boy in profile and intent on his play, the younger in full face and apparently responding to the presence of the viewer.  </a:t>
            </a:r>
            <a:endParaRPr/>
          </a:p>
        </p:txBody>
      </p:sp>
      <p:sp>
        <p:nvSpPr>
          <p:cNvPr id="552" name="Google Shape;552;g3740d1bf746_0_5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740d1bf746_0_6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https://kimbellart.org/collection/ap-200205</a:t>
            </a: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just">
              <a:lnSpc>
                <a:spcPct val="115000"/>
              </a:lnSpc>
              <a:spcBef>
                <a:spcPts val="0"/>
              </a:spcBef>
              <a:spcAft>
                <a:spcPts val="0"/>
              </a:spcAft>
              <a:buClr>
                <a:schemeClr val="dk1"/>
              </a:buClr>
              <a:buSzPts val="1100"/>
              <a:buFont typeface="Arial"/>
              <a:buNone/>
            </a:pPr>
            <a:r>
              <a:rPr lang="en-US"/>
              <a:t>Henry Raeburn was the leading portraitist in Edinburgh, Scotland, a center of the Enlightenment, from about 1790 until his death in 1823. </a:t>
            </a:r>
            <a:r>
              <a:rPr i="1" lang="en-US"/>
              <a:t>The Allen Brothers </a:t>
            </a:r>
            <a:r>
              <a:rPr lang="en-US"/>
              <a:t>dates from early in his career, when his portraits show a remarkably experimental approach to composition, poses, and lighting effects, as well as the free, virtuoso brushwork for which he is best known.  </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Like many of Raeburn’s patrons, the Allen brothers came from the Scottish landowning elite. John Lee Allen (born in 1781) and James Allen (born in 1783), the sons of John Allen of Inchmartine, were heirs to the considerable estates of Inchmartine and Errol on the north bank of the Tay estuary, near Perth. Despite their social status, the boys appear in an informal scenario, playing a game with a hat and a stick–presumably some form of mock fighting, perhaps a boyish version of jousting. The activity allows Raeburn to set off one against the other in a series of contrasts: the older boy standing and active, the younger seated (after a fashion) and passive; the older boy in profile and intent on his play, the younger in full face and apparently responding to the presence of the viewer.  </a:t>
            </a:r>
            <a:endParaRPr/>
          </a:p>
          <a:p>
            <a:pPr indent="0" lvl="0" marL="0" rtl="0" algn="l">
              <a:spcBef>
                <a:spcPts val="0"/>
              </a:spcBef>
              <a:spcAft>
                <a:spcPts val="0"/>
              </a:spcAft>
              <a:buNone/>
            </a:pPr>
            <a:r>
              <a:t/>
            </a:r>
            <a:endParaRPr/>
          </a:p>
        </p:txBody>
      </p:sp>
      <p:sp>
        <p:nvSpPr>
          <p:cNvPr id="571" name="Google Shape;571;g3740d1bf746_0_6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u="sng">
                <a:solidFill>
                  <a:schemeClr val="hlink"/>
                </a:solidFill>
                <a:hlinkClick r:id="rId2"/>
              </a:rPr>
              <a:t>https://kimbellart.org/collection/ap-197805</a:t>
            </a:r>
            <a:r>
              <a:rPr lang="en-US"/>
              <a:t> </a:t>
            </a:r>
            <a:endParaRPr/>
          </a:p>
          <a:p>
            <a:pPr indent="0" lvl="0" marL="0" rtl="0" algn="l">
              <a:lnSpc>
                <a:spcPct val="100000"/>
              </a:lnSpc>
              <a:spcBef>
                <a:spcPts val="0"/>
              </a:spcBef>
              <a:spcAft>
                <a:spcPts val="0"/>
              </a:spcAft>
              <a:buSzPts val="1400"/>
              <a:buNone/>
            </a:pPr>
            <a:r>
              <a:t/>
            </a:r>
            <a:endParaRPr/>
          </a:p>
          <a:p>
            <a:pPr indent="0" lvl="0" marL="0" rtl="0" algn="just">
              <a:lnSpc>
                <a:spcPct val="115000"/>
              </a:lnSpc>
              <a:spcBef>
                <a:spcPts val="0"/>
              </a:spcBef>
              <a:spcAft>
                <a:spcPts val="0"/>
              </a:spcAft>
              <a:buClr>
                <a:schemeClr val="dk1"/>
              </a:buClr>
              <a:buSzPts val="1100"/>
              <a:buFont typeface="Arial"/>
              <a:buNone/>
            </a:pPr>
            <a:r>
              <a:rPr lang="en-US"/>
              <a:t>In Central Africa, the role of chief is often linked with that of hunter. For the Chokwe people, the importance of the hunter stems from the myth of their founding hero, Chibinda Ilunga, the son of a great Luba chief and a passionate huntsman, who wooed and eventually married Lweji, a Lunda chieftainess. He introduced the Lunda to the concept of divine kingship and also taught their tribe the art of hunting. From their union, if rather indirectly, came the Mwata Yamvo rulers of the Lunda, to whom the Chokwe paid tribute and regularly furnished sculptors, who produced court art almost up to the present day. By association, Chibinda Ilunga became a culture hero and model for men in Chokwe society and especially for Chokwe chiefs. He came to represent the archetypal chief who maintains the well-being of his people. </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As in much African art, the representation of the coiffure, headdress, and other ornaments serve to emphasize the figure’s status and identity. Chibinda Ilunga wears elaborate headgear with rolled side elements as a sign of his royal rank. He holds a wanderer’s staff and a carved antelope horn, which is a container for substances that supernaturally assist the hunt. The greatly enlarged hands and feet emphasize his physical strength and endurance, while the beard conveys his wisdom as an elder and ancestor. </a:t>
            </a:r>
            <a:endParaRPr/>
          </a:p>
          <a:p>
            <a:pPr indent="0" lvl="0" marL="0" rtl="0" algn="just">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t/>
            </a:r>
            <a:endParaRPr/>
          </a:p>
        </p:txBody>
      </p:sp>
      <p:sp>
        <p:nvSpPr>
          <p:cNvPr id="591" name="Google Shape;59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u="sng">
                <a:solidFill>
                  <a:schemeClr val="hlink"/>
                </a:solidFill>
                <a:hlinkClick r:id="rId2"/>
              </a:rPr>
              <a:t>https://kimbellart.org/collection/ap-197805</a:t>
            </a:r>
            <a:r>
              <a:rPr lang="en-US"/>
              <a:t> </a:t>
            </a:r>
            <a:endParaRPr/>
          </a:p>
          <a:p>
            <a:pPr indent="0" lvl="0" marL="0" rtl="0" algn="l">
              <a:spcBef>
                <a:spcPts val="0"/>
              </a:spcBef>
              <a:spcAft>
                <a:spcPts val="0"/>
              </a:spcAft>
              <a:buClr>
                <a:schemeClr val="dk1"/>
              </a:buClr>
              <a:buSzPts val="1400"/>
              <a:buFont typeface="Arial"/>
              <a:buNone/>
            </a:pPr>
            <a:r>
              <a:t/>
            </a:r>
            <a:endParaRPr/>
          </a:p>
          <a:p>
            <a:pPr indent="0" lvl="0" marL="0" rtl="0" algn="just">
              <a:lnSpc>
                <a:spcPct val="115000"/>
              </a:lnSpc>
              <a:spcBef>
                <a:spcPts val="0"/>
              </a:spcBef>
              <a:spcAft>
                <a:spcPts val="0"/>
              </a:spcAft>
              <a:buClr>
                <a:schemeClr val="dk1"/>
              </a:buClr>
              <a:buSzPts val="1100"/>
              <a:buFont typeface="Arial"/>
              <a:buNone/>
            </a:pPr>
            <a:r>
              <a:rPr lang="en-US"/>
              <a:t>In Central Africa, the role of chief is often linked with that of hunter. For the Chokwe people, the importance of the hunter stems from the myth of their founding hero, Chibinda Ilunga, the son of a great Luba chief and a passionate huntsman, who wooed and eventually married Lweji, a Lunda chieftainess. He introduced the Lunda to the concept of divine kingship and also taught their tribe the art of hunting. From their union, if rather indirectly, came the Mwata Yamvo rulers of the Lunda, to whom the Chokwe paid tribute and regularly furnished sculptors, who produced court art almost up to the present day. By association, Chibinda Ilunga became a culture hero and model for men in Chokwe society and especially for Chokwe chiefs. He came to represent the archetypal chief who maintains the well-being of his people. </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As in much African art, the representation of the coiffure, headdress, and other ornaments serve to emphasize the figure’s status and identity. Chibinda Ilunga wears elaborate headgear with rolled side elements as a sign of his royal rank. He holds a wanderer’s staff and a carved antelope horn, which is a container for substances that supernaturally assist the hunt. The greatly enlarged hands and feet emphasize his physical strength and endurance, while the beard conveys his wisdom as an elder and ancestor. </a:t>
            </a:r>
            <a:endParaRPr/>
          </a:p>
          <a:p>
            <a:pPr indent="0" lvl="0" marL="0" rtl="0" algn="l">
              <a:lnSpc>
                <a:spcPct val="100000"/>
              </a:lnSpc>
              <a:spcBef>
                <a:spcPts val="0"/>
              </a:spcBef>
              <a:spcAft>
                <a:spcPts val="0"/>
              </a:spcAft>
              <a:buSzPts val="1400"/>
              <a:buNone/>
            </a:pPr>
            <a:r>
              <a:t/>
            </a:r>
            <a:endParaRPr/>
          </a:p>
        </p:txBody>
      </p:sp>
      <p:sp>
        <p:nvSpPr>
          <p:cNvPr id="600" name="Google Shape;60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u="sng">
                <a:solidFill>
                  <a:schemeClr val="hlink"/>
                </a:solidFill>
                <a:hlinkClick r:id="rId2"/>
              </a:rPr>
              <a:t>https://kimbellart.org/collection/ap-197805</a:t>
            </a:r>
            <a:r>
              <a:rPr lang="en-US"/>
              <a:t> </a:t>
            </a:r>
            <a:endParaRPr/>
          </a:p>
          <a:p>
            <a:pPr indent="0" lvl="0" marL="0" rtl="0" algn="l">
              <a:spcBef>
                <a:spcPts val="0"/>
              </a:spcBef>
              <a:spcAft>
                <a:spcPts val="0"/>
              </a:spcAft>
              <a:buClr>
                <a:schemeClr val="dk1"/>
              </a:buClr>
              <a:buSzPts val="1400"/>
              <a:buFont typeface="Arial"/>
              <a:buNone/>
            </a:pPr>
            <a:r>
              <a:t/>
            </a:r>
            <a:endParaRPr/>
          </a:p>
          <a:p>
            <a:pPr indent="0" lvl="0" marL="0" rtl="0" algn="just">
              <a:lnSpc>
                <a:spcPct val="115000"/>
              </a:lnSpc>
              <a:spcBef>
                <a:spcPts val="0"/>
              </a:spcBef>
              <a:spcAft>
                <a:spcPts val="0"/>
              </a:spcAft>
              <a:buClr>
                <a:schemeClr val="dk1"/>
              </a:buClr>
              <a:buSzPts val="1100"/>
              <a:buFont typeface="Arial"/>
              <a:buNone/>
            </a:pPr>
            <a:r>
              <a:rPr lang="en-US"/>
              <a:t>In Central Africa, the role of chief is often linked with that of hunter. For the Chokwe people, the importance of the hunter stems from the myth of their founding hero, Chibinda Ilunga, the son of a great Luba chief and a passionate huntsman, who wooed and eventually married Lweji, a Lunda chieftainess. He introduced the Lunda to the concept of divine kingship and also taught their tribe the art of hunting. From their union, if rather indirectly, came the Mwata Yamvo rulers of the Lunda, to whom the Chokwe paid tribute and regularly furnished sculptors, who produced court art almost up to the present day. By association, Chibinda Ilunga became a culture hero and model for men in Chokwe society and especially for Chokwe chiefs. He came to represent the archetypal chief who maintains the well-being of his people. </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As in much African art, the representation of the coiffure, headdress, and other ornaments serve to emphasize the figure’s status and identity. Chibinda Ilunga wears elaborate headgear with rolled side elements as a sign of his royal rank. He holds a wanderer’s staff and a carved antelope horn, which is a container for substances that supernaturally assist the hunt. The greatly enlarged hands and feet emphasize his physical strength and endurance, while the beard conveys his wisdom as an elder and ancestor. </a:t>
            </a:r>
            <a:endParaRPr/>
          </a:p>
          <a:p>
            <a:pPr indent="0" lvl="0" marL="0" rtl="0" algn="l">
              <a:lnSpc>
                <a:spcPct val="100000"/>
              </a:lnSpc>
              <a:spcBef>
                <a:spcPts val="0"/>
              </a:spcBef>
              <a:spcAft>
                <a:spcPts val="0"/>
              </a:spcAft>
              <a:buSzPts val="1400"/>
              <a:buNone/>
            </a:pPr>
            <a:r>
              <a:t/>
            </a:r>
            <a:endParaRPr/>
          </a:p>
        </p:txBody>
      </p:sp>
      <p:sp>
        <p:nvSpPr>
          <p:cNvPr id="619" name="Google Shape;61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1" name="Google Shape;631;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740d1bf746_0_4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https://kimbellart.org/collection/ap-198509</a:t>
            </a:r>
            <a:r>
              <a:rPr lang="en-US"/>
              <a:t> </a:t>
            </a:r>
            <a:endParaRPr/>
          </a:p>
          <a:p>
            <a:pPr indent="0" lvl="0" marL="0" rtl="0" algn="l">
              <a:spcBef>
                <a:spcPts val="0"/>
              </a:spcBef>
              <a:spcAft>
                <a:spcPts val="0"/>
              </a:spcAft>
              <a:buNone/>
            </a:pPr>
            <a:r>
              <a:t/>
            </a:r>
            <a:endParaRPr/>
          </a:p>
          <a:p>
            <a:pPr indent="0" lvl="0" marL="0" rtl="0" algn="just">
              <a:lnSpc>
                <a:spcPct val="115000"/>
              </a:lnSpc>
              <a:spcBef>
                <a:spcPts val="0"/>
              </a:spcBef>
              <a:spcAft>
                <a:spcPts val="0"/>
              </a:spcAft>
              <a:buClr>
                <a:schemeClr val="dk1"/>
              </a:buClr>
              <a:buSzPts val="1100"/>
              <a:buFont typeface="Arial"/>
              <a:buNone/>
            </a:pPr>
            <a:r>
              <a:rPr lang="en-US"/>
              <a:t>The Zapotec civilization developed over a period of more than one thousand years in relative geographic isolation in the modern state of Oaxaca, in southern Mexico. The primary capital of Zapotec culture was the ceremonial site of Monte Albán, constructed on an artificially flattened mountaintop, where the Zapotecs worshipped a complex pantheon of nature gods. Zapotec culture is divided into four stages, each associated with the style of gray-ware effigy urns they placed with their honored dead. The urns depict both gods and important human beings, some in ritual garb impersonating gods. </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This urn represents Cociyo, the Zapotec name for the Mesoamerican god of lightning and rain. In his Zapotec manifestation, he is identified by a combination of facial elements forming a powerfully sculptural mask. The stepped, two-part forms enclosing the eyes represent clouds and, by extension, the precious water needed to grow crops. The doubly plugged nasal extension is a development from earlier snouted deity elements that combine jaguar and snake allusions. The roar of the jaguar represents the reverberation of thunder. The three fangs that protrude from this snout cover a bifurcated tongue, like the almost invisibly flashing tongue of a snake, symbolizing a lightning bolt. The rest of the dress is as much that of a priest as of a deity, with the large disk-shaped earplugs and the knotted collar of high rank. The striations of the cape may represent feathers. The kilt is decorated with a wavelike pattern, with three attached tassels at the bottom. The ensemble thus echoes the various natural phenomena of a tropical mountain thunderstorm.         </a:t>
            </a:r>
            <a:br>
              <a:rPr lang="en-US"/>
            </a:br>
            <a:br>
              <a:rPr lang="en-US" sz="1150"/>
            </a:br>
            <a:endParaRPr sz="1150"/>
          </a:p>
          <a:p>
            <a:pPr indent="0" lvl="0" marL="0" rtl="0" algn="l">
              <a:spcBef>
                <a:spcPts val="0"/>
              </a:spcBef>
              <a:spcAft>
                <a:spcPts val="0"/>
              </a:spcAft>
              <a:buNone/>
            </a:pPr>
            <a:r>
              <a:t/>
            </a:r>
            <a:endParaRPr/>
          </a:p>
        </p:txBody>
      </p:sp>
      <p:sp>
        <p:nvSpPr>
          <p:cNvPr id="187" name="Google Shape;187;g3740d1bf746_0_4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740d1bf746_0_5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https://kimbellart.org/collection/ap-198509</a:t>
            </a: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just">
              <a:lnSpc>
                <a:spcPct val="115000"/>
              </a:lnSpc>
              <a:spcBef>
                <a:spcPts val="0"/>
              </a:spcBef>
              <a:spcAft>
                <a:spcPts val="0"/>
              </a:spcAft>
              <a:buClr>
                <a:schemeClr val="dk1"/>
              </a:buClr>
              <a:buSzPts val="1100"/>
              <a:buFont typeface="Arial"/>
              <a:buNone/>
            </a:pPr>
            <a:r>
              <a:rPr lang="en-US"/>
              <a:t>The Zapotec civilization developed over a period of more than one thousand years in relative geographic isolation in the modern state of Oaxaca, in southern Mexico. The primary capital of Zapotec culture was the ceremonial site of Monte Albán, constructed on an artificially flattened mountaintop, where the Zapotecs worshipped a complex pantheon of nature gods. Zapotec culture is divided into four stages, each associated with the style of gray-ware effigy urns they placed with their honored dead. The urns depict both gods and important human beings, some in ritual garb impersonating gods. </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This urn represents Cociyo, the Zapotec name for the Mesoamerican god of lightning and rain. In his Zapotec manifestation, he is identified by a combination of facial elements forming a powerfully sculptural mask. The stepped, two-part forms enclosing the eyes represent clouds and, by extension, the precious water needed to grow crops. The doubly plugged nasal extension is a development from earlier snouted deity elements that combine jaguar and snake allusions. The roar of the jaguar represents the reverberation of thunder. The three fangs that protrude from this snout cover a bifurcated tongue, like the almost invisibly flashing tongue of a snake, symbolizing a lightning bolt. The rest of the dress is as much that of a priest as of a deity, with the large disk-shaped earplugs and the knotted collar of high rank. The striations of the cape may represent feathers. The kilt is decorated with a wavelike pattern, with three attached tassels at the bottom. The ensemble thus echoes the various natural phenomena of a tropical mountain thunderstorm.         </a:t>
            </a:r>
            <a:endParaRPr/>
          </a:p>
          <a:p>
            <a:pPr indent="0" lvl="0" marL="0" rtl="0" algn="l">
              <a:spcBef>
                <a:spcPts val="0"/>
              </a:spcBef>
              <a:spcAft>
                <a:spcPts val="0"/>
              </a:spcAft>
              <a:buNone/>
            </a:pPr>
            <a:r>
              <a:t/>
            </a:r>
            <a:endParaRPr/>
          </a:p>
        </p:txBody>
      </p:sp>
      <p:sp>
        <p:nvSpPr>
          <p:cNvPr id="194" name="Google Shape;194;g3740d1bf746_0_5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740d1bf746_0_5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https://kimbellart.org/collection/ap-198509</a:t>
            </a: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just">
              <a:lnSpc>
                <a:spcPct val="115000"/>
              </a:lnSpc>
              <a:spcBef>
                <a:spcPts val="0"/>
              </a:spcBef>
              <a:spcAft>
                <a:spcPts val="0"/>
              </a:spcAft>
              <a:buClr>
                <a:schemeClr val="dk1"/>
              </a:buClr>
              <a:buSzPts val="1100"/>
              <a:buFont typeface="Arial"/>
              <a:buNone/>
            </a:pPr>
            <a:r>
              <a:rPr lang="en-US"/>
              <a:t>The Zapotec civilization developed over a period of more than one thousand years in relative geographic isolation in the modern state of Oaxaca, in southern Mexico. The primary capital of Zapotec culture was the ceremonial site of Monte Albán, constructed on an artificially flattened mountaintop, where the Zapotecs worshipped a complex pantheon of nature gods. Zapotec culture is divided into four stages, each associated with the style of gray-ware effigy urns they placed with their honored dead. The urns depict both gods and important human beings, some in ritual garb impersonating gods. </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just">
              <a:lnSpc>
                <a:spcPct val="115000"/>
              </a:lnSpc>
              <a:spcBef>
                <a:spcPts val="0"/>
              </a:spcBef>
              <a:spcAft>
                <a:spcPts val="0"/>
              </a:spcAft>
              <a:buClr>
                <a:schemeClr val="dk1"/>
              </a:buClr>
              <a:buSzPts val="1100"/>
              <a:buFont typeface="Arial"/>
              <a:buNone/>
            </a:pPr>
            <a:r>
              <a:rPr lang="en-US"/>
              <a:t>This urn represents Cociyo, the Zapotec name for the Mesoamerican god of lightning and rain. In his Zapotec manifestation, he is identified by a combination of facial elements forming a powerfully sculptural mask. The stepped, two-part forms enclosing the eyes represent clouds and, by extension, the precious water needed to grow crops. The doubly plugged nasal extension is a development from earlier snouted deity elements that combine jaguar and snake allusions. The roar of the jaguar represents the reverberation of thunder. The three fangs that protrude from this snout cover a bifurcated tongue, like the almost invisibly flashing tongue of a snake, symbolizing a lightning bolt. The rest of the dress is as much that of a priest as of a deity, with the large disk-shaped earplugs and the knotted collar of high rank. The striations of the cape may represent feathers. The kilt is decorated with a wavelike pattern, with three attached tassels at the bottom. The ensemble thus echoes the various natural phenomena of a tropical mountain thunderstorm.         </a:t>
            </a:r>
            <a:endParaRPr/>
          </a:p>
          <a:p>
            <a:pPr indent="0" lvl="0" marL="0" rtl="0" algn="l">
              <a:spcBef>
                <a:spcPts val="0"/>
              </a:spcBef>
              <a:spcAft>
                <a:spcPts val="0"/>
              </a:spcAft>
              <a:buNone/>
            </a:pPr>
            <a:r>
              <a:t/>
            </a:r>
            <a:endParaRPr/>
          </a:p>
        </p:txBody>
      </p:sp>
      <p:sp>
        <p:nvSpPr>
          <p:cNvPr id="212" name="Google Shape;212;g3740d1bf746_0_5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740d1bf746_0_3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740d1bf746_0_3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https://kimbellart.org/collection/ap-198515</a:t>
            </a:r>
            <a:r>
              <a:rPr lang="en-US"/>
              <a:t> </a:t>
            </a:r>
            <a:endParaRPr/>
          </a:p>
          <a:p>
            <a:pPr indent="0" lvl="0" marL="0" rtl="0" algn="l">
              <a:spcBef>
                <a:spcPts val="0"/>
              </a:spcBef>
              <a:spcAft>
                <a:spcPts val="0"/>
              </a:spcAft>
              <a:buNone/>
            </a:pPr>
            <a:r>
              <a:t/>
            </a:r>
            <a:endParaRPr/>
          </a:p>
          <a:p>
            <a:pPr indent="0" lvl="0" marL="0" rtl="0" algn="just">
              <a:lnSpc>
                <a:spcPct val="115000"/>
              </a:lnSpc>
              <a:spcBef>
                <a:spcPts val="0"/>
              </a:spcBef>
              <a:spcAft>
                <a:spcPts val="0"/>
              </a:spcAft>
              <a:buClr>
                <a:schemeClr val="dk1"/>
              </a:buClr>
              <a:buSzPts val="1100"/>
              <a:buFont typeface="Arial"/>
              <a:buNone/>
            </a:pPr>
            <a:r>
              <a:rPr lang="en-US"/>
              <a:t>Esoteric Buddhism was introduced into Japan in the ninth century by way of China. The Esoteric sect worshipped a vast number of deities in an expanded pantheon of new forms. The multiple heads and arms seen in Esoteric Buddhist sculpture symbolize the numerous powers of deities. The several forms of the bodhisattva Kannon reflect this complex theology. Kannon (in Sanskrit, Avalokiteshvara) is the bodhisattva of compassion, the most popular of all the Buddhist deities throughout Asia because of the boundless love he offered to all beings. The Nyoirin Kannon, a prominent deity in the Japanese Esoteric Buddhist pantheon, is one of the six “changed forms” of the bodhisattva, especially associated with the granting of desires. The world </a:t>
            </a:r>
            <a:r>
              <a:rPr i="1" lang="en-US"/>
              <a:t>nyo-i</a:t>
            </a:r>
            <a:r>
              <a:rPr lang="en-US"/>
              <a:t> refers to the </a:t>
            </a:r>
            <a:r>
              <a:rPr i="1" lang="en-US"/>
              <a:t>cintamani </a:t>
            </a:r>
            <a:r>
              <a:rPr lang="en-US"/>
              <a:t>wish-granting jewel; </a:t>
            </a:r>
            <a:r>
              <a:rPr i="1" lang="en-US"/>
              <a:t>rin</a:t>
            </a:r>
            <a:r>
              <a:rPr lang="en-US"/>
              <a:t> means “wheel” and refers to the turning of the wheel of the law. The Nyoirin Kannon was widely worshipped by those who hoped to gain riches and see their requests fulfilled.  </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l">
              <a:spcBef>
                <a:spcPts val="0"/>
              </a:spcBef>
              <a:spcAft>
                <a:spcPts val="0"/>
              </a:spcAft>
              <a:buNone/>
            </a:pPr>
            <a:r>
              <a:rPr lang="en-US"/>
              <a:t>This gracious image shows the deity seated in a pose of royal ease. Although drawings frequently depict him with two arms, the six-armed form was also popular in Japan. As in this sculpture, one hand is often shown touching the cheek, with a left arm braced against the lotus pedestal (now missing). Of the other four arms, one of the right hands holds the jewel, one of the left hands holds a lotus, the raised left arm originally had a wheel balanced on the upright finger, and the lowered right arm originally held a rosary.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740d1bf746_0_5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740d1bf746_0_5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https://kimbellart.org/collection/ap-198515</a:t>
            </a: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just">
              <a:lnSpc>
                <a:spcPct val="115000"/>
              </a:lnSpc>
              <a:spcBef>
                <a:spcPts val="0"/>
              </a:spcBef>
              <a:spcAft>
                <a:spcPts val="0"/>
              </a:spcAft>
              <a:buClr>
                <a:schemeClr val="dk1"/>
              </a:buClr>
              <a:buSzPts val="1100"/>
              <a:buFont typeface="Arial"/>
              <a:buNone/>
            </a:pPr>
            <a:r>
              <a:rPr lang="en-US"/>
              <a:t>Esoteric Buddhism was introduced into Japan in the ninth century by way of China. The Esoteric sect worshipped a vast number of deities in an expanded pantheon of new forms. The multiple heads and arms seen in Esoteric Buddhist sculpture symbolize the numerous powers of deities. The several forms of the bodhisattva Kannon reflect this complex theology. Kannon (in Sanskrit, Avalokiteshvara) is the bodhisattva of compassion, the most popular of all the Buddhist deities throughout Asia because of the boundless love he offered to all beings. The Nyoirin Kannon, a prominent deity in the Japanese Esoteric Buddhist pantheon, is one of the six “changed forms” of the bodhisattva, especially associated with the granting of desires. The world </a:t>
            </a:r>
            <a:r>
              <a:rPr i="1" lang="en-US"/>
              <a:t>nyo-i</a:t>
            </a:r>
            <a:r>
              <a:rPr lang="en-US"/>
              <a:t> refers to the </a:t>
            </a:r>
            <a:r>
              <a:rPr i="1" lang="en-US"/>
              <a:t>cintamani </a:t>
            </a:r>
            <a:r>
              <a:rPr lang="en-US"/>
              <a:t>wish-granting jewel; </a:t>
            </a:r>
            <a:r>
              <a:rPr i="1" lang="en-US"/>
              <a:t>rin</a:t>
            </a:r>
            <a:r>
              <a:rPr lang="en-US"/>
              <a:t> means “wheel” and refers to the turning of the wheel of the law. The Nyoirin Kannon was widely worshipped by those who hoped to gain riches and see their requests fulfilled.  </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l">
              <a:spcBef>
                <a:spcPts val="0"/>
              </a:spcBef>
              <a:spcAft>
                <a:spcPts val="0"/>
              </a:spcAft>
              <a:buClr>
                <a:schemeClr val="dk1"/>
              </a:buClr>
              <a:buSzPts val="1100"/>
              <a:buFont typeface="Arial"/>
              <a:buNone/>
            </a:pPr>
            <a:r>
              <a:rPr lang="en-US"/>
              <a:t>This gracious image shows the deity seated in a pose of royal ease. Although drawings frequently depict him with two arms, the six-armed form was also popular in Japan. As in this sculpture, one hand is often shown touching the cheek, with a left arm braced against the lotus pedestal (now missing). Of the other four arms, one of the right hands holds the jewel, one of the left hands holds a lotus, the raised left arm originally had a wheel balanced on the upright finger, and the lowered right arm originally held a rosary.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740d1bf746_0_5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740d1bf746_0_5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2"/>
              </a:rPr>
              <a:t>https://kimbellart.org/collection/ap-198515</a:t>
            </a: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just">
              <a:lnSpc>
                <a:spcPct val="115000"/>
              </a:lnSpc>
              <a:spcBef>
                <a:spcPts val="0"/>
              </a:spcBef>
              <a:spcAft>
                <a:spcPts val="0"/>
              </a:spcAft>
              <a:buClr>
                <a:schemeClr val="dk1"/>
              </a:buClr>
              <a:buSzPts val="1100"/>
              <a:buFont typeface="Arial"/>
              <a:buNone/>
            </a:pPr>
            <a:r>
              <a:rPr lang="en-US"/>
              <a:t>Esoteric Buddhism was introduced into Japan in the ninth century by way of China. The Esoteric sect worshipped a vast number of deities in an expanded pantheon of new forms. The multiple heads and arms seen in Esoteric Buddhist sculpture symbolize the numerous powers of deities. The several forms of the bodhisattva Kannon reflect this complex theology. Kannon (in Sanskrit, Avalokiteshvara) is the bodhisattva of compassion, the most popular of all the Buddhist deities throughout Asia because of the boundless love he offered to all beings. The Nyoirin Kannon, a prominent deity in the Japanese Esoteric Buddhist pantheon, is one of the six “changed forms” of the bodhisattva, especially associated with the granting of desires. The world </a:t>
            </a:r>
            <a:r>
              <a:rPr i="1" lang="en-US"/>
              <a:t>nyo-i</a:t>
            </a:r>
            <a:r>
              <a:rPr lang="en-US"/>
              <a:t> refers to the </a:t>
            </a:r>
            <a:r>
              <a:rPr i="1" lang="en-US"/>
              <a:t>cintamani </a:t>
            </a:r>
            <a:r>
              <a:rPr lang="en-US"/>
              <a:t>wish-granting jewel; </a:t>
            </a:r>
            <a:r>
              <a:rPr i="1" lang="en-US"/>
              <a:t>rin</a:t>
            </a:r>
            <a:r>
              <a:rPr lang="en-US"/>
              <a:t> means “wheel” and refers to the turning of the wheel of the law. The Nyoirin Kannon was widely worshipped by those who hoped to gain riches and see their requests fulfilled.  </a:t>
            </a:r>
            <a:endParaRPr/>
          </a:p>
          <a:p>
            <a:pPr indent="0" lvl="0" marL="0" rtl="0" algn="just">
              <a:lnSpc>
                <a:spcPct val="115000"/>
              </a:lnSpc>
              <a:spcBef>
                <a:spcPts val="0"/>
              </a:spcBef>
              <a:spcAft>
                <a:spcPts val="0"/>
              </a:spcAft>
              <a:buClr>
                <a:schemeClr val="dk1"/>
              </a:buClr>
              <a:buSzPts val="1100"/>
              <a:buFont typeface="Arial"/>
              <a:buNone/>
            </a:pPr>
            <a:r>
              <a:rPr lang="en-US"/>
              <a:t> </a:t>
            </a:r>
            <a:endParaRPr/>
          </a:p>
          <a:p>
            <a:pPr indent="0" lvl="0" marL="0" rtl="0" algn="l">
              <a:spcBef>
                <a:spcPts val="0"/>
              </a:spcBef>
              <a:spcAft>
                <a:spcPts val="0"/>
              </a:spcAft>
              <a:buClr>
                <a:schemeClr val="dk1"/>
              </a:buClr>
              <a:buSzPts val="1100"/>
              <a:buFont typeface="Arial"/>
              <a:buNone/>
            </a:pPr>
            <a:r>
              <a:rPr lang="en-US"/>
              <a:t>This gracious image shows the deity seated in a pose of royal ease. Although drawings frequently depict him with two arms, the six-armed form was also popular in Japan. As in this sculpture, one hand is often shown touching the cheek, with a left arm braced against the lotus pedestal (now missing). Of the other four arms, one of the right hands holds the jewel, one of the left hands holds a lotus, the raised left arm originally had a wheel balanced on the upright finger, and the lowered right arm originally held a rosary.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14"/>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4"/>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93" name="Google Shape;93;p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p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
        <p:nvSpPr>
          <p:cNvPr id="97" name="Google Shape;97;p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8" name="Google Shape;98;p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9" name="Google Shape;99;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p1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2" name="Google Shape;102;p1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3" name="Google Shape;103;p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4" name="Google Shape;104;p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5" name="Google Shape;105;p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p17"/>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8" name="Google Shape;108;p17"/>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09" name="Google Shape;109;p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0" name="Google Shape;110;p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1" name="Google Shape;111;p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p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4" name="Google Shape;114;p18"/>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5" name="Google Shape;115;p18"/>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6" name="Google Shape;116;p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7" name="Google Shape;117;p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8" name="Google Shape;118;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9" name="Shape 119"/>
        <p:cNvGrpSpPr/>
        <p:nvPr/>
      </p:nvGrpSpPr>
      <p:grpSpPr>
        <a:xfrm>
          <a:off x="0" y="0"/>
          <a:ext cx="0" cy="0"/>
          <a:chOff x="0" y="0"/>
          <a:chExt cx="0" cy="0"/>
        </a:xfrm>
      </p:grpSpPr>
      <p:sp>
        <p:nvSpPr>
          <p:cNvPr id="120" name="Google Shape;120;p19"/>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1" name="Google Shape;121;p19"/>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22" name="Google Shape;122;p19"/>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3" name="Google Shape;123;p19"/>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24" name="Google Shape;124;p19"/>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5" name="Google Shape;125;p1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6" name="Google Shape;126;p1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p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p2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0" name="Google Shape;130;p2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1" name="Google Shape;131;p2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2" name="Google Shape;132;p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2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5" name="Google Shape;135;p21"/>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36" name="Google Shape;136;p21"/>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37" name="Google Shape;137;p2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8" name="Google Shape;138;p2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9" name="Google Shape;139;p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22"/>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2" name="Google Shape;142;p22"/>
          <p:cNvSpPr/>
          <p:nvPr>
            <p:ph idx="2" type="pic"/>
          </p:nvPr>
        </p:nvSpPr>
        <p:spPr>
          <a:xfrm>
            <a:off x="5183188" y="987425"/>
            <a:ext cx="6172200" cy="4873500"/>
          </a:xfrm>
          <a:prstGeom prst="rect">
            <a:avLst/>
          </a:prstGeom>
          <a:noFill/>
          <a:ln>
            <a:noFill/>
          </a:ln>
        </p:spPr>
      </p:sp>
      <p:sp>
        <p:nvSpPr>
          <p:cNvPr id="143" name="Google Shape;143;p22"/>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44" name="Google Shape;144;p2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5" name="Google Shape;145;p2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6" name="Google Shape;146;p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2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9" name="Google Shape;149;p23"/>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0" name="Google Shape;150;p2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1" name="Google Shape;151;p2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2" name="Google Shape;152;p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4"/>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5" name="Google Shape;155;p24"/>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6" name="Google Shape;156;p2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7" name="Google Shape;157;p2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8" name="Google Shape;158;p2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6" name="Google Shape;86;p1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jpg"/><Relationship Id="rId4" Type="http://schemas.openxmlformats.org/officeDocument/2006/relationships/hyperlink" Target="https://kimbellart.org/collection/ap-200801"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8.jpg"/><Relationship Id="rId5" Type="http://schemas.openxmlformats.org/officeDocument/2006/relationships/image" Target="../media/image1.jpg"/><Relationship Id="rId6"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hyperlink" Target="https://kimbellart.org/collection/ap-196807"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4.jpg"/><Relationship Id="rId4"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4.jpg"/><Relationship Id="rId4"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4.jpg"/><Relationship Id="rId4" Type="http://schemas.openxmlformats.org/officeDocument/2006/relationships/image" Target="../media/image1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1.png"/><Relationship Id="rId4" Type="http://schemas.openxmlformats.org/officeDocument/2006/relationships/image" Target="../media/image1.jpg"/><Relationship Id="rId5"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5" title="Caravaggio Educator Packet Slide.jpg"/>
          <p:cNvPicPr preferRelativeResize="0"/>
          <p:nvPr/>
        </p:nvPicPr>
        <p:blipFill>
          <a:blip r:embed="rId3">
            <a:alphaModFix/>
          </a:blip>
          <a:stretch>
            <a:fillRect/>
          </a:stretch>
        </p:blipFill>
        <p:spPr>
          <a:xfrm>
            <a:off x="0" y="0"/>
            <a:ext cx="12192000" cy="6858003"/>
          </a:xfrm>
          <a:prstGeom prst="rect">
            <a:avLst/>
          </a:prstGeom>
          <a:noFill/>
          <a:ln>
            <a:noFill/>
          </a:ln>
        </p:spPr>
      </p:pic>
      <p:sp>
        <p:nvSpPr>
          <p:cNvPr id="164" name="Google Shape;164;p25"/>
          <p:cNvSpPr txBox="1"/>
          <p:nvPr/>
        </p:nvSpPr>
        <p:spPr>
          <a:xfrm>
            <a:off x="798300" y="304175"/>
            <a:ext cx="10595400" cy="923400"/>
          </a:xfrm>
          <a:prstGeom prst="rect">
            <a:avLst/>
          </a:prstGeom>
          <a:noFill/>
          <a:ln>
            <a:noFill/>
          </a:ln>
        </p:spPr>
        <p:txBody>
          <a:bodyPr anchorCtr="0" anchor="t" bIns="91425" lIns="91425" spcFirstLastPara="1" rIns="91425" wrap="square" tIns="91425">
            <a:spAutoFit/>
          </a:bodyPr>
          <a:lstStyle/>
          <a:p>
            <a:pPr indent="0" lvl="0" marL="0" rtl="0" algn="ctr">
              <a:lnSpc>
                <a:spcPct val="106999"/>
              </a:lnSpc>
              <a:spcBef>
                <a:spcPts val="0"/>
              </a:spcBef>
              <a:spcAft>
                <a:spcPts val="800"/>
              </a:spcAft>
              <a:buNone/>
            </a:pPr>
            <a:r>
              <a:rPr b="1" lang="en-US" sz="4800">
                <a:solidFill>
                  <a:srgbClr val="FFFFFF"/>
                </a:solidFill>
                <a:latin typeface="Calibri"/>
                <a:ea typeface="Calibri"/>
                <a:cs typeface="Calibri"/>
                <a:sym typeface="Calibri"/>
              </a:rPr>
              <a:t>Kimbell Educator Packet</a:t>
            </a:r>
            <a:endParaRPr b="1" sz="4800">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34"/>
          <p:cNvPicPr preferRelativeResize="0"/>
          <p:nvPr/>
        </p:nvPicPr>
        <p:blipFill>
          <a:blip r:embed="rId3">
            <a:alphaModFix/>
          </a:blip>
          <a:stretch>
            <a:fillRect/>
          </a:stretch>
        </p:blipFill>
        <p:spPr>
          <a:xfrm>
            <a:off x="1085191" y="0"/>
            <a:ext cx="9528556" cy="6857999"/>
          </a:xfrm>
          <a:prstGeom prst="rect">
            <a:avLst/>
          </a:prstGeom>
          <a:noFill/>
          <a:ln>
            <a:noFill/>
          </a:ln>
        </p:spPr>
      </p:pic>
      <p:sp>
        <p:nvSpPr>
          <p:cNvPr id="285" name="Google Shape;285;p34"/>
          <p:cNvSpPr txBox="1"/>
          <p:nvPr/>
        </p:nvSpPr>
        <p:spPr>
          <a:xfrm>
            <a:off x="10613750" y="6150000"/>
            <a:ext cx="15783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lang="en-US" sz="1000">
                <a:solidFill>
                  <a:schemeClr val="dk1"/>
                </a:solidFill>
                <a:latin typeface="Calibri"/>
                <a:ea typeface="Calibri"/>
                <a:cs typeface="Calibri"/>
                <a:sym typeface="Calibri"/>
              </a:rPr>
              <a:t>Caravaggio, </a:t>
            </a:r>
            <a:r>
              <a:rPr i="1" lang="en-US" sz="1000">
                <a:solidFill>
                  <a:schemeClr val="dk1"/>
                </a:solidFill>
                <a:latin typeface="Calibri"/>
                <a:ea typeface="Calibri"/>
                <a:cs typeface="Calibri"/>
                <a:sym typeface="Calibri"/>
              </a:rPr>
              <a:t>The Cardsharps</a:t>
            </a:r>
            <a:r>
              <a:rPr lang="en-US" sz="1000">
                <a:solidFill>
                  <a:schemeClr val="dk1"/>
                </a:solidFill>
                <a:latin typeface="Calibri"/>
                <a:ea typeface="Calibri"/>
                <a:cs typeface="Calibri"/>
                <a:sym typeface="Calibri"/>
              </a:rPr>
              <a:t>, c. 1596–97, o</a:t>
            </a:r>
            <a:r>
              <a:rPr lang="en-US" sz="1000">
                <a:solidFill>
                  <a:schemeClr val="dk1"/>
                </a:solidFill>
                <a:latin typeface="Calibri"/>
                <a:ea typeface="Calibri"/>
                <a:cs typeface="Calibri"/>
                <a:sym typeface="Calibri"/>
              </a:rPr>
              <a:t>il on canvas. Kimbell Art Museum</a:t>
            </a:r>
            <a:endParaRPr i="0" sz="1000" u="none" cap="none" strike="noStrik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5"/>
          <p:cNvSpPr txBox="1"/>
          <p:nvPr/>
        </p:nvSpPr>
        <p:spPr>
          <a:xfrm>
            <a:off x="7450700" y="761725"/>
            <a:ext cx="4407600" cy="4710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What is </a:t>
            </a:r>
            <a:r>
              <a:rPr b="1" lang="en-US" sz="2000">
                <a:latin typeface="Calibri"/>
                <a:ea typeface="Calibri"/>
                <a:cs typeface="Calibri"/>
                <a:sym typeface="Calibri"/>
              </a:rPr>
              <a:t>happening</a:t>
            </a:r>
            <a:r>
              <a:rPr lang="en-US" sz="2000">
                <a:latin typeface="Calibri"/>
                <a:ea typeface="Calibri"/>
                <a:cs typeface="Calibri"/>
                <a:sym typeface="Calibri"/>
              </a:rPr>
              <a:t> in this picture? What do you </a:t>
            </a:r>
            <a:r>
              <a:rPr b="1" lang="en-US" sz="2000">
                <a:latin typeface="Calibri"/>
                <a:ea typeface="Calibri"/>
                <a:cs typeface="Calibri"/>
                <a:sym typeface="Calibri"/>
              </a:rPr>
              <a:t>notice</a:t>
            </a:r>
            <a:r>
              <a:rPr lang="en-US" sz="2000">
                <a:latin typeface="Calibri"/>
                <a:ea typeface="Calibri"/>
                <a:cs typeface="Calibri"/>
                <a:sym typeface="Calibri"/>
              </a:rPr>
              <a:t> first? Follow the eyes and gestures of each figure. How does your eye </a:t>
            </a:r>
            <a:r>
              <a:rPr b="1" lang="en-US" sz="2000">
                <a:latin typeface="Calibri"/>
                <a:ea typeface="Calibri"/>
                <a:cs typeface="Calibri"/>
                <a:sym typeface="Calibri"/>
              </a:rPr>
              <a:t>move</a:t>
            </a:r>
            <a:r>
              <a:rPr lang="en-US" sz="2000">
                <a:latin typeface="Calibri"/>
                <a:ea typeface="Calibri"/>
                <a:cs typeface="Calibri"/>
                <a:sym typeface="Calibri"/>
              </a:rPr>
              <a:t> around the painting?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lang="en-US" sz="2000">
                <a:latin typeface="Calibri"/>
                <a:ea typeface="Calibri"/>
                <a:cs typeface="Calibri"/>
                <a:sym typeface="Calibri"/>
              </a:rPr>
              <a:t>Compare</a:t>
            </a:r>
            <a:r>
              <a:rPr lang="en-US" sz="2000">
                <a:latin typeface="Calibri"/>
                <a:ea typeface="Calibri"/>
                <a:cs typeface="Calibri"/>
                <a:sym typeface="Calibri"/>
              </a:rPr>
              <a:t> the characters and describe their </a:t>
            </a:r>
            <a:r>
              <a:rPr b="1" lang="en-US" sz="2000">
                <a:latin typeface="Calibri"/>
                <a:ea typeface="Calibri"/>
                <a:cs typeface="Calibri"/>
                <a:sym typeface="Calibri"/>
              </a:rPr>
              <a:t>poses</a:t>
            </a:r>
            <a:r>
              <a:rPr lang="en-US" sz="2000">
                <a:latin typeface="Calibri"/>
                <a:ea typeface="Calibri"/>
                <a:cs typeface="Calibri"/>
                <a:sym typeface="Calibri"/>
              </a:rPr>
              <a:t> and </a:t>
            </a:r>
            <a:r>
              <a:rPr b="1" lang="en-US" sz="2000">
                <a:latin typeface="Calibri"/>
                <a:ea typeface="Calibri"/>
                <a:cs typeface="Calibri"/>
                <a:sym typeface="Calibri"/>
              </a:rPr>
              <a:t>expressions</a:t>
            </a:r>
            <a:r>
              <a:rPr lang="en-US" sz="2000">
                <a:latin typeface="Calibri"/>
                <a:ea typeface="Calibri"/>
                <a:cs typeface="Calibri"/>
                <a:sym typeface="Calibri"/>
              </a:rPr>
              <a:t>. What is each man’s role? What do you notice about their </a:t>
            </a:r>
            <a:r>
              <a:rPr b="1" lang="en-US" sz="2000">
                <a:latin typeface="Calibri"/>
                <a:ea typeface="Calibri"/>
                <a:cs typeface="Calibri"/>
                <a:sym typeface="Calibri"/>
              </a:rPr>
              <a:t>costumes</a:t>
            </a:r>
            <a:r>
              <a:rPr lang="en-US" sz="2000">
                <a:latin typeface="Calibri"/>
                <a:ea typeface="Calibri"/>
                <a:cs typeface="Calibri"/>
                <a:sym typeface="Calibri"/>
              </a:rPr>
              <a:t>?</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What types of</a:t>
            </a:r>
            <a:r>
              <a:rPr b="1" lang="en-US" sz="2000">
                <a:latin typeface="Calibri"/>
                <a:ea typeface="Calibri"/>
                <a:cs typeface="Calibri"/>
                <a:sym typeface="Calibri"/>
              </a:rPr>
              <a:t> lines </a:t>
            </a:r>
            <a:r>
              <a:rPr lang="en-US" sz="2000">
                <a:latin typeface="Calibri"/>
                <a:ea typeface="Calibri"/>
                <a:cs typeface="Calibri"/>
                <a:sym typeface="Calibri"/>
              </a:rPr>
              <a:t>do you see? How are the figures grouped? What </a:t>
            </a:r>
            <a:r>
              <a:rPr b="1" lang="en-US" sz="2000">
                <a:latin typeface="Calibri"/>
                <a:ea typeface="Calibri"/>
                <a:cs typeface="Calibri"/>
                <a:sym typeface="Calibri"/>
              </a:rPr>
              <a:t>shape </a:t>
            </a:r>
            <a:r>
              <a:rPr lang="en-US" sz="2000">
                <a:latin typeface="Calibri"/>
                <a:ea typeface="Calibri"/>
                <a:cs typeface="Calibri"/>
                <a:sym typeface="Calibri"/>
              </a:rPr>
              <a:t>do they create? </a:t>
            </a:r>
            <a:endParaRPr b="0" i="0" sz="2000" u="none" cap="none" strike="noStrike">
              <a:solidFill>
                <a:srgbClr val="000000"/>
              </a:solidFill>
              <a:latin typeface="Quattrocento Sans"/>
              <a:ea typeface="Quattrocento Sans"/>
              <a:cs typeface="Quattrocento Sans"/>
              <a:sym typeface="Quattrocento Sans"/>
            </a:endParaRPr>
          </a:p>
        </p:txBody>
      </p:sp>
      <p:grpSp>
        <p:nvGrpSpPr>
          <p:cNvPr id="292" name="Google Shape;292;p35"/>
          <p:cNvGrpSpPr/>
          <p:nvPr/>
        </p:nvGrpSpPr>
        <p:grpSpPr>
          <a:xfrm>
            <a:off x="6673328" y="863125"/>
            <a:ext cx="533549" cy="280331"/>
            <a:chOff x="2080675" y="352325"/>
            <a:chExt cx="485000" cy="254800"/>
          </a:xfrm>
        </p:grpSpPr>
        <p:sp>
          <p:nvSpPr>
            <p:cNvPr id="293" name="Google Shape;293;p35"/>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sp>
          <p:nvSpPr>
            <p:cNvPr id="294" name="Google Shape;294;p35"/>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grpSp>
      <p:grpSp>
        <p:nvGrpSpPr>
          <p:cNvPr id="295" name="Google Shape;295;p35"/>
          <p:cNvGrpSpPr/>
          <p:nvPr/>
        </p:nvGrpSpPr>
        <p:grpSpPr>
          <a:xfrm>
            <a:off x="6673335" y="4551295"/>
            <a:ext cx="533537" cy="510347"/>
            <a:chOff x="5049750" y="832600"/>
            <a:chExt cx="505100" cy="483100"/>
          </a:xfrm>
        </p:grpSpPr>
        <p:sp>
          <p:nvSpPr>
            <p:cNvPr id="296" name="Google Shape;296;p35"/>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97" name="Google Shape;297;p35"/>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pic>
        <p:nvPicPr>
          <p:cNvPr id="298" name="Google Shape;298;p35"/>
          <p:cNvPicPr preferRelativeResize="0"/>
          <p:nvPr/>
        </p:nvPicPr>
        <p:blipFill>
          <a:blip r:embed="rId3">
            <a:alphaModFix/>
          </a:blip>
          <a:stretch>
            <a:fillRect/>
          </a:stretch>
        </p:blipFill>
        <p:spPr>
          <a:xfrm>
            <a:off x="0" y="779875"/>
            <a:ext cx="5949123" cy="4281775"/>
          </a:xfrm>
          <a:prstGeom prst="rect">
            <a:avLst/>
          </a:prstGeom>
          <a:noFill/>
          <a:ln>
            <a:noFill/>
          </a:ln>
        </p:spPr>
      </p:pic>
      <p:grpSp>
        <p:nvGrpSpPr>
          <p:cNvPr id="299" name="Google Shape;299;p35"/>
          <p:cNvGrpSpPr/>
          <p:nvPr/>
        </p:nvGrpSpPr>
        <p:grpSpPr>
          <a:xfrm>
            <a:off x="6693128" y="2733190"/>
            <a:ext cx="493957" cy="493319"/>
            <a:chOff x="5053900" y="2021500"/>
            <a:chExt cx="483750" cy="483125"/>
          </a:xfrm>
        </p:grpSpPr>
        <p:sp>
          <p:nvSpPr>
            <p:cNvPr id="300" name="Google Shape;300;p35"/>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301" name="Google Shape;301;p35"/>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302" name="Google Shape;302;p35"/>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303" name="Google Shape;303;p35"/>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304" name="Google Shape;304;p35"/>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305" name="Google Shape;305;p35"/>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306" name="Google Shape;306;p35"/>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307" name="Google Shape;307;p35"/>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
        <p:nvSpPr>
          <p:cNvPr id="308" name="Google Shape;308;p35"/>
          <p:cNvSpPr txBox="1"/>
          <p:nvPr/>
        </p:nvSpPr>
        <p:spPr>
          <a:xfrm>
            <a:off x="0" y="5061650"/>
            <a:ext cx="556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lang="en-US" sz="1000">
                <a:solidFill>
                  <a:schemeClr val="dk1"/>
                </a:solidFill>
                <a:latin typeface="Calibri"/>
                <a:ea typeface="Calibri"/>
                <a:cs typeface="Calibri"/>
                <a:sym typeface="Calibri"/>
              </a:rPr>
              <a:t>Caravaggio, </a:t>
            </a:r>
            <a:r>
              <a:rPr i="1" lang="en-US" sz="1000">
                <a:solidFill>
                  <a:schemeClr val="dk1"/>
                </a:solidFill>
                <a:latin typeface="Calibri"/>
                <a:ea typeface="Calibri"/>
                <a:cs typeface="Calibri"/>
                <a:sym typeface="Calibri"/>
              </a:rPr>
              <a:t>The Cardsharps</a:t>
            </a:r>
            <a:r>
              <a:rPr lang="en-US" sz="1000">
                <a:solidFill>
                  <a:schemeClr val="dk1"/>
                </a:solidFill>
                <a:latin typeface="Calibri"/>
                <a:ea typeface="Calibri"/>
                <a:cs typeface="Calibri"/>
                <a:sym typeface="Calibri"/>
              </a:rPr>
              <a:t>, c. 1596–97, oil on canvas. Kimbell Art Museum</a:t>
            </a:r>
            <a:endParaRPr i="0" sz="1000" u="none" cap="none" strike="noStrik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6"/>
          <p:cNvSpPr txBox="1"/>
          <p:nvPr/>
        </p:nvSpPr>
        <p:spPr>
          <a:xfrm>
            <a:off x="7450700" y="761725"/>
            <a:ext cx="4407600" cy="3786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Where do you see </a:t>
            </a:r>
            <a:r>
              <a:rPr b="1" lang="en-US" sz="2000">
                <a:solidFill>
                  <a:schemeClr val="dk1"/>
                </a:solidFill>
                <a:latin typeface="Calibri"/>
                <a:ea typeface="Calibri"/>
                <a:cs typeface="Calibri"/>
                <a:sym typeface="Calibri"/>
              </a:rPr>
              <a:t>light</a:t>
            </a:r>
            <a:r>
              <a:rPr lang="en-US" sz="2000">
                <a:solidFill>
                  <a:schemeClr val="dk1"/>
                </a:solidFill>
                <a:latin typeface="Calibri"/>
                <a:ea typeface="Calibri"/>
                <a:cs typeface="Calibri"/>
                <a:sym typeface="Calibri"/>
              </a:rPr>
              <a:t> and </a:t>
            </a:r>
            <a:r>
              <a:rPr b="1" lang="en-US" sz="2000">
                <a:solidFill>
                  <a:schemeClr val="dk1"/>
                </a:solidFill>
                <a:latin typeface="Calibri"/>
                <a:ea typeface="Calibri"/>
                <a:cs typeface="Calibri"/>
                <a:sym typeface="Calibri"/>
              </a:rPr>
              <a:t>shadow</a:t>
            </a:r>
            <a:r>
              <a:rPr lang="en-US" sz="2000">
                <a:solidFill>
                  <a:schemeClr val="dk1"/>
                </a:solidFill>
                <a:latin typeface="Calibri"/>
                <a:ea typeface="Calibri"/>
                <a:cs typeface="Calibri"/>
                <a:sym typeface="Calibri"/>
              </a:rPr>
              <a:t>? What other </a:t>
            </a:r>
            <a:r>
              <a:rPr b="1" lang="en-US" sz="2000">
                <a:solidFill>
                  <a:schemeClr val="dk1"/>
                </a:solidFill>
                <a:latin typeface="Calibri"/>
                <a:ea typeface="Calibri"/>
                <a:cs typeface="Calibri"/>
                <a:sym typeface="Calibri"/>
              </a:rPr>
              <a:t>details</a:t>
            </a:r>
            <a:r>
              <a:rPr lang="en-US" sz="2000">
                <a:solidFill>
                  <a:schemeClr val="dk1"/>
                </a:solidFill>
                <a:latin typeface="Calibri"/>
                <a:ea typeface="Calibri"/>
                <a:cs typeface="Calibri"/>
                <a:sym typeface="Calibri"/>
              </a:rPr>
              <a:t> do you see? What kind of </a:t>
            </a:r>
            <a:r>
              <a:rPr b="1" lang="en-US" sz="2000">
                <a:solidFill>
                  <a:schemeClr val="dk1"/>
                </a:solidFill>
                <a:latin typeface="Calibri"/>
                <a:ea typeface="Calibri"/>
                <a:cs typeface="Calibri"/>
                <a:sym typeface="Calibri"/>
              </a:rPr>
              <a:t>game</a:t>
            </a:r>
            <a:r>
              <a:rPr lang="en-US" sz="2000">
                <a:solidFill>
                  <a:schemeClr val="dk1"/>
                </a:solidFill>
                <a:latin typeface="Calibri"/>
                <a:ea typeface="Calibri"/>
                <a:cs typeface="Calibri"/>
                <a:sym typeface="Calibri"/>
              </a:rPr>
              <a:t> are they playing? Describe the </a:t>
            </a:r>
            <a:r>
              <a:rPr b="1" lang="en-US" sz="2000">
                <a:solidFill>
                  <a:schemeClr val="dk1"/>
                </a:solidFill>
                <a:latin typeface="Calibri"/>
                <a:ea typeface="Calibri"/>
                <a:cs typeface="Calibri"/>
                <a:sym typeface="Calibri"/>
              </a:rPr>
              <a:t>space</a:t>
            </a:r>
            <a:r>
              <a:rPr lang="en-US" sz="2000">
                <a:solidFill>
                  <a:schemeClr val="dk1"/>
                </a:solidFill>
                <a:latin typeface="Calibri"/>
                <a:ea typeface="Calibri"/>
                <a:cs typeface="Calibri"/>
                <a:sym typeface="Calibri"/>
              </a:rPr>
              <a:t>. Where are they?</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2000"/>
              <a:buFont typeface="Arial"/>
              <a:buNone/>
            </a:pPr>
            <a:r>
              <a:rPr b="1" lang="en-US" sz="2000">
                <a:solidFill>
                  <a:schemeClr val="dk1"/>
                </a:solidFill>
                <a:latin typeface="Calibri"/>
                <a:ea typeface="Calibri"/>
                <a:cs typeface="Calibri"/>
                <a:sym typeface="Calibri"/>
              </a:rPr>
              <a:t>Write </a:t>
            </a:r>
            <a:r>
              <a:rPr lang="en-US" sz="2000">
                <a:solidFill>
                  <a:schemeClr val="dk1"/>
                </a:solidFill>
                <a:latin typeface="Calibri"/>
                <a:ea typeface="Calibri"/>
                <a:cs typeface="Calibri"/>
                <a:sym typeface="Calibri"/>
              </a:rPr>
              <a:t>a story from the perspective of one of the characters and share it with the class. What do you think will happen </a:t>
            </a:r>
            <a:r>
              <a:rPr b="1" lang="en-US" sz="2000">
                <a:solidFill>
                  <a:schemeClr val="dk1"/>
                </a:solidFill>
                <a:latin typeface="Calibri"/>
                <a:ea typeface="Calibri"/>
                <a:cs typeface="Calibri"/>
                <a:sym typeface="Calibri"/>
              </a:rPr>
              <a:t>next</a:t>
            </a:r>
            <a:r>
              <a:rPr lang="en-US" sz="2000">
                <a:solidFill>
                  <a:schemeClr val="dk1"/>
                </a:solidFill>
                <a:latin typeface="Calibri"/>
                <a:ea typeface="Calibri"/>
                <a:cs typeface="Calibri"/>
                <a:sym typeface="Calibri"/>
              </a:rPr>
              <a:t>? What would you do in this situation? </a:t>
            </a:r>
            <a:endParaRPr sz="2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solidFill>
                  <a:schemeClr val="dk1"/>
                </a:solidFill>
                <a:latin typeface="Calibri"/>
                <a:ea typeface="Calibri"/>
                <a:cs typeface="Calibri"/>
                <a:sym typeface="Calibri"/>
              </a:rPr>
              <a:t> </a:t>
            </a:r>
            <a:r>
              <a:rPr b="0" i="0" lang="en-US" sz="2000" u="none" cap="none" strike="noStrike">
                <a:solidFill>
                  <a:srgbClr val="000000"/>
                </a:solidFill>
                <a:latin typeface="Calibri"/>
                <a:ea typeface="Calibri"/>
                <a:cs typeface="Calibri"/>
                <a:sym typeface="Calibri"/>
              </a:rPr>
              <a:t>  </a:t>
            </a:r>
            <a:endParaRPr b="0" i="0" sz="2000" u="none" cap="none" strike="noStrike">
              <a:solidFill>
                <a:srgbClr val="000000"/>
              </a:solidFill>
              <a:latin typeface="Quattrocento Sans"/>
              <a:ea typeface="Quattrocento Sans"/>
              <a:cs typeface="Quattrocento Sans"/>
              <a:sym typeface="Quattrocento Sans"/>
            </a:endParaRPr>
          </a:p>
        </p:txBody>
      </p:sp>
      <p:grpSp>
        <p:nvGrpSpPr>
          <p:cNvPr id="315" name="Google Shape;315;p36"/>
          <p:cNvGrpSpPr/>
          <p:nvPr/>
        </p:nvGrpSpPr>
        <p:grpSpPr>
          <a:xfrm>
            <a:off x="6673328" y="863125"/>
            <a:ext cx="533549" cy="280331"/>
            <a:chOff x="2080675" y="352325"/>
            <a:chExt cx="485000" cy="254800"/>
          </a:xfrm>
        </p:grpSpPr>
        <p:sp>
          <p:nvSpPr>
            <p:cNvPr id="316" name="Google Shape;316;p36"/>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sp>
          <p:nvSpPr>
            <p:cNvPr id="317" name="Google Shape;317;p36"/>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grpSp>
      <p:pic>
        <p:nvPicPr>
          <p:cNvPr id="318" name="Google Shape;318;p36"/>
          <p:cNvPicPr preferRelativeResize="0"/>
          <p:nvPr/>
        </p:nvPicPr>
        <p:blipFill>
          <a:blip r:embed="rId3">
            <a:alphaModFix/>
          </a:blip>
          <a:stretch>
            <a:fillRect/>
          </a:stretch>
        </p:blipFill>
        <p:spPr>
          <a:xfrm>
            <a:off x="0" y="779875"/>
            <a:ext cx="5949123" cy="4281775"/>
          </a:xfrm>
          <a:prstGeom prst="rect">
            <a:avLst/>
          </a:prstGeom>
          <a:noFill/>
          <a:ln>
            <a:noFill/>
          </a:ln>
        </p:spPr>
      </p:pic>
      <p:sp>
        <p:nvSpPr>
          <p:cNvPr id="319" name="Google Shape;319;p36"/>
          <p:cNvSpPr/>
          <p:nvPr/>
        </p:nvSpPr>
        <p:spPr>
          <a:xfrm>
            <a:off x="6731450" y="2716238"/>
            <a:ext cx="417308" cy="409062"/>
          </a:xfrm>
          <a:custGeom>
            <a:rect b="b" l="l" r="r" t="t"/>
            <a:pathLst>
              <a:path extrusionOk="0" h="19396" w="19787">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320" name="Google Shape;320;p36"/>
          <p:cNvSpPr txBox="1"/>
          <p:nvPr/>
        </p:nvSpPr>
        <p:spPr>
          <a:xfrm>
            <a:off x="0" y="5061650"/>
            <a:ext cx="556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lang="en-US" sz="1000">
                <a:solidFill>
                  <a:schemeClr val="dk1"/>
                </a:solidFill>
                <a:latin typeface="Calibri"/>
                <a:ea typeface="Calibri"/>
                <a:cs typeface="Calibri"/>
                <a:sym typeface="Calibri"/>
              </a:rPr>
              <a:t>Caravaggio, </a:t>
            </a:r>
            <a:r>
              <a:rPr i="1" lang="en-US" sz="1000">
                <a:solidFill>
                  <a:schemeClr val="dk1"/>
                </a:solidFill>
                <a:latin typeface="Calibri"/>
                <a:ea typeface="Calibri"/>
                <a:cs typeface="Calibri"/>
                <a:sym typeface="Calibri"/>
              </a:rPr>
              <a:t>The Cardsharps</a:t>
            </a:r>
            <a:r>
              <a:rPr lang="en-US" sz="1000">
                <a:solidFill>
                  <a:schemeClr val="dk1"/>
                </a:solidFill>
                <a:latin typeface="Calibri"/>
                <a:ea typeface="Calibri"/>
                <a:cs typeface="Calibri"/>
                <a:sym typeface="Calibri"/>
              </a:rPr>
              <a:t>, c. 1596–97, oil on canvas. Kimbell Art Museum</a:t>
            </a:r>
            <a:endParaRPr i="0" sz="1000" u="none" cap="none" strike="noStrik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7"/>
          <p:cNvSpPr/>
          <p:nvPr/>
        </p:nvSpPr>
        <p:spPr>
          <a:xfrm>
            <a:off x="4570900" y="175"/>
            <a:ext cx="7621200" cy="2588100"/>
          </a:xfrm>
          <a:prstGeom prst="rect">
            <a:avLst/>
          </a:prstGeom>
          <a:solidFill>
            <a:srgbClr val="43434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6" name="Google Shape;326;p37"/>
          <p:cNvSpPr txBox="1"/>
          <p:nvPr>
            <p:ph idx="4294967295" type="title"/>
          </p:nvPr>
        </p:nvSpPr>
        <p:spPr>
          <a:xfrm>
            <a:off x="5173900" y="561025"/>
            <a:ext cx="6350700" cy="1466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sz="4800">
                <a:solidFill>
                  <a:schemeClr val="lt1"/>
                </a:solidFill>
              </a:rPr>
              <a:t>Symbolic Scenes</a:t>
            </a:r>
            <a:endParaRPr b="1" sz="4800">
              <a:solidFill>
                <a:schemeClr val="lt1"/>
              </a:solidFill>
            </a:endParaRPr>
          </a:p>
        </p:txBody>
      </p:sp>
      <p:sp>
        <p:nvSpPr>
          <p:cNvPr id="327" name="Google Shape;327;p37"/>
          <p:cNvSpPr txBox="1"/>
          <p:nvPr>
            <p:ph idx="4294967295" type="subTitle"/>
          </p:nvPr>
        </p:nvSpPr>
        <p:spPr>
          <a:xfrm>
            <a:off x="5358400" y="2747600"/>
            <a:ext cx="6618900" cy="3536700"/>
          </a:xfrm>
          <a:prstGeom prst="rect">
            <a:avLst/>
          </a:prstGeom>
        </p:spPr>
        <p:txBody>
          <a:bodyPr anchorCtr="0" anchor="t" bIns="45700" lIns="91425" spcFirstLastPara="1" rIns="91425" wrap="square" tIns="45700">
            <a:normAutofit/>
          </a:bodyPr>
          <a:lstStyle/>
          <a:p>
            <a:pPr indent="0" lvl="0" marL="0" rtl="0" algn="l">
              <a:lnSpc>
                <a:spcPct val="115000"/>
              </a:lnSpc>
              <a:spcBef>
                <a:spcPts val="1000"/>
              </a:spcBef>
              <a:spcAft>
                <a:spcPts val="0"/>
              </a:spcAft>
              <a:buNone/>
            </a:pPr>
            <a:r>
              <a:rPr lang="en-US" sz="2700"/>
              <a:t>What does a person’s environment tell us about them?</a:t>
            </a:r>
            <a:endParaRPr sz="2700"/>
          </a:p>
        </p:txBody>
      </p:sp>
      <p:pic>
        <p:nvPicPr>
          <p:cNvPr descr="A painting of a tree&#10;&#10;Description automatically generated" id="328" name="Google Shape;328;p37"/>
          <p:cNvPicPr preferRelativeResize="0"/>
          <p:nvPr/>
        </p:nvPicPr>
        <p:blipFill rotWithShape="1">
          <a:blip r:embed="rId3">
            <a:alphaModFix/>
          </a:blip>
          <a:srcRect b="1606" l="20019" r="25741" t="1606"/>
          <a:stretch/>
        </p:blipFill>
        <p:spPr>
          <a:xfrm>
            <a:off x="2" y="0"/>
            <a:ext cx="4570900" cy="6858002"/>
          </a:xfrm>
          <a:prstGeom prst="rect">
            <a:avLst/>
          </a:prstGeom>
          <a:noFill/>
          <a:ln>
            <a:noFill/>
          </a:ln>
        </p:spPr>
      </p:pic>
      <p:sp>
        <p:nvSpPr>
          <p:cNvPr id="329" name="Google Shape;329;p37"/>
          <p:cNvSpPr txBox="1"/>
          <p:nvPr/>
        </p:nvSpPr>
        <p:spPr>
          <a:xfrm>
            <a:off x="4570900" y="6365400"/>
            <a:ext cx="2513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Calibri"/>
                <a:ea typeface="Calibri"/>
                <a:cs typeface="Calibri"/>
                <a:sym typeface="Calibri"/>
              </a:rPr>
              <a:t>Claude Monet,</a:t>
            </a:r>
            <a:r>
              <a:rPr lang="en-US" sz="1000">
                <a:solidFill>
                  <a:srgbClr val="000000"/>
                </a:solidFill>
                <a:latin typeface="Calibri"/>
                <a:ea typeface="Calibri"/>
                <a:cs typeface="Calibri"/>
                <a:sym typeface="Calibri"/>
              </a:rPr>
              <a:t> </a:t>
            </a:r>
            <a:r>
              <a:rPr i="1" lang="en-US" sz="1000">
                <a:latin typeface="Calibri"/>
                <a:ea typeface="Calibri"/>
                <a:cs typeface="Calibri"/>
                <a:sym typeface="Calibri"/>
              </a:rPr>
              <a:t>Weeping Willow</a:t>
            </a:r>
            <a:r>
              <a:rPr lang="en-US" sz="1000">
                <a:latin typeface="Calibri"/>
                <a:ea typeface="Calibri"/>
                <a:cs typeface="Calibri"/>
                <a:sym typeface="Calibri"/>
              </a:rPr>
              <a:t> (detail)</a:t>
            </a:r>
            <a:r>
              <a:rPr i="1" lang="en-US" sz="1000">
                <a:latin typeface="Calibri"/>
                <a:ea typeface="Calibri"/>
                <a:cs typeface="Calibri"/>
                <a:sym typeface="Calibri"/>
              </a:rPr>
              <a:t>, </a:t>
            </a:r>
            <a:r>
              <a:rPr lang="en-US" sz="1000">
                <a:latin typeface="Calibri"/>
                <a:ea typeface="Calibri"/>
                <a:cs typeface="Calibri"/>
                <a:sym typeface="Calibri"/>
              </a:rPr>
              <a:t>1918–19, oil on canvas. Kimbell Art Museum</a:t>
            </a:r>
            <a:endParaRPr sz="1000">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38"/>
          <p:cNvPicPr preferRelativeResize="0"/>
          <p:nvPr/>
        </p:nvPicPr>
        <p:blipFill rotWithShape="1">
          <a:blip r:embed="rId3">
            <a:alphaModFix/>
          </a:blip>
          <a:srcRect b="1922" l="1276" r="1276" t="0"/>
          <a:stretch/>
        </p:blipFill>
        <p:spPr>
          <a:xfrm>
            <a:off x="1526463" y="-3"/>
            <a:ext cx="9139067" cy="6858001"/>
          </a:xfrm>
          <a:prstGeom prst="rect">
            <a:avLst/>
          </a:prstGeom>
          <a:noFill/>
          <a:ln>
            <a:noFill/>
          </a:ln>
        </p:spPr>
      </p:pic>
      <p:sp>
        <p:nvSpPr>
          <p:cNvPr id="335" name="Google Shape;335;p38"/>
          <p:cNvSpPr txBox="1"/>
          <p:nvPr/>
        </p:nvSpPr>
        <p:spPr>
          <a:xfrm>
            <a:off x="10657497" y="6057600"/>
            <a:ext cx="1534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Calibri"/>
                <a:ea typeface="Calibri"/>
                <a:cs typeface="Calibri"/>
                <a:sym typeface="Calibri"/>
              </a:rPr>
              <a:t>Jacob van Ruisdael</a:t>
            </a:r>
            <a:r>
              <a:rPr lang="en-US" sz="1000">
                <a:solidFill>
                  <a:srgbClr val="000000"/>
                </a:solidFill>
                <a:latin typeface="Calibri"/>
                <a:ea typeface="Calibri"/>
                <a:cs typeface="Calibri"/>
                <a:sym typeface="Calibri"/>
              </a:rPr>
              <a:t>, </a:t>
            </a:r>
            <a:r>
              <a:rPr i="1" lang="en-US" sz="1000">
                <a:latin typeface="Calibri"/>
                <a:ea typeface="Calibri"/>
                <a:cs typeface="Calibri"/>
                <a:sym typeface="Calibri"/>
              </a:rPr>
              <a:t>Rough Sea at a Jetty</a:t>
            </a:r>
            <a:r>
              <a:rPr lang="en-US" sz="1000">
                <a:solidFill>
                  <a:srgbClr val="000000"/>
                </a:solidFill>
                <a:latin typeface="Calibri"/>
                <a:ea typeface="Calibri"/>
                <a:cs typeface="Calibri"/>
                <a:sym typeface="Calibri"/>
              </a:rPr>
              <a:t>, 1</a:t>
            </a:r>
            <a:r>
              <a:rPr lang="en-US" sz="1000">
                <a:latin typeface="Calibri"/>
                <a:ea typeface="Calibri"/>
                <a:cs typeface="Calibri"/>
                <a:sym typeface="Calibri"/>
              </a:rPr>
              <a:t>650s, oil on canvas. Kimbell Art Museum</a:t>
            </a:r>
            <a:endParaRPr sz="1000">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39"/>
          <p:cNvPicPr preferRelativeResize="0"/>
          <p:nvPr/>
        </p:nvPicPr>
        <p:blipFill rotWithShape="1">
          <a:blip r:embed="rId3">
            <a:alphaModFix/>
          </a:blip>
          <a:srcRect b="1922" l="1276" r="1276" t="0"/>
          <a:stretch/>
        </p:blipFill>
        <p:spPr>
          <a:xfrm>
            <a:off x="1" y="469575"/>
            <a:ext cx="6341499" cy="4758701"/>
          </a:xfrm>
          <a:prstGeom prst="rect">
            <a:avLst/>
          </a:prstGeom>
          <a:noFill/>
          <a:ln>
            <a:noFill/>
          </a:ln>
        </p:spPr>
      </p:pic>
      <p:sp>
        <p:nvSpPr>
          <p:cNvPr id="341" name="Google Shape;341;p39"/>
          <p:cNvSpPr txBox="1"/>
          <p:nvPr/>
        </p:nvSpPr>
        <p:spPr>
          <a:xfrm>
            <a:off x="0" y="5228275"/>
            <a:ext cx="6341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Calibri"/>
                <a:ea typeface="Calibri"/>
                <a:cs typeface="Calibri"/>
                <a:sym typeface="Calibri"/>
              </a:rPr>
              <a:t>Jacob van Ruisdael</a:t>
            </a:r>
            <a:r>
              <a:rPr lang="en-US" sz="1000">
                <a:solidFill>
                  <a:srgbClr val="000000"/>
                </a:solidFill>
                <a:latin typeface="Calibri"/>
                <a:ea typeface="Calibri"/>
                <a:cs typeface="Calibri"/>
                <a:sym typeface="Calibri"/>
              </a:rPr>
              <a:t>, </a:t>
            </a:r>
            <a:r>
              <a:rPr i="1" lang="en-US" sz="1000">
                <a:latin typeface="Calibri"/>
                <a:ea typeface="Calibri"/>
                <a:cs typeface="Calibri"/>
                <a:sym typeface="Calibri"/>
              </a:rPr>
              <a:t>Rough Sea at a Jetty</a:t>
            </a:r>
            <a:r>
              <a:rPr lang="en-US" sz="1000">
                <a:solidFill>
                  <a:srgbClr val="000000"/>
                </a:solidFill>
                <a:latin typeface="Calibri"/>
                <a:ea typeface="Calibri"/>
                <a:cs typeface="Calibri"/>
                <a:sym typeface="Calibri"/>
              </a:rPr>
              <a:t>, 1</a:t>
            </a:r>
            <a:r>
              <a:rPr lang="en-US" sz="1000">
                <a:latin typeface="Calibri"/>
                <a:ea typeface="Calibri"/>
                <a:cs typeface="Calibri"/>
                <a:sym typeface="Calibri"/>
              </a:rPr>
              <a:t>650s, oil on canvas. Kimbell Art Museum</a:t>
            </a:r>
            <a:endParaRPr sz="1000">
              <a:solidFill>
                <a:srgbClr val="000000"/>
              </a:solidFill>
              <a:latin typeface="Calibri"/>
              <a:ea typeface="Calibri"/>
              <a:cs typeface="Calibri"/>
              <a:sym typeface="Calibri"/>
            </a:endParaRPr>
          </a:p>
        </p:txBody>
      </p:sp>
      <p:sp>
        <p:nvSpPr>
          <p:cNvPr id="342" name="Google Shape;342;p39"/>
          <p:cNvSpPr txBox="1"/>
          <p:nvPr/>
        </p:nvSpPr>
        <p:spPr>
          <a:xfrm>
            <a:off x="7450700" y="761725"/>
            <a:ext cx="4407600" cy="440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What do you see </a:t>
            </a:r>
            <a:r>
              <a:rPr b="1" lang="en-US" sz="2000">
                <a:latin typeface="Calibri"/>
                <a:ea typeface="Calibri"/>
                <a:cs typeface="Calibri"/>
                <a:sym typeface="Calibri"/>
              </a:rPr>
              <a:t>happening</a:t>
            </a:r>
            <a:r>
              <a:rPr lang="en-US" sz="2000">
                <a:latin typeface="Calibri"/>
                <a:ea typeface="Calibri"/>
                <a:cs typeface="Calibri"/>
                <a:sym typeface="Calibri"/>
              </a:rPr>
              <a:t> in this scene? How would you describe this weather? How would it </a:t>
            </a:r>
            <a:r>
              <a:rPr b="1" lang="en-US" sz="2000">
                <a:latin typeface="Calibri"/>
                <a:ea typeface="Calibri"/>
                <a:cs typeface="Calibri"/>
                <a:sym typeface="Calibri"/>
              </a:rPr>
              <a:t>feel </a:t>
            </a:r>
            <a:r>
              <a:rPr lang="en-US" sz="2000">
                <a:latin typeface="Calibri"/>
                <a:ea typeface="Calibri"/>
                <a:cs typeface="Calibri"/>
                <a:sym typeface="Calibri"/>
              </a:rPr>
              <a:t>to be standing on that narrow jetty? Have you ever been in a storm like this? </a:t>
            </a:r>
            <a:r>
              <a:rPr b="1" lang="en-US" sz="2000">
                <a:latin typeface="Calibri"/>
                <a:ea typeface="Calibri"/>
                <a:cs typeface="Calibri"/>
                <a:sym typeface="Calibri"/>
              </a:rPr>
              <a:t>Where</a:t>
            </a:r>
            <a:r>
              <a:rPr lang="en-US" sz="2000">
                <a:latin typeface="Calibri"/>
                <a:ea typeface="Calibri"/>
                <a:cs typeface="Calibri"/>
                <a:sym typeface="Calibri"/>
              </a:rPr>
              <a:t> would you feel most safe in weather like this?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How does Ruisdael create a sense of </a:t>
            </a:r>
            <a:r>
              <a:rPr b="1" lang="en-US" sz="2000">
                <a:latin typeface="Calibri"/>
                <a:ea typeface="Calibri"/>
                <a:cs typeface="Calibri"/>
                <a:sym typeface="Calibri"/>
              </a:rPr>
              <a:t>drama</a:t>
            </a:r>
            <a:r>
              <a:rPr lang="en-US" sz="2000">
                <a:latin typeface="Calibri"/>
                <a:ea typeface="Calibri"/>
                <a:cs typeface="Calibri"/>
                <a:sym typeface="Calibri"/>
              </a:rPr>
              <a:t>? What takes up most of the picture? What are the main </a:t>
            </a:r>
            <a:r>
              <a:rPr b="1" lang="en-US" sz="2000">
                <a:latin typeface="Calibri"/>
                <a:ea typeface="Calibri"/>
                <a:cs typeface="Calibri"/>
                <a:sym typeface="Calibri"/>
              </a:rPr>
              <a:t>colors</a:t>
            </a:r>
            <a:r>
              <a:rPr lang="en-US" sz="2000">
                <a:latin typeface="Calibri"/>
                <a:ea typeface="Calibri"/>
                <a:cs typeface="Calibri"/>
                <a:sym typeface="Calibri"/>
              </a:rPr>
              <a:t>? What</a:t>
            </a:r>
            <a:r>
              <a:rPr b="1" lang="en-US" sz="2000">
                <a:latin typeface="Calibri"/>
                <a:ea typeface="Calibri"/>
                <a:cs typeface="Calibri"/>
                <a:sym typeface="Calibri"/>
              </a:rPr>
              <a:t> lines </a:t>
            </a:r>
            <a:r>
              <a:rPr lang="en-US" sz="2000">
                <a:latin typeface="Calibri"/>
                <a:ea typeface="Calibri"/>
                <a:cs typeface="Calibri"/>
                <a:sym typeface="Calibri"/>
              </a:rPr>
              <a:t>do you see? Where do they lead your eye? </a:t>
            </a:r>
            <a:endParaRPr sz="2000">
              <a:latin typeface="Calibri"/>
              <a:ea typeface="Calibri"/>
              <a:cs typeface="Calibri"/>
              <a:sym typeface="Calibri"/>
            </a:endParaRPr>
          </a:p>
        </p:txBody>
      </p:sp>
      <p:grpSp>
        <p:nvGrpSpPr>
          <p:cNvPr id="343" name="Google Shape;343;p39"/>
          <p:cNvGrpSpPr/>
          <p:nvPr/>
        </p:nvGrpSpPr>
        <p:grpSpPr>
          <a:xfrm>
            <a:off x="6791578" y="860275"/>
            <a:ext cx="533549" cy="280331"/>
            <a:chOff x="2080675" y="352325"/>
            <a:chExt cx="485000" cy="254800"/>
          </a:xfrm>
        </p:grpSpPr>
        <p:sp>
          <p:nvSpPr>
            <p:cNvPr id="344" name="Google Shape;344;p39"/>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sp>
          <p:nvSpPr>
            <p:cNvPr id="345" name="Google Shape;345;p39"/>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grpSp>
      <p:grpSp>
        <p:nvGrpSpPr>
          <p:cNvPr id="346" name="Google Shape;346;p39"/>
          <p:cNvGrpSpPr/>
          <p:nvPr/>
        </p:nvGrpSpPr>
        <p:grpSpPr>
          <a:xfrm>
            <a:off x="6791585" y="3613716"/>
            <a:ext cx="533537" cy="510347"/>
            <a:chOff x="5049750" y="832600"/>
            <a:chExt cx="505100" cy="483100"/>
          </a:xfrm>
        </p:grpSpPr>
        <p:sp>
          <p:nvSpPr>
            <p:cNvPr id="347" name="Google Shape;347;p39"/>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348" name="Google Shape;348;p39"/>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40"/>
          <p:cNvPicPr preferRelativeResize="0"/>
          <p:nvPr/>
        </p:nvPicPr>
        <p:blipFill rotWithShape="1">
          <a:blip r:embed="rId3">
            <a:alphaModFix/>
          </a:blip>
          <a:srcRect b="1922" l="1276" r="1276" t="0"/>
          <a:stretch/>
        </p:blipFill>
        <p:spPr>
          <a:xfrm>
            <a:off x="1" y="469575"/>
            <a:ext cx="6341499" cy="4758701"/>
          </a:xfrm>
          <a:prstGeom prst="rect">
            <a:avLst/>
          </a:prstGeom>
          <a:noFill/>
          <a:ln>
            <a:noFill/>
          </a:ln>
        </p:spPr>
      </p:pic>
      <p:sp>
        <p:nvSpPr>
          <p:cNvPr id="354" name="Google Shape;354;p40"/>
          <p:cNvSpPr txBox="1"/>
          <p:nvPr/>
        </p:nvSpPr>
        <p:spPr>
          <a:xfrm>
            <a:off x="0" y="5228275"/>
            <a:ext cx="6341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Calibri"/>
                <a:ea typeface="Calibri"/>
                <a:cs typeface="Calibri"/>
                <a:sym typeface="Calibri"/>
              </a:rPr>
              <a:t>Jacob van Ruisdael</a:t>
            </a:r>
            <a:r>
              <a:rPr lang="en-US" sz="1000">
                <a:solidFill>
                  <a:srgbClr val="000000"/>
                </a:solidFill>
                <a:latin typeface="Calibri"/>
                <a:ea typeface="Calibri"/>
                <a:cs typeface="Calibri"/>
                <a:sym typeface="Calibri"/>
              </a:rPr>
              <a:t>, </a:t>
            </a:r>
            <a:r>
              <a:rPr i="1" lang="en-US" sz="1000">
                <a:latin typeface="Calibri"/>
                <a:ea typeface="Calibri"/>
                <a:cs typeface="Calibri"/>
                <a:sym typeface="Calibri"/>
              </a:rPr>
              <a:t>Rough Sea at a Jetty</a:t>
            </a:r>
            <a:r>
              <a:rPr lang="en-US" sz="1000">
                <a:solidFill>
                  <a:srgbClr val="000000"/>
                </a:solidFill>
                <a:latin typeface="Calibri"/>
                <a:ea typeface="Calibri"/>
                <a:cs typeface="Calibri"/>
                <a:sym typeface="Calibri"/>
              </a:rPr>
              <a:t>, 1</a:t>
            </a:r>
            <a:r>
              <a:rPr lang="en-US" sz="1000">
                <a:latin typeface="Calibri"/>
                <a:ea typeface="Calibri"/>
                <a:cs typeface="Calibri"/>
                <a:sym typeface="Calibri"/>
              </a:rPr>
              <a:t>650s, oil on canvas. Kimbell Art Museum</a:t>
            </a:r>
            <a:endParaRPr sz="1000">
              <a:solidFill>
                <a:srgbClr val="000000"/>
              </a:solidFill>
              <a:latin typeface="Calibri"/>
              <a:ea typeface="Calibri"/>
              <a:cs typeface="Calibri"/>
              <a:sym typeface="Calibri"/>
            </a:endParaRPr>
          </a:p>
        </p:txBody>
      </p:sp>
      <p:sp>
        <p:nvSpPr>
          <p:cNvPr id="355" name="Google Shape;355;p40"/>
          <p:cNvSpPr txBox="1"/>
          <p:nvPr/>
        </p:nvSpPr>
        <p:spPr>
          <a:xfrm>
            <a:off x="7450700" y="761725"/>
            <a:ext cx="4407600" cy="4710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What do you think will </a:t>
            </a:r>
            <a:r>
              <a:rPr b="1" lang="en-US" sz="2000">
                <a:latin typeface="Calibri"/>
                <a:ea typeface="Calibri"/>
                <a:cs typeface="Calibri"/>
                <a:sym typeface="Calibri"/>
              </a:rPr>
              <a:t>happen next</a:t>
            </a:r>
            <a:r>
              <a:rPr lang="en-US" sz="2000">
                <a:latin typeface="Calibri"/>
                <a:ea typeface="Calibri"/>
                <a:cs typeface="Calibri"/>
                <a:sym typeface="Calibri"/>
              </a:rPr>
              <a:t>? Where do you see </a:t>
            </a:r>
            <a:r>
              <a:rPr b="1" lang="en-US" sz="2000">
                <a:latin typeface="Calibri"/>
                <a:ea typeface="Calibri"/>
                <a:cs typeface="Calibri"/>
                <a:sym typeface="Calibri"/>
              </a:rPr>
              <a:t>light </a:t>
            </a:r>
            <a:r>
              <a:rPr lang="en-US" sz="2000">
                <a:latin typeface="Calibri"/>
                <a:ea typeface="Calibri"/>
                <a:cs typeface="Calibri"/>
                <a:sym typeface="Calibri"/>
              </a:rPr>
              <a:t>in this picture? Are there other possible</a:t>
            </a:r>
            <a:r>
              <a:rPr b="1" lang="en-US" sz="2000">
                <a:latin typeface="Calibri"/>
                <a:ea typeface="Calibri"/>
                <a:cs typeface="Calibri"/>
                <a:sym typeface="Calibri"/>
              </a:rPr>
              <a:t> light sources</a:t>
            </a:r>
            <a:r>
              <a:rPr lang="en-US" sz="2000">
                <a:latin typeface="Calibri"/>
                <a:ea typeface="Calibri"/>
                <a:cs typeface="Calibri"/>
                <a:sym typeface="Calibri"/>
              </a:rPr>
              <a:t>? Does the lighting have special meaning or significance?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lang="en-US" sz="2000">
                <a:latin typeface="Calibri"/>
                <a:ea typeface="Calibri"/>
                <a:cs typeface="Calibri"/>
                <a:sym typeface="Calibri"/>
              </a:rPr>
              <a:t>Why</a:t>
            </a:r>
            <a:r>
              <a:rPr lang="en-US" sz="2000">
                <a:latin typeface="Calibri"/>
                <a:ea typeface="Calibri"/>
                <a:cs typeface="Calibri"/>
                <a:sym typeface="Calibri"/>
              </a:rPr>
              <a:t> were </a:t>
            </a:r>
            <a:r>
              <a:rPr b="1" lang="en-US" sz="2000">
                <a:latin typeface="Calibri"/>
                <a:ea typeface="Calibri"/>
                <a:cs typeface="Calibri"/>
                <a:sym typeface="Calibri"/>
              </a:rPr>
              <a:t>boats </a:t>
            </a:r>
            <a:r>
              <a:rPr lang="en-US" sz="2000">
                <a:latin typeface="Calibri"/>
                <a:ea typeface="Calibri"/>
                <a:cs typeface="Calibri"/>
                <a:sym typeface="Calibri"/>
              </a:rPr>
              <a:t>so important in the seventeenth century? Which </a:t>
            </a:r>
            <a:r>
              <a:rPr b="1" lang="en-US" sz="2000">
                <a:latin typeface="Calibri"/>
                <a:ea typeface="Calibri"/>
                <a:cs typeface="Calibri"/>
                <a:sym typeface="Calibri"/>
              </a:rPr>
              <a:t>nations </a:t>
            </a:r>
            <a:r>
              <a:rPr lang="en-US" sz="2000">
                <a:latin typeface="Calibri"/>
                <a:ea typeface="Calibri"/>
                <a:cs typeface="Calibri"/>
                <a:sym typeface="Calibri"/>
              </a:rPr>
              <a:t>were especially famous for their explorers and trade routes? What </a:t>
            </a:r>
            <a:r>
              <a:rPr b="1" lang="en-US" sz="2000">
                <a:latin typeface="Calibri"/>
                <a:ea typeface="Calibri"/>
                <a:cs typeface="Calibri"/>
                <a:sym typeface="Calibri"/>
              </a:rPr>
              <a:t>items </a:t>
            </a:r>
            <a:r>
              <a:rPr lang="en-US" sz="2000">
                <a:latin typeface="Calibri"/>
                <a:ea typeface="Calibri"/>
                <a:cs typeface="Calibri"/>
                <a:sym typeface="Calibri"/>
              </a:rPr>
              <a:t>do you think Dutch trade ships carried? (See Jacques de Gheyn’s </a:t>
            </a:r>
            <a:r>
              <a:rPr i="1" lang="en-US" sz="2000" u="sng">
                <a:solidFill>
                  <a:schemeClr val="hlink"/>
                </a:solidFill>
                <a:latin typeface="Calibri"/>
                <a:ea typeface="Calibri"/>
                <a:cs typeface="Calibri"/>
                <a:sym typeface="Calibri"/>
                <a:hlinkClick r:id="rId4"/>
              </a:rPr>
              <a:t>Vase of Flowers with a Curtain</a:t>
            </a:r>
            <a:r>
              <a:rPr lang="en-US" sz="2000">
                <a:latin typeface="Calibri"/>
                <a:ea typeface="Calibri"/>
                <a:cs typeface="Calibri"/>
                <a:sym typeface="Calibri"/>
              </a:rPr>
              <a:t>.)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p:txBody>
      </p:sp>
      <p:grpSp>
        <p:nvGrpSpPr>
          <p:cNvPr id="356" name="Google Shape;356;p40"/>
          <p:cNvGrpSpPr/>
          <p:nvPr/>
        </p:nvGrpSpPr>
        <p:grpSpPr>
          <a:xfrm>
            <a:off x="6811378" y="873765"/>
            <a:ext cx="493957" cy="493319"/>
            <a:chOff x="5053900" y="2021500"/>
            <a:chExt cx="483750" cy="483125"/>
          </a:xfrm>
        </p:grpSpPr>
        <p:sp>
          <p:nvSpPr>
            <p:cNvPr id="357" name="Google Shape;357;p40"/>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358" name="Google Shape;358;p40"/>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359" name="Google Shape;359;p40"/>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360" name="Google Shape;360;p40"/>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361" name="Google Shape;361;p40"/>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362" name="Google Shape;362;p40"/>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363" name="Google Shape;363;p40"/>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364" name="Google Shape;364;p40"/>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grpSp>
      <p:grpSp>
        <p:nvGrpSpPr>
          <p:cNvPr id="365" name="Google Shape;365;p40"/>
          <p:cNvGrpSpPr/>
          <p:nvPr/>
        </p:nvGrpSpPr>
        <p:grpSpPr>
          <a:xfrm>
            <a:off x="6791580" y="3015174"/>
            <a:ext cx="533547" cy="525154"/>
            <a:chOff x="683125" y="1955275"/>
            <a:chExt cx="299325" cy="294600"/>
          </a:xfrm>
        </p:grpSpPr>
        <p:sp>
          <p:nvSpPr>
            <p:cNvPr id="366" name="Google Shape;366;p40"/>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40"/>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40"/>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40"/>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41"/>
          <p:cNvPicPr preferRelativeResize="0"/>
          <p:nvPr/>
        </p:nvPicPr>
        <p:blipFill rotWithShape="1">
          <a:blip r:embed="rId3">
            <a:alphaModFix/>
          </a:blip>
          <a:srcRect b="1922" l="1276" r="1276" t="0"/>
          <a:stretch/>
        </p:blipFill>
        <p:spPr>
          <a:xfrm>
            <a:off x="1" y="469575"/>
            <a:ext cx="6341499" cy="4758701"/>
          </a:xfrm>
          <a:prstGeom prst="rect">
            <a:avLst/>
          </a:prstGeom>
          <a:noFill/>
          <a:ln>
            <a:noFill/>
          </a:ln>
        </p:spPr>
      </p:pic>
      <p:sp>
        <p:nvSpPr>
          <p:cNvPr id="375" name="Google Shape;375;p41"/>
          <p:cNvSpPr txBox="1"/>
          <p:nvPr/>
        </p:nvSpPr>
        <p:spPr>
          <a:xfrm>
            <a:off x="0" y="5228275"/>
            <a:ext cx="6341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Calibri"/>
                <a:ea typeface="Calibri"/>
                <a:cs typeface="Calibri"/>
                <a:sym typeface="Calibri"/>
              </a:rPr>
              <a:t>Jacob van Ruisdael</a:t>
            </a:r>
            <a:r>
              <a:rPr lang="en-US" sz="1000">
                <a:solidFill>
                  <a:srgbClr val="000000"/>
                </a:solidFill>
                <a:latin typeface="Calibri"/>
                <a:ea typeface="Calibri"/>
                <a:cs typeface="Calibri"/>
                <a:sym typeface="Calibri"/>
              </a:rPr>
              <a:t>, </a:t>
            </a:r>
            <a:r>
              <a:rPr i="1" lang="en-US" sz="1000">
                <a:latin typeface="Calibri"/>
                <a:ea typeface="Calibri"/>
                <a:cs typeface="Calibri"/>
                <a:sym typeface="Calibri"/>
              </a:rPr>
              <a:t>Rough Sea at a Jetty</a:t>
            </a:r>
            <a:r>
              <a:rPr lang="en-US" sz="1000">
                <a:solidFill>
                  <a:srgbClr val="000000"/>
                </a:solidFill>
                <a:latin typeface="Calibri"/>
                <a:ea typeface="Calibri"/>
                <a:cs typeface="Calibri"/>
                <a:sym typeface="Calibri"/>
              </a:rPr>
              <a:t>, 1</a:t>
            </a:r>
            <a:r>
              <a:rPr lang="en-US" sz="1000">
                <a:latin typeface="Calibri"/>
                <a:ea typeface="Calibri"/>
                <a:cs typeface="Calibri"/>
                <a:sym typeface="Calibri"/>
              </a:rPr>
              <a:t>650s, oil on canvas. Kimbell Art Museum</a:t>
            </a:r>
            <a:endParaRPr sz="1000">
              <a:solidFill>
                <a:srgbClr val="000000"/>
              </a:solidFill>
              <a:latin typeface="Calibri"/>
              <a:ea typeface="Calibri"/>
              <a:cs typeface="Calibri"/>
              <a:sym typeface="Calibri"/>
            </a:endParaRPr>
          </a:p>
        </p:txBody>
      </p:sp>
      <p:sp>
        <p:nvSpPr>
          <p:cNvPr id="376" name="Google Shape;376;p41"/>
          <p:cNvSpPr txBox="1"/>
          <p:nvPr/>
        </p:nvSpPr>
        <p:spPr>
          <a:xfrm>
            <a:off x="7450700" y="761725"/>
            <a:ext cx="44076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latin typeface="Calibri"/>
                <a:ea typeface="Calibri"/>
                <a:cs typeface="Calibri"/>
                <a:sym typeface="Calibri"/>
              </a:rPr>
              <a:t>Chart </a:t>
            </a:r>
            <a:r>
              <a:rPr lang="en-US" sz="2000">
                <a:latin typeface="Calibri"/>
                <a:ea typeface="Calibri"/>
                <a:cs typeface="Calibri"/>
                <a:sym typeface="Calibri"/>
              </a:rPr>
              <a:t>an imaginary five-day weather forecast for this picture, using a map of the Netherlands and recent meteorological reports.</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p:txBody>
      </p:sp>
      <p:sp>
        <p:nvSpPr>
          <p:cNvPr id="377" name="Google Shape;377;p41"/>
          <p:cNvSpPr/>
          <p:nvPr/>
        </p:nvSpPr>
        <p:spPr>
          <a:xfrm>
            <a:off x="6849700" y="857133"/>
            <a:ext cx="417308" cy="409062"/>
          </a:xfrm>
          <a:custGeom>
            <a:rect b="b" l="l" r="r" t="t"/>
            <a:pathLst>
              <a:path extrusionOk="0" h="19396" w="19787">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42" title="AP1970.22_Rosa-cc.png"/>
          <p:cNvPicPr preferRelativeResize="0"/>
          <p:nvPr/>
        </p:nvPicPr>
        <p:blipFill>
          <a:blip r:embed="rId3">
            <a:alphaModFix/>
          </a:blip>
          <a:stretch>
            <a:fillRect/>
          </a:stretch>
        </p:blipFill>
        <p:spPr>
          <a:xfrm>
            <a:off x="1343538" y="0"/>
            <a:ext cx="9504922" cy="6553198"/>
          </a:xfrm>
          <a:prstGeom prst="rect">
            <a:avLst/>
          </a:prstGeom>
          <a:noFill/>
          <a:ln>
            <a:noFill/>
          </a:ln>
        </p:spPr>
      </p:pic>
      <p:sp>
        <p:nvSpPr>
          <p:cNvPr id="384" name="Google Shape;384;p42"/>
          <p:cNvSpPr txBox="1"/>
          <p:nvPr/>
        </p:nvSpPr>
        <p:spPr>
          <a:xfrm>
            <a:off x="1343475" y="6553200"/>
            <a:ext cx="9504900" cy="33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800"/>
              </a:spcAft>
              <a:buNone/>
            </a:pPr>
            <a:r>
              <a:rPr lang="en-US" sz="1000">
                <a:solidFill>
                  <a:schemeClr val="dk1"/>
                </a:solidFill>
                <a:latin typeface="Calibri"/>
                <a:ea typeface="Calibri"/>
                <a:cs typeface="Calibri"/>
                <a:sym typeface="Calibri"/>
              </a:rPr>
              <a:t>Salvator Rosa, </a:t>
            </a:r>
            <a:r>
              <a:rPr i="1" lang="en-US" sz="1000">
                <a:solidFill>
                  <a:schemeClr val="dk1"/>
                </a:solidFill>
                <a:latin typeface="Calibri"/>
                <a:ea typeface="Calibri"/>
                <a:cs typeface="Calibri"/>
                <a:sym typeface="Calibri"/>
              </a:rPr>
              <a:t>Pythagoras Emerging from the Underworld, </a:t>
            </a:r>
            <a:r>
              <a:rPr lang="en-US" sz="1000">
                <a:solidFill>
                  <a:schemeClr val="dk1"/>
                </a:solidFill>
                <a:latin typeface="Calibri"/>
                <a:ea typeface="Calibri"/>
                <a:cs typeface="Calibri"/>
                <a:sym typeface="Calibri"/>
              </a:rPr>
              <a:t>o</a:t>
            </a:r>
            <a:r>
              <a:rPr lang="en-US" sz="1000">
                <a:solidFill>
                  <a:schemeClr val="dk1"/>
                </a:solidFill>
                <a:latin typeface="Calibri"/>
                <a:ea typeface="Calibri"/>
                <a:cs typeface="Calibri"/>
                <a:sym typeface="Calibri"/>
              </a:rPr>
              <a:t>il on canvas, 1662. Kimbell Art Museum</a:t>
            </a:r>
            <a:endParaRPr sz="10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43" title="AP1970.22_Rosa-cc.png"/>
          <p:cNvPicPr preferRelativeResize="0"/>
          <p:nvPr/>
        </p:nvPicPr>
        <p:blipFill>
          <a:blip r:embed="rId3">
            <a:alphaModFix/>
          </a:blip>
          <a:stretch>
            <a:fillRect/>
          </a:stretch>
        </p:blipFill>
        <p:spPr>
          <a:xfrm>
            <a:off x="50" y="662886"/>
            <a:ext cx="6341402" cy="4372089"/>
          </a:xfrm>
          <a:prstGeom prst="rect">
            <a:avLst/>
          </a:prstGeom>
          <a:noFill/>
          <a:ln>
            <a:noFill/>
          </a:ln>
        </p:spPr>
      </p:pic>
      <p:sp>
        <p:nvSpPr>
          <p:cNvPr id="390" name="Google Shape;390;p43"/>
          <p:cNvSpPr txBox="1"/>
          <p:nvPr/>
        </p:nvSpPr>
        <p:spPr>
          <a:xfrm>
            <a:off x="0" y="5034975"/>
            <a:ext cx="63414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800"/>
              </a:spcAft>
              <a:buNone/>
            </a:pPr>
            <a:r>
              <a:rPr lang="en-US" sz="1000">
                <a:solidFill>
                  <a:schemeClr val="dk1"/>
                </a:solidFill>
                <a:latin typeface="Calibri"/>
                <a:ea typeface="Calibri"/>
                <a:cs typeface="Calibri"/>
                <a:sym typeface="Calibri"/>
              </a:rPr>
              <a:t>Salvator Rosa, </a:t>
            </a:r>
            <a:r>
              <a:rPr i="1" lang="en-US" sz="1000">
                <a:solidFill>
                  <a:schemeClr val="dk1"/>
                </a:solidFill>
                <a:latin typeface="Calibri"/>
                <a:ea typeface="Calibri"/>
                <a:cs typeface="Calibri"/>
                <a:sym typeface="Calibri"/>
              </a:rPr>
              <a:t>Pythagoras Emerging from the Underworld, </a:t>
            </a:r>
            <a:r>
              <a:rPr lang="en-US" sz="1000">
                <a:solidFill>
                  <a:schemeClr val="dk1"/>
                </a:solidFill>
                <a:latin typeface="Calibri"/>
                <a:ea typeface="Calibri"/>
                <a:cs typeface="Calibri"/>
                <a:sym typeface="Calibri"/>
              </a:rPr>
              <a:t>oil on canvas, 1662. Kimbell Art Museum</a:t>
            </a:r>
            <a:endParaRPr sz="1000">
              <a:solidFill>
                <a:schemeClr val="dk1"/>
              </a:solidFill>
              <a:latin typeface="Calibri"/>
              <a:ea typeface="Calibri"/>
              <a:cs typeface="Calibri"/>
              <a:sym typeface="Calibri"/>
            </a:endParaRPr>
          </a:p>
        </p:txBody>
      </p:sp>
      <p:sp>
        <p:nvSpPr>
          <p:cNvPr id="391" name="Google Shape;391;p43"/>
          <p:cNvSpPr txBox="1"/>
          <p:nvPr/>
        </p:nvSpPr>
        <p:spPr>
          <a:xfrm>
            <a:off x="7450700" y="761725"/>
            <a:ext cx="4407600" cy="440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What do you see</a:t>
            </a:r>
            <a:r>
              <a:rPr b="1" lang="en-US" sz="2000">
                <a:latin typeface="Calibri"/>
                <a:ea typeface="Calibri"/>
                <a:cs typeface="Calibri"/>
                <a:sym typeface="Calibri"/>
              </a:rPr>
              <a:t> happening</a:t>
            </a:r>
            <a:r>
              <a:rPr lang="en-US" sz="2000">
                <a:latin typeface="Calibri"/>
                <a:ea typeface="Calibri"/>
                <a:cs typeface="Calibri"/>
                <a:sym typeface="Calibri"/>
              </a:rPr>
              <a:t> here? How would you describe the group of people on the left? The man on the right?</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Choose a character from the scene and </a:t>
            </a:r>
            <a:r>
              <a:rPr b="1" lang="en-US" sz="2000">
                <a:latin typeface="Calibri"/>
                <a:ea typeface="Calibri"/>
                <a:cs typeface="Calibri"/>
                <a:sym typeface="Calibri"/>
              </a:rPr>
              <a:t>embody their pose</a:t>
            </a:r>
            <a:r>
              <a:rPr lang="en-US" sz="2000">
                <a:latin typeface="Calibri"/>
                <a:ea typeface="Calibri"/>
                <a:cs typeface="Calibri"/>
                <a:sym typeface="Calibri"/>
              </a:rPr>
              <a:t>. How does it make you feel?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lang="en-US" sz="2000">
                <a:latin typeface="Calibri"/>
                <a:ea typeface="Calibri"/>
                <a:cs typeface="Calibri"/>
                <a:sym typeface="Calibri"/>
              </a:rPr>
              <a:t>Where </a:t>
            </a:r>
            <a:r>
              <a:rPr lang="en-US" sz="2000">
                <a:latin typeface="Calibri"/>
                <a:ea typeface="Calibri"/>
                <a:cs typeface="Calibri"/>
                <a:sym typeface="Calibri"/>
              </a:rPr>
              <a:t>does this story take place? What </a:t>
            </a:r>
            <a:r>
              <a:rPr b="1" lang="en-US" sz="2000">
                <a:latin typeface="Calibri"/>
                <a:ea typeface="Calibri"/>
                <a:cs typeface="Calibri"/>
                <a:sym typeface="Calibri"/>
              </a:rPr>
              <a:t>time of day</a:t>
            </a:r>
            <a:r>
              <a:rPr lang="en-US" sz="2000">
                <a:latin typeface="Calibri"/>
                <a:ea typeface="Calibri"/>
                <a:cs typeface="Calibri"/>
                <a:sym typeface="Calibri"/>
              </a:rPr>
              <a:t> is it? Where is the </a:t>
            </a:r>
            <a:r>
              <a:rPr b="1" lang="en-US" sz="2000">
                <a:latin typeface="Calibri"/>
                <a:ea typeface="Calibri"/>
                <a:cs typeface="Calibri"/>
                <a:sym typeface="Calibri"/>
              </a:rPr>
              <a:t>light </a:t>
            </a:r>
            <a:r>
              <a:rPr lang="en-US" sz="2000">
                <a:latin typeface="Calibri"/>
                <a:ea typeface="Calibri"/>
                <a:cs typeface="Calibri"/>
                <a:sym typeface="Calibri"/>
              </a:rPr>
              <a:t>focused? What is the overall </a:t>
            </a:r>
            <a:r>
              <a:rPr b="1" lang="en-US" sz="2000">
                <a:latin typeface="Calibri"/>
                <a:ea typeface="Calibri"/>
                <a:cs typeface="Calibri"/>
                <a:sym typeface="Calibri"/>
              </a:rPr>
              <a:t>mood</a:t>
            </a:r>
            <a:r>
              <a:rPr lang="en-US" sz="2000">
                <a:latin typeface="Calibri"/>
                <a:ea typeface="Calibri"/>
                <a:cs typeface="Calibri"/>
                <a:sym typeface="Calibri"/>
              </a:rPr>
              <a:t>?</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p:txBody>
      </p:sp>
      <p:grpSp>
        <p:nvGrpSpPr>
          <p:cNvPr id="392" name="Google Shape;392;p43"/>
          <p:cNvGrpSpPr/>
          <p:nvPr/>
        </p:nvGrpSpPr>
        <p:grpSpPr>
          <a:xfrm>
            <a:off x="6791580" y="2399324"/>
            <a:ext cx="533547" cy="525154"/>
            <a:chOff x="683125" y="1955275"/>
            <a:chExt cx="299325" cy="294600"/>
          </a:xfrm>
        </p:grpSpPr>
        <p:sp>
          <p:nvSpPr>
            <p:cNvPr id="393" name="Google Shape;393;p43"/>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43"/>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43"/>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43"/>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7" name="Google Shape;397;p43"/>
          <p:cNvGrpSpPr/>
          <p:nvPr/>
        </p:nvGrpSpPr>
        <p:grpSpPr>
          <a:xfrm>
            <a:off x="6791578" y="860275"/>
            <a:ext cx="533549" cy="280331"/>
            <a:chOff x="2080675" y="352325"/>
            <a:chExt cx="485000" cy="254800"/>
          </a:xfrm>
        </p:grpSpPr>
        <p:sp>
          <p:nvSpPr>
            <p:cNvPr id="398" name="Google Shape;398;p43"/>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sp>
          <p:nvSpPr>
            <p:cNvPr id="399" name="Google Shape;399;p43"/>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grpSp>
      <p:grpSp>
        <p:nvGrpSpPr>
          <p:cNvPr id="400" name="Google Shape;400;p43"/>
          <p:cNvGrpSpPr/>
          <p:nvPr/>
        </p:nvGrpSpPr>
        <p:grpSpPr>
          <a:xfrm>
            <a:off x="6791585" y="3909320"/>
            <a:ext cx="533537" cy="510347"/>
            <a:chOff x="5049750" y="832600"/>
            <a:chExt cx="505100" cy="483100"/>
          </a:xfrm>
        </p:grpSpPr>
        <p:sp>
          <p:nvSpPr>
            <p:cNvPr id="401" name="Google Shape;401;p43"/>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402" name="Google Shape;402;p43"/>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68" name="Shape 168"/>
        <p:cNvGrpSpPr/>
        <p:nvPr/>
      </p:nvGrpSpPr>
      <p:grpSpPr>
        <a:xfrm>
          <a:off x="0" y="0"/>
          <a:ext cx="0" cy="0"/>
          <a:chOff x="0" y="0"/>
          <a:chExt cx="0" cy="0"/>
        </a:xfrm>
      </p:grpSpPr>
      <p:sp>
        <p:nvSpPr>
          <p:cNvPr id="169" name="Google Shape;169;p26"/>
          <p:cNvSpPr txBox="1"/>
          <p:nvPr>
            <p:ph type="title"/>
          </p:nvPr>
        </p:nvSpPr>
        <p:spPr>
          <a:xfrm>
            <a:off x="5356296" y="365125"/>
            <a:ext cx="6629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sz="4800">
                <a:solidFill>
                  <a:schemeClr val="lt1"/>
                </a:solidFill>
              </a:rPr>
              <a:t>Illustrating Identity in the Permanent Collection</a:t>
            </a:r>
            <a:endParaRPr b="1" sz="4800">
              <a:solidFill>
                <a:schemeClr val="lt1"/>
              </a:solidFill>
            </a:endParaRPr>
          </a:p>
        </p:txBody>
      </p:sp>
      <p:sp>
        <p:nvSpPr>
          <p:cNvPr id="170" name="Google Shape;170;p26"/>
          <p:cNvSpPr txBox="1"/>
          <p:nvPr/>
        </p:nvSpPr>
        <p:spPr>
          <a:xfrm>
            <a:off x="5316175" y="2036900"/>
            <a:ext cx="6515400" cy="35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solidFill>
                  <a:schemeClr val="lt1"/>
                </a:solidFill>
                <a:latin typeface="Calibri"/>
                <a:ea typeface="Calibri"/>
                <a:cs typeface="Calibri"/>
                <a:sym typeface="Calibri"/>
              </a:rPr>
              <a:t>How do artists depict a person or group’s identity?  How do we read images to learn more about the culture from where they came?</a:t>
            </a:r>
            <a:endParaRPr sz="2500">
              <a:solidFill>
                <a:schemeClr val="lt1"/>
              </a:solidFill>
              <a:latin typeface="Calibri"/>
              <a:ea typeface="Calibri"/>
              <a:cs typeface="Calibri"/>
              <a:sym typeface="Calibri"/>
            </a:endParaRPr>
          </a:p>
          <a:p>
            <a:pPr indent="0" lvl="0" marL="0" rtl="0" algn="l">
              <a:spcBef>
                <a:spcPts val="0"/>
              </a:spcBef>
              <a:spcAft>
                <a:spcPts val="0"/>
              </a:spcAft>
              <a:buNone/>
            </a:pPr>
            <a:r>
              <a:t/>
            </a:r>
            <a:endParaRPr sz="2500">
              <a:solidFill>
                <a:schemeClr val="lt1"/>
              </a:solidFill>
              <a:latin typeface="Calibri"/>
              <a:ea typeface="Calibri"/>
              <a:cs typeface="Calibri"/>
              <a:sym typeface="Calibri"/>
            </a:endParaRPr>
          </a:p>
          <a:p>
            <a:pPr indent="0" lvl="0" marL="0" rtl="0" algn="l">
              <a:spcBef>
                <a:spcPts val="0"/>
              </a:spcBef>
              <a:spcAft>
                <a:spcPts val="0"/>
              </a:spcAft>
              <a:buNone/>
            </a:pPr>
            <a:r>
              <a:rPr lang="en-US" sz="2300">
                <a:solidFill>
                  <a:schemeClr val="lt1"/>
                </a:solidFill>
                <a:latin typeface="Calibri"/>
                <a:ea typeface="Calibri"/>
                <a:cs typeface="Calibri"/>
                <a:sym typeface="Calibri"/>
              </a:rPr>
              <a:t>Explore artworks focused on:</a:t>
            </a:r>
            <a:endParaRPr sz="2300">
              <a:solidFill>
                <a:schemeClr val="lt1"/>
              </a:solidFill>
              <a:latin typeface="Calibri"/>
              <a:ea typeface="Calibri"/>
              <a:cs typeface="Calibri"/>
              <a:sym typeface="Calibri"/>
            </a:endParaRPr>
          </a:p>
          <a:p>
            <a:pPr indent="0" lvl="0" marL="457200" rtl="0" algn="l">
              <a:spcBef>
                <a:spcPts val="0"/>
              </a:spcBef>
              <a:spcAft>
                <a:spcPts val="0"/>
              </a:spcAft>
              <a:buNone/>
            </a:pPr>
            <a:r>
              <a:t/>
            </a:r>
            <a:endParaRPr sz="2300">
              <a:solidFill>
                <a:schemeClr val="lt1"/>
              </a:solidFill>
              <a:latin typeface="Calibri"/>
              <a:ea typeface="Calibri"/>
              <a:cs typeface="Calibri"/>
              <a:sym typeface="Calibri"/>
            </a:endParaRPr>
          </a:p>
          <a:p>
            <a:pPr indent="-374650" lvl="0" marL="457200" rtl="0" algn="l">
              <a:spcBef>
                <a:spcPts val="0"/>
              </a:spcBef>
              <a:spcAft>
                <a:spcPts val="0"/>
              </a:spcAft>
              <a:buClr>
                <a:schemeClr val="lt1"/>
              </a:buClr>
              <a:buSzPts val="2300"/>
              <a:buFont typeface="Calibri"/>
              <a:buChar char="●"/>
            </a:pPr>
            <a:r>
              <a:rPr lang="en-US" sz="2300">
                <a:solidFill>
                  <a:schemeClr val="lt1"/>
                </a:solidFill>
                <a:latin typeface="Calibri"/>
                <a:ea typeface="Calibri"/>
                <a:cs typeface="Calibri"/>
                <a:sym typeface="Calibri"/>
              </a:rPr>
              <a:t>Purposeful Poses</a:t>
            </a:r>
            <a:endParaRPr sz="2300">
              <a:solidFill>
                <a:schemeClr val="lt1"/>
              </a:solidFill>
              <a:latin typeface="Calibri"/>
              <a:ea typeface="Calibri"/>
              <a:cs typeface="Calibri"/>
              <a:sym typeface="Calibri"/>
            </a:endParaRPr>
          </a:p>
          <a:p>
            <a:pPr indent="-374650" lvl="0" marL="457200" rtl="0" algn="l">
              <a:spcBef>
                <a:spcPts val="0"/>
              </a:spcBef>
              <a:spcAft>
                <a:spcPts val="0"/>
              </a:spcAft>
              <a:buClr>
                <a:schemeClr val="lt1"/>
              </a:buClr>
              <a:buSzPts val="2300"/>
              <a:buFont typeface="Calibri"/>
              <a:buChar char="●"/>
            </a:pPr>
            <a:r>
              <a:rPr lang="en-US" sz="2300">
                <a:solidFill>
                  <a:schemeClr val="lt1"/>
                </a:solidFill>
                <a:latin typeface="Calibri"/>
                <a:ea typeface="Calibri"/>
                <a:cs typeface="Calibri"/>
                <a:sym typeface="Calibri"/>
              </a:rPr>
              <a:t>Symbolic Scenes</a:t>
            </a:r>
            <a:endParaRPr sz="2300">
              <a:solidFill>
                <a:schemeClr val="lt1"/>
              </a:solidFill>
              <a:latin typeface="Calibri"/>
              <a:ea typeface="Calibri"/>
              <a:cs typeface="Calibri"/>
              <a:sym typeface="Calibri"/>
            </a:endParaRPr>
          </a:p>
          <a:p>
            <a:pPr indent="-374650" lvl="0" marL="457200" rtl="0" algn="l">
              <a:spcBef>
                <a:spcPts val="0"/>
              </a:spcBef>
              <a:spcAft>
                <a:spcPts val="0"/>
              </a:spcAft>
              <a:buClr>
                <a:schemeClr val="lt1"/>
              </a:buClr>
              <a:buSzPts val="2300"/>
              <a:buFont typeface="Calibri"/>
              <a:buChar char="●"/>
            </a:pPr>
            <a:r>
              <a:rPr lang="en-US" sz="2300">
                <a:solidFill>
                  <a:schemeClr val="lt1"/>
                </a:solidFill>
                <a:latin typeface="Calibri"/>
                <a:ea typeface="Calibri"/>
                <a:cs typeface="Calibri"/>
                <a:sym typeface="Calibri"/>
              </a:rPr>
              <a:t>Connecting Collections</a:t>
            </a:r>
            <a:endParaRPr sz="2300">
              <a:solidFill>
                <a:schemeClr val="lt1"/>
              </a:solidFill>
              <a:latin typeface="Calibri"/>
              <a:ea typeface="Calibri"/>
              <a:cs typeface="Calibri"/>
              <a:sym typeface="Calibri"/>
            </a:endParaRPr>
          </a:p>
        </p:txBody>
      </p:sp>
      <p:pic>
        <p:nvPicPr>
          <p:cNvPr id="171" name="Google Shape;171;p26"/>
          <p:cNvPicPr preferRelativeResize="0"/>
          <p:nvPr/>
        </p:nvPicPr>
        <p:blipFill rotWithShape="1">
          <a:blip r:embed="rId3">
            <a:alphaModFix/>
          </a:blip>
          <a:srcRect b="1935" l="19603" r="40414" t="22444"/>
          <a:stretch/>
        </p:blipFill>
        <p:spPr>
          <a:xfrm>
            <a:off x="0" y="3287325"/>
            <a:ext cx="2528727" cy="3565751"/>
          </a:xfrm>
          <a:prstGeom prst="rect">
            <a:avLst/>
          </a:prstGeom>
          <a:noFill/>
          <a:ln>
            <a:noFill/>
          </a:ln>
        </p:spPr>
      </p:pic>
      <p:pic>
        <p:nvPicPr>
          <p:cNvPr id="172" name="Google Shape;172;p26"/>
          <p:cNvPicPr preferRelativeResize="0"/>
          <p:nvPr/>
        </p:nvPicPr>
        <p:blipFill rotWithShape="1">
          <a:blip r:embed="rId4">
            <a:alphaModFix/>
          </a:blip>
          <a:srcRect b="0" l="0" r="6112" t="0"/>
          <a:stretch/>
        </p:blipFill>
        <p:spPr>
          <a:xfrm>
            <a:off x="2376600" y="0"/>
            <a:ext cx="2376599" cy="3302098"/>
          </a:xfrm>
          <a:prstGeom prst="rect">
            <a:avLst/>
          </a:prstGeom>
          <a:noFill/>
          <a:ln>
            <a:noFill/>
          </a:ln>
        </p:spPr>
      </p:pic>
      <p:pic>
        <p:nvPicPr>
          <p:cNvPr id="173" name="Google Shape;173;p26"/>
          <p:cNvPicPr preferRelativeResize="0"/>
          <p:nvPr/>
        </p:nvPicPr>
        <p:blipFill rotWithShape="1">
          <a:blip r:embed="rId5">
            <a:alphaModFix/>
          </a:blip>
          <a:srcRect b="0" l="3201" r="3201" t="0"/>
          <a:stretch/>
        </p:blipFill>
        <p:spPr>
          <a:xfrm>
            <a:off x="2528725" y="3302100"/>
            <a:ext cx="2224476" cy="3565752"/>
          </a:xfrm>
          <a:prstGeom prst="rect">
            <a:avLst/>
          </a:prstGeom>
          <a:noFill/>
          <a:ln>
            <a:noFill/>
          </a:ln>
        </p:spPr>
      </p:pic>
      <p:pic>
        <p:nvPicPr>
          <p:cNvPr id="174" name="Google Shape;174;p26"/>
          <p:cNvPicPr preferRelativeResize="0"/>
          <p:nvPr/>
        </p:nvPicPr>
        <p:blipFill rotWithShape="1">
          <a:blip r:embed="rId6">
            <a:alphaModFix/>
          </a:blip>
          <a:srcRect b="0" l="5773" r="4023" t="0"/>
          <a:stretch/>
        </p:blipFill>
        <p:spPr>
          <a:xfrm>
            <a:off x="0" y="0"/>
            <a:ext cx="2501577" cy="3302098"/>
          </a:xfrm>
          <a:prstGeom prst="rect">
            <a:avLst/>
          </a:prstGeom>
          <a:noFill/>
          <a:ln>
            <a:noFill/>
          </a:ln>
        </p:spPr>
      </p:pic>
      <p:sp>
        <p:nvSpPr>
          <p:cNvPr id="175" name="Google Shape;175;p26"/>
          <p:cNvSpPr txBox="1"/>
          <p:nvPr/>
        </p:nvSpPr>
        <p:spPr>
          <a:xfrm>
            <a:off x="4753200" y="6302200"/>
            <a:ext cx="7438800" cy="55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800">
                <a:solidFill>
                  <a:schemeClr val="lt1"/>
                </a:solidFill>
                <a:latin typeface="Calibri"/>
                <a:ea typeface="Calibri"/>
                <a:cs typeface="Calibri"/>
                <a:sym typeface="Calibri"/>
              </a:rPr>
              <a:t>Japanese, </a:t>
            </a:r>
            <a:r>
              <a:rPr i="1" lang="en-US" sz="800">
                <a:solidFill>
                  <a:schemeClr val="lt1"/>
                </a:solidFill>
                <a:latin typeface="Calibri"/>
                <a:ea typeface="Calibri"/>
                <a:cs typeface="Calibri"/>
                <a:sym typeface="Calibri"/>
              </a:rPr>
              <a:t>Seated Nyoirin Kannon</a:t>
            </a:r>
            <a:r>
              <a:rPr lang="en-US" sz="800">
                <a:solidFill>
                  <a:schemeClr val="lt1"/>
                </a:solidFill>
                <a:latin typeface="Calibri"/>
                <a:ea typeface="Calibri"/>
                <a:cs typeface="Calibri"/>
                <a:sym typeface="Calibri"/>
              </a:rPr>
              <a:t>, c. 1230–50, wood with traces of gilt and pigment. Kimbell Art Museum; Henry Raeburn, </a:t>
            </a:r>
            <a:r>
              <a:rPr i="1" lang="en-US" sz="800">
                <a:solidFill>
                  <a:schemeClr val="lt1"/>
                </a:solidFill>
                <a:latin typeface="Calibri"/>
                <a:ea typeface="Calibri"/>
                <a:cs typeface="Calibri"/>
                <a:sym typeface="Calibri"/>
              </a:rPr>
              <a:t>The Allen Brothers (Portrait of James and John Lee Allen) </a:t>
            </a:r>
            <a:r>
              <a:rPr lang="en-US" sz="800">
                <a:solidFill>
                  <a:schemeClr val="lt1"/>
                </a:solidFill>
                <a:latin typeface="Calibri"/>
                <a:ea typeface="Calibri"/>
                <a:cs typeface="Calibri"/>
                <a:sym typeface="Calibri"/>
              </a:rPr>
              <a:t>(detail), early 1790s, oil on canvas. Kimbell Art Museum; Jacob van Ruisdael, </a:t>
            </a:r>
            <a:r>
              <a:rPr i="1" lang="en-US" sz="800">
                <a:solidFill>
                  <a:schemeClr val="lt1"/>
                </a:solidFill>
                <a:latin typeface="Calibri"/>
                <a:ea typeface="Calibri"/>
                <a:cs typeface="Calibri"/>
                <a:sym typeface="Calibri"/>
              </a:rPr>
              <a:t>Rough Sea at a Jetty </a:t>
            </a:r>
            <a:r>
              <a:rPr lang="en-US" sz="800">
                <a:solidFill>
                  <a:schemeClr val="lt1"/>
                </a:solidFill>
                <a:latin typeface="Calibri"/>
                <a:ea typeface="Calibri"/>
                <a:cs typeface="Calibri"/>
                <a:sym typeface="Calibri"/>
              </a:rPr>
              <a:t>(detail), 1650s, oil on canvas. Kimbell Art Museum; Chokwe​ people, </a:t>
            </a:r>
            <a:r>
              <a:rPr i="1" lang="en-US" sz="800">
                <a:solidFill>
                  <a:schemeClr val="lt1"/>
                </a:solidFill>
                <a:latin typeface="Calibri"/>
                <a:ea typeface="Calibri"/>
                <a:cs typeface="Calibri"/>
                <a:sym typeface="Calibri"/>
              </a:rPr>
              <a:t>Chibinda Ilunga</a:t>
            </a:r>
            <a:r>
              <a:rPr lang="en-US" sz="800">
                <a:solidFill>
                  <a:schemeClr val="lt1"/>
                </a:solidFill>
                <a:latin typeface="Calibri"/>
                <a:ea typeface="Calibri"/>
                <a:cs typeface="Calibri"/>
                <a:sym typeface="Calibri"/>
              </a:rPr>
              <a:t>​, mid-19th century, wood, hair, and hide​. Kimbell Art Museum</a:t>
            </a:r>
            <a:endParaRPr sz="800">
              <a:solidFill>
                <a:schemeClr val="lt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44" title="AP1970.22_Rosa-cc.png"/>
          <p:cNvPicPr preferRelativeResize="0"/>
          <p:nvPr/>
        </p:nvPicPr>
        <p:blipFill>
          <a:blip r:embed="rId3">
            <a:alphaModFix/>
          </a:blip>
          <a:stretch>
            <a:fillRect/>
          </a:stretch>
        </p:blipFill>
        <p:spPr>
          <a:xfrm>
            <a:off x="50" y="662886"/>
            <a:ext cx="6341402" cy="4372089"/>
          </a:xfrm>
          <a:prstGeom prst="rect">
            <a:avLst/>
          </a:prstGeom>
          <a:noFill/>
          <a:ln>
            <a:noFill/>
          </a:ln>
        </p:spPr>
      </p:pic>
      <p:sp>
        <p:nvSpPr>
          <p:cNvPr id="408" name="Google Shape;408;p44"/>
          <p:cNvSpPr txBox="1"/>
          <p:nvPr/>
        </p:nvSpPr>
        <p:spPr>
          <a:xfrm>
            <a:off x="0" y="5034975"/>
            <a:ext cx="63414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800"/>
              </a:spcAft>
              <a:buNone/>
            </a:pPr>
            <a:r>
              <a:rPr lang="en-US" sz="1000">
                <a:solidFill>
                  <a:schemeClr val="dk1"/>
                </a:solidFill>
                <a:latin typeface="Calibri"/>
                <a:ea typeface="Calibri"/>
                <a:cs typeface="Calibri"/>
                <a:sym typeface="Calibri"/>
              </a:rPr>
              <a:t>Salvator Rosa, </a:t>
            </a:r>
            <a:r>
              <a:rPr i="1" lang="en-US" sz="1000">
                <a:solidFill>
                  <a:schemeClr val="dk1"/>
                </a:solidFill>
                <a:latin typeface="Calibri"/>
                <a:ea typeface="Calibri"/>
                <a:cs typeface="Calibri"/>
                <a:sym typeface="Calibri"/>
              </a:rPr>
              <a:t>Pythagoras Emerging from the Underworld, </a:t>
            </a:r>
            <a:r>
              <a:rPr lang="en-US" sz="1000">
                <a:solidFill>
                  <a:schemeClr val="dk1"/>
                </a:solidFill>
                <a:latin typeface="Calibri"/>
                <a:ea typeface="Calibri"/>
                <a:cs typeface="Calibri"/>
                <a:sym typeface="Calibri"/>
              </a:rPr>
              <a:t>oil on canvas, 1662. Kimbell Art Museum</a:t>
            </a:r>
            <a:endParaRPr sz="1000">
              <a:solidFill>
                <a:schemeClr val="dk1"/>
              </a:solidFill>
              <a:latin typeface="Calibri"/>
              <a:ea typeface="Calibri"/>
              <a:cs typeface="Calibri"/>
              <a:sym typeface="Calibri"/>
            </a:endParaRPr>
          </a:p>
        </p:txBody>
      </p:sp>
      <p:sp>
        <p:nvSpPr>
          <p:cNvPr id="409" name="Google Shape;409;p44"/>
          <p:cNvSpPr txBox="1"/>
          <p:nvPr/>
        </p:nvSpPr>
        <p:spPr>
          <a:xfrm>
            <a:off x="7450700" y="761725"/>
            <a:ext cx="44076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How does the </a:t>
            </a:r>
            <a:r>
              <a:rPr b="1" lang="en-US" sz="2000">
                <a:latin typeface="Calibri"/>
                <a:ea typeface="Calibri"/>
                <a:cs typeface="Calibri"/>
                <a:sym typeface="Calibri"/>
              </a:rPr>
              <a:t>setting</a:t>
            </a:r>
            <a:r>
              <a:rPr lang="en-US" sz="2000">
                <a:latin typeface="Calibri"/>
                <a:ea typeface="Calibri"/>
                <a:cs typeface="Calibri"/>
                <a:sym typeface="Calibri"/>
              </a:rPr>
              <a:t> help inform the </a:t>
            </a:r>
            <a:r>
              <a:rPr b="1" lang="en-US" sz="2000">
                <a:latin typeface="Calibri"/>
                <a:ea typeface="Calibri"/>
                <a:cs typeface="Calibri"/>
                <a:sym typeface="Calibri"/>
              </a:rPr>
              <a:t>story</a:t>
            </a:r>
            <a:r>
              <a:rPr lang="en-US" sz="2000">
                <a:latin typeface="Calibri"/>
                <a:ea typeface="Calibri"/>
                <a:cs typeface="Calibri"/>
                <a:sym typeface="Calibri"/>
              </a:rPr>
              <a:t> and Pythagoras’s </a:t>
            </a:r>
            <a:r>
              <a:rPr b="1" lang="en-US" sz="2000">
                <a:latin typeface="Calibri"/>
                <a:ea typeface="Calibri"/>
                <a:cs typeface="Calibri"/>
                <a:sym typeface="Calibri"/>
              </a:rPr>
              <a:t>identity</a:t>
            </a:r>
            <a:r>
              <a:rPr lang="en-US" sz="2000">
                <a:latin typeface="Calibri"/>
                <a:ea typeface="Calibri"/>
                <a:cs typeface="Calibri"/>
                <a:sym typeface="Calibri"/>
              </a:rPr>
              <a:t>?</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lang="en-US" sz="2000">
                <a:latin typeface="Calibri"/>
                <a:ea typeface="Calibri"/>
                <a:cs typeface="Calibri"/>
                <a:sym typeface="Calibri"/>
              </a:rPr>
              <a:t>Write</a:t>
            </a:r>
            <a:r>
              <a:rPr lang="en-US" sz="2000">
                <a:latin typeface="Calibri"/>
                <a:ea typeface="Calibri"/>
                <a:cs typeface="Calibri"/>
                <a:sym typeface="Calibri"/>
              </a:rPr>
              <a:t> </a:t>
            </a:r>
            <a:r>
              <a:rPr b="1" lang="en-US" sz="2000">
                <a:latin typeface="Calibri"/>
                <a:ea typeface="Calibri"/>
                <a:cs typeface="Calibri"/>
                <a:sym typeface="Calibri"/>
              </a:rPr>
              <a:t>speech bubbles </a:t>
            </a:r>
            <a:r>
              <a:rPr lang="en-US" sz="2000">
                <a:latin typeface="Calibri"/>
                <a:ea typeface="Calibri"/>
                <a:cs typeface="Calibri"/>
                <a:sym typeface="Calibri"/>
              </a:rPr>
              <a:t>for the different characters. What might happen next?</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p:txBody>
      </p:sp>
      <p:sp>
        <p:nvSpPr>
          <p:cNvPr id="410" name="Google Shape;410;p44"/>
          <p:cNvSpPr/>
          <p:nvPr/>
        </p:nvSpPr>
        <p:spPr>
          <a:xfrm>
            <a:off x="6849700" y="2117058"/>
            <a:ext cx="417308" cy="409062"/>
          </a:xfrm>
          <a:custGeom>
            <a:rect b="b" l="l" r="r" t="t"/>
            <a:pathLst>
              <a:path extrusionOk="0" h="19396" w="19787">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grpSp>
        <p:nvGrpSpPr>
          <p:cNvPr id="411" name="Google Shape;411;p44"/>
          <p:cNvGrpSpPr/>
          <p:nvPr/>
        </p:nvGrpSpPr>
        <p:grpSpPr>
          <a:xfrm>
            <a:off x="6811378" y="873765"/>
            <a:ext cx="493957" cy="493319"/>
            <a:chOff x="5053900" y="2021500"/>
            <a:chExt cx="483750" cy="483125"/>
          </a:xfrm>
        </p:grpSpPr>
        <p:sp>
          <p:nvSpPr>
            <p:cNvPr id="412" name="Google Shape;412;p44"/>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413" name="Google Shape;413;p44"/>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414" name="Google Shape;414;p44"/>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415" name="Google Shape;415;p44"/>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416" name="Google Shape;416;p44"/>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417" name="Google Shape;417;p44"/>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418" name="Google Shape;418;p44"/>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419" name="Google Shape;419;p44"/>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descr="A painting of a tree&#10;&#10;Description automatically generated" id="424" name="Google Shape;424;p45"/>
          <p:cNvPicPr preferRelativeResize="0"/>
          <p:nvPr/>
        </p:nvPicPr>
        <p:blipFill rotWithShape="1">
          <a:blip r:embed="rId3">
            <a:alphaModFix/>
          </a:blip>
          <a:srcRect b="1809" l="2088" r="1199" t="1403"/>
          <a:stretch/>
        </p:blipFill>
        <p:spPr>
          <a:xfrm>
            <a:off x="2020841" y="0"/>
            <a:ext cx="8150313" cy="6858002"/>
          </a:xfrm>
          <a:prstGeom prst="rect">
            <a:avLst/>
          </a:prstGeom>
          <a:noFill/>
          <a:ln>
            <a:noFill/>
          </a:ln>
        </p:spPr>
      </p:pic>
      <p:sp>
        <p:nvSpPr>
          <p:cNvPr id="425" name="Google Shape;425;p45"/>
          <p:cNvSpPr txBox="1"/>
          <p:nvPr/>
        </p:nvSpPr>
        <p:spPr>
          <a:xfrm>
            <a:off x="10171150" y="6211500"/>
            <a:ext cx="2020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Calibri"/>
                <a:ea typeface="Calibri"/>
                <a:cs typeface="Calibri"/>
                <a:sym typeface="Calibri"/>
              </a:rPr>
              <a:t>Claude Monet,</a:t>
            </a:r>
            <a:r>
              <a:rPr lang="en-US" sz="1000">
                <a:solidFill>
                  <a:srgbClr val="000000"/>
                </a:solidFill>
                <a:latin typeface="Calibri"/>
                <a:ea typeface="Calibri"/>
                <a:cs typeface="Calibri"/>
                <a:sym typeface="Calibri"/>
              </a:rPr>
              <a:t> </a:t>
            </a:r>
            <a:r>
              <a:rPr i="1" lang="en-US" sz="1000">
                <a:latin typeface="Calibri"/>
                <a:ea typeface="Calibri"/>
                <a:cs typeface="Calibri"/>
                <a:sym typeface="Calibri"/>
              </a:rPr>
              <a:t>Weeping Willow, </a:t>
            </a:r>
            <a:r>
              <a:rPr lang="en-US" sz="1000">
                <a:latin typeface="Calibri"/>
                <a:ea typeface="Calibri"/>
                <a:cs typeface="Calibri"/>
                <a:sym typeface="Calibri"/>
              </a:rPr>
              <a:t>1918–19, oil on canvas. Kimbell Art Museum</a:t>
            </a:r>
            <a:endParaRPr sz="1000">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descr="A painting of a tree&#10;&#10;Description automatically generated" id="430" name="Google Shape;430;p46"/>
          <p:cNvPicPr preferRelativeResize="0"/>
          <p:nvPr/>
        </p:nvPicPr>
        <p:blipFill rotWithShape="1">
          <a:blip r:embed="rId3">
            <a:alphaModFix/>
          </a:blip>
          <a:srcRect b="1809" l="2088" r="1199" t="1403"/>
          <a:stretch/>
        </p:blipFill>
        <p:spPr>
          <a:xfrm>
            <a:off x="0" y="180913"/>
            <a:ext cx="6341499" cy="5336013"/>
          </a:xfrm>
          <a:prstGeom prst="rect">
            <a:avLst/>
          </a:prstGeom>
          <a:noFill/>
          <a:ln>
            <a:noFill/>
          </a:ln>
        </p:spPr>
      </p:pic>
      <p:sp>
        <p:nvSpPr>
          <p:cNvPr id="431" name="Google Shape;431;p46"/>
          <p:cNvSpPr txBox="1"/>
          <p:nvPr/>
        </p:nvSpPr>
        <p:spPr>
          <a:xfrm>
            <a:off x="0" y="5516925"/>
            <a:ext cx="6285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Calibri"/>
                <a:ea typeface="Calibri"/>
                <a:cs typeface="Calibri"/>
                <a:sym typeface="Calibri"/>
              </a:rPr>
              <a:t>Claude Monet,</a:t>
            </a:r>
            <a:r>
              <a:rPr lang="en-US" sz="1000">
                <a:solidFill>
                  <a:srgbClr val="000000"/>
                </a:solidFill>
                <a:latin typeface="Calibri"/>
                <a:ea typeface="Calibri"/>
                <a:cs typeface="Calibri"/>
                <a:sym typeface="Calibri"/>
              </a:rPr>
              <a:t> </a:t>
            </a:r>
            <a:r>
              <a:rPr i="1" lang="en-US" sz="1000">
                <a:latin typeface="Calibri"/>
                <a:ea typeface="Calibri"/>
                <a:cs typeface="Calibri"/>
                <a:sym typeface="Calibri"/>
              </a:rPr>
              <a:t>Weeping Willow, </a:t>
            </a:r>
            <a:r>
              <a:rPr lang="en-US" sz="1000">
                <a:latin typeface="Calibri"/>
                <a:ea typeface="Calibri"/>
                <a:cs typeface="Calibri"/>
                <a:sym typeface="Calibri"/>
              </a:rPr>
              <a:t>1918–19, oil on canvas. Kimbell Art Museum</a:t>
            </a:r>
            <a:endParaRPr sz="1000">
              <a:solidFill>
                <a:srgbClr val="000000"/>
              </a:solidFill>
              <a:latin typeface="Calibri"/>
              <a:ea typeface="Calibri"/>
              <a:cs typeface="Calibri"/>
              <a:sym typeface="Calibri"/>
            </a:endParaRPr>
          </a:p>
        </p:txBody>
      </p:sp>
      <p:sp>
        <p:nvSpPr>
          <p:cNvPr id="432" name="Google Shape;432;p46"/>
          <p:cNvSpPr txBox="1"/>
          <p:nvPr/>
        </p:nvSpPr>
        <p:spPr>
          <a:xfrm>
            <a:off x="7450700" y="180925"/>
            <a:ext cx="4407600" cy="624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latin typeface="Calibri"/>
                <a:ea typeface="Calibri"/>
                <a:cs typeface="Calibri"/>
                <a:sym typeface="Calibri"/>
              </a:rPr>
              <a:t>Where</a:t>
            </a:r>
            <a:r>
              <a:rPr lang="en-US" sz="2000">
                <a:latin typeface="Calibri"/>
                <a:ea typeface="Calibri"/>
                <a:cs typeface="Calibri"/>
                <a:sym typeface="Calibri"/>
              </a:rPr>
              <a:t> do you think Monet painted this picture? What </a:t>
            </a:r>
            <a:r>
              <a:rPr b="1" lang="en-US" sz="2000">
                <a:latin typeface="Calibri"/>
                <a:ea typeface="Calibri"/>
                <a:cs typeface="Calibri"/>
                <a:sym typeface="Calibri"/>
              </a:rPr>
              <a:t>colors</a:t>
            </a:r>
            <a:r>
              <a:rPr lang="en-US" sz="2000">
                <a:latin typeface="Calibri"/>
                <a:ea typeface="Calibri"/>
                <a:cs typeface="Calibri"/>
                <a:sym typeface="Calibri"/>
              </a:rPr>
              <a:t> do you see? Do you think the actual tree had all these colors? What </a:t>
            </a:r>
            <a:r>
              <a:rPr b="1" lang="en-US" sz="2000">
                <a:latin typeface="Calibri"/>
                <a:ea typeface="Calibri"/>
                <a:cs typeface="Calibri"/>
                <a:sym typeface="Calibri"/>
              </a:rPr>
              <a:t>feelings</a:t>
            </a:r>
            <a:r>
              <a:rPr lang="en-US" sz="2000">
                <a:latin typeface="Calibri"/>
                <a:ea typeface="Calibri"/>
                <a:cs typeface="Calibri"/>
                <a:sym typeface="Calibri"/>
              </a:rPr>
              <a:t> do these colors express?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Let your eye follow the different </a:t>
            </a:r>
            <a:r>
              <a:rPr b="1" lang="en-US" sz="2000">
                <a:latin typeface="Calibri"/>
                <a:ea typeface="Calibri"/>
                <a:cs typeface="Calibri"/>
                <a:sym typeface="Calibri"/>
              </a:rPr>
              <a:t>brushstrokes </a:t>
            </a:r>
            <a:r>
              <a:rPr lang="en-US" sz="2000">
                <a:latin typeface="Calibri"/>
                <a:ea typeface="Calibri"/>
                <a:cs typeface="Calibri"/>
                <a:sym typeface="Calibri"/>
              </a:rPr>
              <a:t>and painted marks. How would you describe the artist’s </a:t>
            </a:r>
            <a:r>
              <a:rPr b="1" lang="en-US" sz="2000">
                <a:latin typeface="Calibri"/>
                <a:ea typeface="Calibri"/>
                <a:cs typeface="Calibri"/>
                <a:sym typeface="Calibri"/>
              </a:rPr>
              <a:t>movements </a:t>
            </a:r>
            <a:r>
              <a:rPr lang="en-US" sz="2000">
                <a:latin typeface="Calibri"/>
                <a:ea typeface="Calibri"/>
                <a:cs typeface="Calibri"/>
                <a:sym typeface="Calibri"/>
              </a:rPr>
              <a:t>across the painted surface?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Have you ever stood under a weeping willow tree, inside the cascading branches? How did it make you </a:t>
            </a:r>
            <a:r>
              <a:rPr b="1" lang="en-US" sz="2000">
                <a:latin typeface="Calibri"/>
                <a:ea typeface="Calibri"/>
                <a:cs typeface="Calibri"/>
                <a:sym typeface="Calibri"/>
              </a:rPr>
              <a:t>feel</a:t>
            </a:r>
            <a:r>
              <a:rPr lang="en-US" sz="2000">
                <a:latin typeface="Calibri"/>
                <a:ea typeface="Calibri"/>
                <a:cs typeface="Calibri"/>
                <a:sym typeface="Calibri"/>
              </a:rPr>
              <a:t>? What </a:t>
            </a:r>
            <a:r>
              <a:rPr b="1" lang="en-US" sz="2000">
                <a:latin typeface="Calibri"/>
                <a:ea typeface="Calibri"/>
                <a:cs typeface="Calibri"/>
                <a:sym typeface="Calibri"/>
              </a:rPr>
              <a:t>i</a:t>
            </a:r>
            <a:r>
              <a:rPr b="1" lang="en-US" sz="2000">
                <a:latin typeface="Calibri"/>
                <a:ea typeface="Calibri"/>
                <a:cs typeface="Calibri"/>
                <a:sym typeface="Calibri"/>
              </a:rPr>
              <a:t>deas</a:t>
            </a:r>
            <a:r>
              <a:rPr lang="en-US" sz="2000">
                <a:latin typeface="Calibri"/>
                <a:ea typeface="Calibri"/>
                <a:cs typeface="Calibri"/>
                <a:sym typeface="Calibri"/>
              </a:rPr>
              <a:t> do you associate with weeping willows?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p:txBody>
      </p:sp>
      <p:grpSp>
        <p:nvGrpSpPr>
          <p:cNvPr id="433" name="Google Shape;433;p46"/>
          <p:cNvGrpSpPr/>
          <p:nvPr/>
        </p:nvGrpSpPr>
        <p:grpSpPr>
          <a:xfrm>
            <a:off x="6703810" y="2430345"/>
            <a:ext cx="533537" cy="510347"/>
            <a:chOff x="5049750" y="832600"/>
            <a:chExt cx="505100" cy="483100"/>
          </a:xfrm>
        </p:grpSpPr>
        <p:sp>
          <p:nvSpPr>
            <p:cNvPr id="434" name="Google Shape;434;p46"/>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435" name="Google Shape;435;p46"/>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grpSp>
      <p:grpSp>
        <p:nvGrpSpPr>
          <p:cNvPr id="436" name="Google Shape;436;p46"/>
          <p:cNvGrpSpPr/>
          <p:nvPr/>
        </p:nvGrpSpPr>
        <p:grpSpPr>
          <a:xfrm>
            <a:off x="6703803" y="284169"/>
            <a:ext cx="533549" cy="280356"/>
            <a:chOff x="2080675" y="352325"/>
            <a:chExt cx="485000" cy="254800"/>
          </a:xfrm>
        </p:grpSpPr>
        <p:sp>
          <p:nvSpPr>
            <p:cNvPr id="437" name="Google Shape;437;p46"/>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CC0000"/>
                </a:solidFill>
                <a:latin typeface="Arial"/>
                <a:ea typeface="Arial"/>
                <a:cs typeface="Arial"/>
                <a:sym typeface="Arial"/>
              </a:endParaRPr>
            </a:p>
          </p:txBody>
        </p:sp>
        <p:sp>
          <p:nvSpPr>
            <p:cNvPr id="438" name="Google Shape;438;p46"/>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CC0000"/>
                </a:solidFill>
                <a:latin typeface="Arial"/>
                <a:ea typeface="Arial"/>
                <a:cs typeface="Arial"/>
                <a:sym typeface="Arial"/>
              </a:endParaRPr>
            </a:p>
          </p:txBody>
        </p:sp>
      </p:grpSp>
      <p:grpSp>
        <p:nvGrpSpPr>
          <p:cNvPr id="439" name="Google Shape;439;p46"/>
          <p:cNvGrpSpPr/>
          <p:nvPr/>
        </p:nvGrpSpPr>
        <p:grpSpPr>
          <a:xfrm>
            <a:off x="6703805" y="4256145"/>
            <a:ext cx="533547" cy="525125"/>
            <a:chOff x="683125" y="1955275"/>
            <a:chExt cx="299325" cy="294600"/>
          </a:xfrm>
        </p:grpSpPr>
        <p:sp>
          <p:nvSpPr>
            <p:cNvPr id="440" name="Google Shape;440;p46"/>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1" name="Google Shape;441;p46"/>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2" name="Google Shape;442;p46"/>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43" name="Google Shape;443;p46"/>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descr="A painting of a tree&#10;&#10;Description automatically generated" id="448" name="Google Shape;448;p47"/>
          <p:cNvPicPr preferRelativeResize="0"/>
          <p:nvPr/>
        </p:nvPicPr>
        <p:blipFill rotWithShape="1">
          <a:blip r:embed="rId3">
            <a:alphaModFix/>
          </a:blip>
          <a:srcRect b="1809" l="2088" r="1199" t="1403"/>
          <a:stretch/>
        </p:blipFill>
        <p:spPr>
          <a:xfrm>
            <a:off x="0" y="180913"/>
            <a:ext cx="6341499" cy="5336013"/>
          </a:xfrm>
          <a:prstGeom prst="rect">
            <a:avLst/>
          </a:prstGeom>
          <a:noFill/>
          <a:ln>
            <a:noFill/>
          </a:ln>
        </p:spPr>
      </p:pic>
      <p:sp>
        <p:nvSpPr>
          <p:cNvPr id="449" name="Google Shape;449;p47"/>
          <p:cNvSpPr txBox="1"/>
          <p:nvPr/>
        </p:nvSpPr>
        <p:spPr>
          <a:xfrm>
            <a:off x="0" y="5516925"/>
            <a:ext cx="6285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Calibri"/>
                <a:ea typeface="Calibri"/>
                <a:cs typeface="Calibri"/>
                <a:sym typeface="Calibri"/>
              </a:rPr>
              <a:t>Claude Monet,</a:t>
            </a:r>
            <a:r>
              <a:rPr lang="en-US" sz="1000">
                <a:solidFill>
                  <a:srgbClr val="000000"/>
                </a:solidFill>
                <a:latin typeface="Calibri"/>
                <a:ea typeface="Calibri"/>
                <a:cs typeface="Calibri"/>
                <a:sym typeface="Calibri"/>
              </a:rPr>
              <a:t> </a:t>
            </a:r>
            <a:r>
              <a:rPr i="1" lang="en-US" sz="1000">
                <a:latin typeface="Calibri"/>
                <a:ea typeface="Calibri"/>
                <a:cs typeface="Calibri"/>
                <a:sym typeface="Calibri"/>
              </a:rPr>
              <a:t>Weeping Willow, </a:t>
            </a:r>
            <a:r>
              <a:rPr lang="en-US" sz="1000">
                <a:latin typeface="Calibri"/>
                <a:ea typeface="Calibri"/>
                <a:cs typeface="Calibri"/>
                <a:sym typeface="Calibri"/>
              </a:rPr>
              <a:t>1918–19, oil on canvas. Kimbell Art Museum</a:t>
            </a:r>
            <a:endParaRPr sz="1000">
              <a:solidFill>
                <a:srgbClr val="000000"/>
              </a:solidFill>
              <a:latin typeface="Calibri"/>
              <a:ea typeface="Calibri"/>
              <a:cs typeface="Calibri"/>
              <a:sym typeface="Calibri"/>
            </a:endParaRPr>
          </a:p>
        </p:txBody>
      </p:sp>
      <p:sp>
        <p:nvSpPr>
          <p:cNvPr id="450" name="Google Shape;450;p47"/>
          <p:cNvSpPr txBox="1"/>
          <p:nvPr/>
        </p:nvSpPr>
        <p:spPr>
          <a:xfrm>
            <a:off x="7450700" y="180925"/>
            <a:ext cx="4407600" cy="4094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latin typeface="Calibri"/>
                <a:ea typeface="Calibri"/>
                <a:cs typeface="Calibri"/>
                <a:sym typeface="Calibri"/>
              </a:rPr>
              <a:t>Why </a:t>
            </a:r>
            <a:r>
              <a:rPr lang="en-US" sz="2000">
                <a:latin typeface="Calibri"/>
                <a:ea typeface="Calibri"/>
                <a:cs typeface="Calibri"/>
                <a:sym typeface="Calibri"/>
              </a:rPr>
              <a:t>might Monet have painted weeping willows after </a:t>
            </a:r>
            <a:r>
              <a:rPr b="1" lang="en-US" sz="2000">
                <a:latin typeface="Calibri"/>
                <a:ea typeface="Calibri"/>
                <a:cs typeface="Calibri"/>
                <a:sym typeface="Calibri"/>
              </a:rPr>
              <a:t>World War I</a:t>
            </a:r>
            <a:r>
              <a:rPr lang="en-US" sz="2000">
                <a:latin typeface="Calibri"/>
                <a:ea typeface="Calibri"/>
                <a:cs typeface="Calibri"/>
                <a:sym typeface="Calibri"/>
              </a:rPr>
              <a:t>? What can we learn about his </a:t>
            </a:r>
            <a:r>
              <a:rPr b="1" lang="en-US" sz="2000">
                <a:latin typeface="Calibri"/>
                <a:ea typeface="Calibri"/>
                <a:cs typeface="Calibri"/>
                <a:sym typeface="Calibri"/>
              </a:rPr>
              <a:t>identity</a:t>
            </a:r>
            <a:r>
              <a:rPr lang="en-US" sz="2000">
                <a:latin typeface="Calibri"/>
                <a:ea typeface="Calibri"/>
                <a:cs typeface="Calibri"/>
                <a:sym typeface="Calibri"/>
              </a:rPr>
              <a:t> during this time by experiencing this painting?</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lang="en-US" sz="2000">
                <a:latin typeface="Calibri"/>
                <a:ea typeface="Calibri"/>
                <a:cs typeface="Calibri"/>
                <a:sym typeface="Calibri"/>
              </a:rPr>
              <a:t>Compare</a:t>
            </a:r>
            <a:r>
              <a:rPr lang="en-US" sz="2000">
                <a:latin typeface="Calibri"/>
                <a:ea typeface="Calibri"/>
                <a:cs typeface="Calibri"/>
                <a:sym typeface="Calibri"/>
              </a:rPr>
              <a:t> this painting with Monet’s </a:t>
            </a:r>
            <a:r>
              <a:rPr i="1" lang="en-US" sz="2000" u="sng">
                <a:solidFill>
                  <a:schemeClr val="hlink"/>
                </a:solidFill>
                <a:latin typeface="Calibri"/>
                <a:ea typeface="Calibri"/>
                <a:cs typeface="Calibri"/>
                <a:sym typeface="Calibri"/>
                <a:hlinkClick r:id="rId4"/>
              </a:rPr>
              <a:t>La Pointe de la Hève at Low Tide</a:t>
            </a:r>
            <a:r>
              <a:rPr lang="en-US" sz="2000">
                <a:latin typeface="Calibri"/>
                <a:ea typeface="Calibri"/>
                <a:cs typeface="Calibri"/>
                <a:sym typeface="Calibri"/>
              </a:rPr>
              <a:t>, painted over fifty years earlier, also in the Kimbell’s permanent collection.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p:txBody>
      </p:sp>
      <p:grpSp>
        <p:nvGrpSpPr>
          <p:cNvPr id="451" name="Google Shape;451;p47"/>
          <p:cNvGrpSpPr/>
          <p:nvPr/>
        </p:nvGrpSpPr>
        <p:grpSpPr>
          <a:xfrm>
            <a:off x="6703805" y="273720"/>
            <a:ext cx="533547" cy="525125"/>
            <a:chOff x="683125" y="1955275"/>
            <a:chExt cx="299325" cy="294600"/>
          </a:xfrm>
        </p:grpSpPr>
        <p:sp>
          <p:nvSpPr>
            <p:cNvPr id="452" name="Google Shape;452;p47"/>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53" name="Google Shape;453;p47"/>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54" name="Google Shape;454;p47"/>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55" name="Google Shape;455;p47"/>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grpSp>
        <p:nvGrpSpPr>
          <p:cNvPr id="456" name="Google Shape;456;p47"/>
          <p:cNvGrpSpPr/>
          <p:nvPr/>
        </p:nvGrpSpPr>
        <p:grpSpPr>
          <a:xfrm>
            <a:off x="6703810" y="2134745"/>
            <a:ext cx="533537" cy="510347"/>
            <a:chOff x="5049750" y="832600"/>
            <a:chExt cx="505100" cy="483100"/>
          </a:xfrm>
        </p:grpSpPr>
        <p:sp>
          <p:nvSpPr>
            <p:cNvPr id="457" name="Google Shape;457;p47"/>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458" name="Google Shape;458;p47"/>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48"/>
          <p:cNvSpPr/>
          <p:nvPr/>
        </p:nvSpPr>
        <p:spPr>
          <a:xfrm>
            <a:off x="4570900" y="175"/>
            <a:ext cx="7621200" cy="2588100"/>
          </a:xfrm>
          <a:prstGeom prst="rect">
            <a:avLst/>
          </a:prstGeom>
          <a:solidFill>
            <a:srgbClr val="43434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 name="Google Shape;464;p48"/>
          <p:cNvSpPr txBox="1"/>
          <p:nvPr>
            <p:ph idx="4294967295" type="title"/>
          </p:nvPr>
        </p:nvSpPr>
        <p:spPr>
          <a:xfrm>
            <a:off x="5173900" y="561025"/>
            <a:ext cx="6350700" cy="1466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4800">
                <a:solidFill>
                  <a:schemeClr val="lt1"/>
                </a:solidFill>
              </a:rPr>
              <a:t>Connecting Collections</a:t>
            </a:r>
            <a:endParaRPr b="1" sz="4800">
              <a:solidFill>
                <a:schemeClr val="lt1"/>
              </a:solidFill>
            </a:endParaRPr>
          </a:p>
        </p:txBody>
      </p:sp>
      <p:sp>
        <p:nvSpPr>
          <p:cNvPr id="465" name="Google Shape;465;p48"/>
          <p:cNvSpPr txBox="1"/>
          <p:nvPr>
            <p:ph idx="4294967295" type="subTitle"/>
          </p:nvPr>
        </p:nvSpPr>
        <p:spPr>
          <a:xfrm>
            <a:off x="5358400" y="2747600"/>
            <a:ext cx="6618900" cy="3536700"/>
          </a:xfrm>
          <a:prstGeom prst="rect">
            <a:avLst/>
          </a:prstGeom>
        </p:spPr>
        <p:txBody>
          <a:bodyPr anchorCtr="0" anchor="t" bIns="45700" lIns="91425" spcFirstLastPara="1" rIns="91425" wrap="square" tIns="45700">
            <a:normAutofit/>
          </a:bodyPr>
          <a:lstStyle/>
          <a:p>
            <a:pPr indent="0" lvl="0" marL="0" rtl="0" algn="l">
              <a:lnSpc>
                <a:spcPct val="115000"/>
              </a:lnSpc>
              <a:spcBef>
                <a:spcPts val="1000"/>
              </a:spcBef>
              <a:spcAft>
                <a:spcPts val="0"/>
              </a:spcAft>
              <a:buNone/>
            </a:pPr>
            <a:r>
              <a:rPr lang="en-US" sz="2700"/>
              <a:t>What does a selection of objects tell us about a person’s identity?</a:t>
            </a:r>
            <a:endParaRPr sz="2700"/>
          </a:p>
        </p:txBody>
      </p:sp>
      <p:pic>
        <p:nvPicPr>
          <p:cNvPr id="466" name="Google Shape;466;p48"/>
          <p:cNvPicPr preferRelativeResize="0"/>
          <p:nvPr/>
        </p:nvPicPr>
        <p:blipFill>
          <a:blip r:embed="rId3">
            <a:alphaModFix/>
          </a:blip>
          <a:stretch>
            <a:fillRect/>
          </a:stretch>
        </p:blipFill>
        <p:spPr>
          <a:xfrm>
            <a:off x="0" y="0"/>
            <a:ext cx="4570900" cy="6857999"/>
          </a:xfrm>
          <a:prstGeom prst="rect">
            <a:avLst/>
          </a:prstGeom>
          <a:noFill/>
          <a:ln>
            <a:noFill/>
          </a:ln>
        </p:spPr>
      </p:pic>
      <p:sp>
        <p:nvSpPr>
          <p:cNvPr id="467" name="Google Shape;467;p48"/>
          <p:cNvSpPr txBox="1"/>
          <p:nvPr/>
        </p:nvSpPr>
        <p:spPr>
          <a:xfrm>
            <a:off x="4570900" y="6434700"/>
            <a:ext cx="2806800" cy="423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en-US" sz="1000">
                <a:latin typeface="Calibri"/>
                <a:ea typeface="Calibri"/>
                <a:cs typeface="Calibri"/>
                <a:sym typeface="Calibri"/>
              </a:rPr>
              <a:t>Chokwe​, </a:t>
            </a:r>
            <a:r>
              <a:rPr i="1" lang="en-US" sz="1000">
                <a:latin typeface="Calibri"/>
                <a:ea typeface="Calibri"/>
                <a:cs typeface="Calibri"/>
                <a:sym typeface="Calibri"/>
              </a:rPr>
              <a:t>Chibinda Ilunga</a:t>
            </a:r>
            <a:r>
              <a:rPr lang="en-US" sz="1000">
                <a:latin typeface="Calibri"/>
                <a:ea typeface="Calibri"/>
                <a:cs typeface="Calibri"/>
                <a:sym typeface="Calibri"/>
              </a:rPr>
              <a:t>​, mid-19th century, wood, hair, and hide​. Kimbell Art Museum</a:t>
            </a:r>
            <a:endParaRPr sz="10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49"/>
          <p:cNvPicPr preferRelativeResize="0"/>
          <p:nvPr/>
        </p:nvPicPr>
        <p:blipFill>
          <a:blip r:embed="rId3">
            <a:alphaModFix/>
          </a:blip>
          <a:stretch>
            <a:fillRect/>
          </a:stretch>
        </p:blipFill>
        <p:spPr>
          <a:xfrm>
            <a:off x="190533" y="163833"/>
            <a:ext cx="5187897" cy="6530335"/>
          </a:xfrm>
          <a:prstGeom prst="rect">
            <a:avLst/>
          </a:prstGeom>
          <a:noFill/>
          <a:ln>
            <a:noFill/>
          </a:ln>
        </p:spPr>
      </p:pic>
      <p:pic>
        <p:nvPicPr>
          <p:cNvPr id="473" name="Google Shape;473;p49"/>
          <p:cNvPicPr preferRelativeResize="0"/>
          <p:nvPr/>
        </p:nvPicPr>
        <p:blipFill>
          <a:blip r:embed="rId4">
            <a:alphaModFix/>
          </a:blip>
          <a:stretch>
            <a:fillRect/>
          </a:stretch>
        </p:blipFill>
        <p:spPr>
          <a:xfrm>
            <a:off x="5471542" y="164450"/>
            <a:ext cx="5056259" cy="6529111"/>
          </a:xfrm>
          <a:prstGeom prst="rect">
            <a:avLst/>
          </a:prstGeom>
          <a:noFill/>
          <a:ln>
            <a:noFill/>
          </a:ln>
        </p:spPr>
      </p:pic>
      <p:sp>
        <p:nvSpPr>
          <p:cNvPr id="474" name="Google Shape;474;p49"/>
          <p:cNvSpPr txBox="1"/>
          <p:nvPr/>
        </p:nvSpPr>
        <p:spPr>
          <a:xfrm>
            <a:off x="10527800" y="5762350"/>
            <a:ext cx="1664100" cy="9312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None/>
            </a:pPr>
            <a:r>
              <a:rPr lang="en-US" sz="1000">
                <a:solidFill>
                  <a:schemeClr val="dk1"/>
                </a:solidFill>
                <a:latin typeface="Calibri"/>
                <a:ea typeface="Calibri"/>
                <a:cs typeface="Calibri"/>
                <a:sym typeface="Calibri"/>
              </a:rPr>
              <a:t>Assyrian, </a:t>
            </a:r>
            <a:r>
              <a:rPr i="1" lang="en-US" sz="1000">
                <a:solidFill>
                  <a:schemeClr val="dk1"/>
                </a:solidFill>
                <a:latin typeface="Calibri"/>
                <a:ea typeface="Calibri"/>
                <a:cs typeface="Calibri"/>
                <a:sym typeface="Calibri"/>
              </a:rPr>
              <a:t>Pair of Winged Deities</a:t>
            </a:r>
            <a:r>
              <a:rPr lang="en-US" sz="1000">
                <a:solidFill>
                  <a:schemeClr val="dk1"/>
                </a:solidFill>
                <a:latin typeface="Calibri"/>
                <a:ea typeface="Calibri"/>
                <a:cs typeface="Calibri"/>
                <a:sym typeface="Calibri"/>
              </a:rPr>
              <a:t>, g</a:t>
            </a:r>
            <a:r>
              <a:rPr lang="en-US" sz="1000">
                <a:solidFill>
                  <a:schemeClr val="dk1"/>
                </a:solidFill>
                <a:latin typeface="Calibri"/>
                <a:ea typeface="Calibri"/>
                <a:cs typeface="Calibri"/>
                <a:sym typeface="Calibri"/>
              </a:rPr>
              <a:t>ypsum, c. 874–860 BC. Kimbell Art Museum </a:t>
            </a:r>
            <a:endParaRPr sz="10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50"/>
          <p:cNvPicPr preferRelativeResize="0"/>
          <p:nvPr/>
        </p:nvPicPr>
        <p:blipFill>
          <a:blip r:embed="rId3">
            <a:alphaModFix/>
          </a:blip>
          <a:stretch>
            <a:fillRect/>
          </a:stretch>
        </p:blipFill>
        <p:spPr>
          <a:xfrm>
            <a:off x="0" y="390200"/>
            <a:ext cx="3492099" cy="4486697"/>
          </a:xfrm>
          <a:prstGeom prst="rect">
            <a:avLst/>
          </a:prstGeom>
          <a:noFill/>
          <a:ln>
            <a:noFill/>
          </a:ln>
        </p:spPr>
      </p:pic>
      <p:pic>
        <p:nvPicPr>
          <p:cNvPr id="480" name="Google Shape;480;p50"/>
          <p:cNvPicPr preferRelativeResize="0"/>
          <p:nvPr/>
        </p:nvPicPr>
        <p:blipFill>
          <a:blip r:embed="rId4">
            <a:alphaModFix/>
          </a:blip>
          <a:stretch>
            <a:fillRect/>
          </a:stretch>
        </p:blipFill>
        <p:spPr>
          <a:xfrm>
            <a:off x="3554775" y="390623"/>
            <a:ext cx="3403493" cy="4485857"/>
          </a:xfrm>
          <a:prstGeom prst="rect">
            <a:avLst/>
          </a:prstGeom>
          <a:noFill/>
          <a:ln>
            <a:noFill/>
          </a:ln>
        </p:spPr>
      </p:pic>
      <p:sp>
        <p:nvSpPr>
          <p:cNvPr id="481" name="Google Shape;481;p50"/>
          <p:cNvSpPr txBox="1"/>
          <p:nvPr/>
        </p:nvSpPr>
        <p:spPr>
          <a:xfrm>
            <a:off x="0" y="4876475"/>
            <a:ext cx="6958200" cy="4002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Assyrian, </a:t>
            </a:r>
            <a:r>
              <a:rPr i="1" lang="en-US" sz="1000">
                <a:solidFill>
                  <a:schemeClr val="dk1"/>
                </a:solidFill>
                <a:latin typeface="Calibri"/>
                <a:ea typeface="Calibri"/>
                <a:cs typeface="Calibri"/>
                <a:sym typeface="Calibri"/>
              </a:rPr>
              <a:t>Pair of Winged Deities</a:t>
            </a:r>
            <a:r>
              <a:rPr lang="en-US" sz="1000">
                <a:solidFill>
                  <a:schemeClr val="dk1"/>
                </a:solidFill>
                <a:latin typeface="Calibri"/>
                <a:ea typeface="Calibri"/>
                <a:cs typeface="Calibri"/>
                <a:sym typeface="Calibri"/>
              </a:rPr>
              <a:t>, gypsum, c. 874–860 BC. Kimbell Art Museum </a:t>
            </a:r>
            <a:endParaRPr sz="1100">
              <a:solidFill>
                <a:schemeClr val="dk1"/>
              </a:solidFill>
              <a:latin typeface="Calibri"/>
              <a:ea typeface="Calibri"/>
              <a:cs typeface="Calibri"/>
              <a:sym typeface="Calibri"/>
            </a:endParaRPr>
          </a:p>
        </p:txBody>
      </p:sp>
      <p:grpSp>
        <p:nvGrpSpPr>
          <p:cNvPr id="482" name="Google Shape;482;p50"/>
          <p:cNvGrpSpPr/>
          <p:nvPr/>
        </p:nvGrpSpPr>
        <p:grpSpPr>
          <a:xfrm>
            <a:off x="7306185" y="543545"/>
            <a:ext cx="533537" cy="510347"/>
            <a:chOff x="5049750" y="832600"/>
            <a:chExt cx="505100" cy="483100"/>
          </a:xfrm>
        </p:grpSpPr>
        <p:sp>
          <p:nvSpPr>
            <p:cNvPr id="483" name="Google Shape;483;p50"/>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484" name="Google Shape;484;p50"/>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grpSp>
      <p:sp>
        <p:nvSpPr>
          <p:cNvPr id="485" name="Google Shape;485;p50"/>
          <p:cNvSpPr txBox="1"/>
          <p:nvPr/>
        </p:nvSpPr>
        <p:spPr>
          <a:xfrm>
            <a:off x="8005200" y="390200"/>
            <a:ext cx="4186800" cy="440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What are some of the first things you notice about these figures? Which </a:t>
            </a:r>
            <a:r>
              <a:rPr b="1" lang="en-US" sz="2000">
                <a:latin typeface="Calibri"/>
                <a:ea typeface="Calibri"/>
                <a:cs typeface="Calibri"/>
                <a:sym typeface="Calibri"/>
              </a:rPr>
              <a:t>details</a:t>
            </a:r>
            <a:r>
              <a:rPr lang="en-US" sz="2000">
                <a:latin typeface="Calibri"/>
                <a:ea typeface="Calibri"/>
                <a:cs typeface="Calibri"/>
                <a:sym typeface="Calibri"/>
              </a:rPr>
              <a:t> catch your eye? Are they </a:t>
            </a:r>
            <a:r>
              <a:rPr b="1" lang="en-US" sz="2000">
                <a:latin typeface="Calibri"/>
                <a:ea typeface="Calibri"/>
                <a:cs typeface="Calibri"/>
                <a:sym typeface="Calibri"/>
              </a:rPr>
              <a:t>human</a:t>
            </a:r>
            <a:r>
              <a:rPr lang="en-US" sz="2000">
                <a:latin typeface="Calibri"/>
                <a:ea typeface="Calibri"/>
                <a:cs typeface="Calibri"/>
                <a:sym typeface="Calibri"/>
              </a:rPr>
              <a:t>? Why or why not?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How do we know that they are </a:t>
            </a:r>
            <a:r>
              <a:rPr b="1" lang="en-US" sz="2000">
                <a:latin typeface="Calibri"/>
                <a:ea typeface="Calibri"/>
                <a:cs typeface="Calibri"/>
                <a:sym typeface="Calibri"/>
              </a:rPr>
              <a:t>important</a:t>
            </a:r>
            <a:r>
              <a:rPr lang="en-US" sz="2000">
                <a:latin typeface="Calibri"/>
                <a:ea typeface="Calibri"/>
                <a:cs typeface="Calibri"/>
                <a:sym typeface="Calibri"/>
              </a:rPr>
              <a:t> or </a:t>
            </a:r>
            <a:r>
              <a:rPr b="1" lang="en-US" sz="2000">
                <a:latin typeface="Calibri"/>
                <a:ea typeface="Calibri"/>
                <a:cs typeface="Calibri"/>
                <a:sym typeface="Calibri"/>
              </a:rPr>
              <a:t>powerful</a:t>
            </a:r>
            <a:r>
              <a:rPr lang="en-US" sz="2000">
                <a:latin typeface="Calibri"/>
                <a:ea typeface="Calibri"/>
                <a:cs typeface="Calibri"/>
                <a:sym typeface="Calibri"/>
              </a:rPr>
              <a:t>? What other words would you use to describe them? How are they standing? What do you think they are </a:t>
            </a:r>
            <a:r>
              <a:rPr b="1" lang="en-US" sz="2000">
                <a:latin typeface="Calibri"/>
                <a:ea typeface="Calibri"/>
                <a:cs typeface="Calibri"/>
                <a:sym typeface="Calibri"/>
              </a:rPr>
              <a:t>doing</a:t>
            </a:r>
            <a:r>
              <a:rPr lang="en-US" sz="2000">
                <a:latin typeface="Calibri"/>
                <a:ea typeface="Calibri"/>
                <a:cs typeface="Calibri"/>
                <a:sym typeface="Calibri"/>
              </a:rPr>
              <a:t>?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p:txBody>
      </p:sp>
      <p:grpSp>
        <p:nvGrpSpPr>
          <p:cNvPr id="486" name="Google Shape;486;p50"/>
          <p:cNvGrpSpPr/>
          <p:nvPr/>
        </p:nvGrpSpPr>
        <p:grpSpPr>
          <a:xfrm>
            <a:off x="7305945" y="2348031"/>
            <a:ext cx="533549" cy="280356"/>
            <a:chOff x="2080675" y="352325"/>
            <a:chExt cx="485000" cy="254800"/>
          </a:xfrm>
        </p:grpSpPr>
        <p:sp>
          <p:nvSpPr>
            <p:cNvPr id="487" name="Google Shape;487;p50"/>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CC0000"/>
                </a:solidFill>
                <a:latin typeface="Arial"/>
                <a:ea typeface="Arial"/>
                <a:cs typeface="Arial"/>
                <a:sym typeface="Arial"/>
              </a:endParaRPr>
            </a:p>
          </p:txBody>
        </p:sp>
        <p:sp>
          <p:nvSpPr>
            <p:cNvPr id="488" name="Google Shape;488;p50"/>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CC0000"/>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51"/>
          <p:cNvPicPr preferRelativeResize="0"/>
          <p:nvPr/>
        </p:nvPicPr>
        <p:blipFill>
          <a:blip r:embed="rId3">
            <a:alphaModFix/>
          </a:blip>
          <a:stretch>
            <a:fillRect/>
          </a:stretch>
        </p:blipFill>
        <p:spPr>
          <a:xfrm>
            <a:off x="0" y="390200"/>
            <a:ext cx="3492099" cy="4486697"/>
          </a:xfrm>
          <a:prstGeom prst="rect">
            <a:avLst/>
          </a:prstGeom>
          <a:noFill/>
          <a:ln>
            <a:noFill/>
          </a:ln>
        </p:spPr>
      </p:pic>
      <p:pic>
        <p:nvPicPr>
          <p:cNvPr id="494" name="Google Shape;494;p51"/>
          <p:cNvPicPr preferRelativeResize="0"/>
          <p:nvPr/>
        </p:nvPicPr>
        <p:blipFill>
          <a:blip r:embed="rId4">
            <a:alphaModFix/>
          </a:blip>
          <a:stretch>
            <a:fillRect/>
          </a:stretch>
        </p:blipFill>
        <p:spPr>
          <a:xfrm>
            <a:off x="3554775" y="390623"/>
            <a:ext cx="3403493" cy="4485857"/>
          </a:xfrm>
          <a:prstGeom prst="rect">
            <a:avLst/>
          </a:prstGeom>
          <a:noFill/>
          <a:ln>
            <a:noFill/>
          </a:ln>
        </p:spPr>
      </p:pic>
      <p:sp>
        <p:nvSpPr>
          <p:cNvPr id="495" name="Google Shape;495;p51"/>
          <p:cNvSpPr txBox="1"/>
          <p:nvPr/>
        </p:nvSpPr>
        <p:spPr>
          <a:xfrm>
            <a:off x="8005200" y="390200"/>
            <a:ext cx="41868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latin typeface="Calibri"/>
                <a:ea typeface="Calibri"/>
                <a:cs typeface="Calibri"/>
                <a:sym typeface="Calibri"/>
              </a:rPr>
              <a:t>Imagine</a:t>
            </a:r>
            <a:r>
              <a:rPr lang="en-US" sz="2000">
                <a:latin typeface="Calibri"/>
                <a:ea typeface="Calibri"/>
                <a:cs typeface="Calibri"/>
                <a:sym typeface="Calibri"/>
              </a:rPr>
              <a:t> a large room filled with full-size figures like these. How would it </a:t>
            </a:r>
            <a:r>
              <a:rPr b="1" lang="en-US" sz="2000">
                <a:latin typeface="Calibri"/>
                <a:ea typeface="Calibri"/>
                <a:cs typeface="Calibri"/>
                <a:sym typeface="Calibri"/>
              </a:rPr>
              <a:t>feel </a:t>
            </a:r>
            <a:r>
              <a:rPr lang="en-US" sz="2000">
                <a:latin typeface="Calibri"/>
                <a:ea typeface="Calibri"/>
                <a:cs typeface="Calibri"/>
                <a:sym typeface="Calibri"/>
              </a:rPr>
              <a:t>to be in that space?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lang="en-US" sz="2000">
                <a:latin typeface="Calibri"/>
                <a:ea typeface="Calibri"/>
                <a:cs typeface="Calibri"/>
                <a:sym typeface="Calibri"/>
              </a:rPr>
              <a:t>Draw </a:t>
            </a:r>
            <a:r>
              <a:rPr lang="en-US" sz="2000">
                <a:latin typeface="Calibri"/>
                <a:ea typeface="Calibri"/>
                <a:cs typeface="Calibri"/>
                <a:sym typeface="Calibri"/>
              </a:rPr>
              <a:t>the </a:t>
            </a:r>
            <a:r>
              <a:rPr b="1" lang="en-US" sz="2000">
                <a:latin typeface="Calibri"/>
                <a:ea typeface="Calibri"/>
                <a:cs typeface="Calibri"/>
                <a:sym typeface="Calibri"/>
              </a:rPr>
              <a:t>missing elements</a:t>
            </a:r>
            <a:r>
              <a:rPr lang="en-US" sz="2000">
                <a:latin typeface="Calibri"/>
                <a:ea typeface="Calibri"/>
                <a:cs typeface="Calibri"/>
                <a:sym typeface="Calibri"/>
              </a:rPr>
              <a:t> of the sculpture. What does the tree look like? How tall is it? How will you show the water being sprinkled on the tree?</a:t>
            </a:r>
            <a:endParaRPr sz="2000">
              <a:latin typeface="Calibri"/>
              <a:ea typeface="Calibri"/>
              <a:cs typeface="Calibri"/>
              <a:sym typeface="Calibri"/>
            </a:endParaRPr>
          </a:p>
        </p:txBody>
      </p:sp>
      <p:grpSp>
        <p:nvGrpSpPr>
          <p:cNvPr id="496" name="Google Shape;496;p51"/>
          <p:cNvGrpSpPr/>
          <p:nvPr/>
        </p:nvGrpSpPr>
        <p:grpSpPr>
          <a:xfrm>
            <a:off x="7364346" y="526428"/>
            <a:ext cx="533547" cy="525125"/>
            <a:chOff x="683125" y="1955275"/>
            <a:chExt cx="299325" cy="294600"/>
          </a:xfrm>
        </p:grpSpPr>
        <p:sp>
          <p:nvSpPr>
            <p:cNvPr id="497" name="Google Shape;497;p51"/>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98" name="Google Shape;498;p51"/>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99" name="Google Shape;499;p51"/>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00" name="Google Shape;500;p51"/>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501" name="Google Shape;501;p51"/>
          <p:cNvSpPr/>
          <p:nvPr/>
        </p:nvSpPr>
        <p:spPr>
          <a:xfrm>
            <a:off x="7422500" y="2026733"/>
            <a:ext cx="417308" cy="409062"/>
          </a:xfrm>
          <a:custGeom>
            <a:rect b="b" l="l" r="r" t="t"/>
            <a:pathLst>
              <a:path extrusionOk="0" h="19396" w="19787">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35D74"/>
              </a:solidFill>
              <a:latin typeface="Arial"/>
              <a:ea typeface="Arial"/>
              <a:cs typeface="Arial"/>
              <a:sym typeface="Arial"/>
            </a:endParaRPr>
          </a:p>
        </p:txBody>
      </p:sp>
      <p:sp>
        <p:nvSpPr>
          <p:cNvPr id="502" name="Google Shape;502;p51"/>
          <p:cNvSpPr txBox="1"/>
          <p:nvPr/>
        </p:nvSpPr>
        <p:spPr>
          <a:xfrm>
            <a:off x="0" y="4876475"/>
            <a:ext cx="6958200" cy="4002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None/>
            </a:pPr>
            <a:r>
              <a:rPr lang="en-US" sz="1000">
                <a:solidFill>
                  <a:schemeClr val="dk1"/>
                </a:solidFill>
                <a:latin typeface="Calibri"/>
                <a:ea typeface="Calibri"/>
                <a:cs typeface="Calibri"/>
                <a:sym typeface="Calibri"/>
              </a:rPr>
              <a:t>Assyrian, </a:t>
            </a:r>
            <a:r>
              <a:rPr i="1" lang="en-US" sz="1000">
                <a:solidFill>
                  <a:schemeClr val="dk1"/>
                </a:solidFill>
                <a:latin typeface="Calibri"/>
                <a:ea typeface="Calibri"/>
                <a:cs typeface="Calibri"/>
                <a:sym typeface="Calibri"/>
              </a:rPr>
              <a:t>Pair of Winged Deities</a:t>
            </a:r>
            <a:r>
              <a:rPr lang="en-US" sz="1000">
                <a:solidFill>
                  <a:schemeClr val="dk1"/>
                </a:solidFill>
                <a:latin typeface="Calibri"/>
                <a:ea typeface="Calibri"/>
                <a:cs typeface="Calibri"/>
                <a:sym typeface="Calibri"/>
              </a:rPr>
              <a:t>, gypsum, c. 874–860 BC. Kimbell Art Museum </a:t>
            </a:r>
            <a:endParaRPr sz="11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52" title="AP2025_02_MAIN.png"/>
          <p:cNvPicPr preferRelativeResize="0"/>
          <p:nvPr/>
        </p:nvPicPr>
        <p:blipFill rotWithShape="1">
          <a:blip r:embed="rId3">
            <a:alphaModFix/>
          </a:blip>
          <a:srcRect b="3189" l="0" r="0" t="3273"/>
          <a:stretch/>
        </p:blipFill>
        <p:spPr>
          <a:xfrm>
            <a:off x="2897517" y="0"/>
            <a:ext cx="6396969" cy="6857999"/>
          </a:xfrm>
          <a:prstGeom prst="rect">
            <a:avLst/>
          </a:prstGeom>
          <a:noFill/>
          <a:ln>
            <a:noFill/>
          </a:ln>
        </p:spPr>
      </p:pic>
      <p:sp>
        <p:nvSpPr>
          <p:cNvPr id="509" name="Google Shape;509;p52"/>
          <p:cNvSpPr txBox="1"/>
          <p:nvPr/>
        </p:nvSpPr>
        <p:spPr>
          <a:xfrm>
            <a:off x="8332900" y="6165300"/>
            <a:ext cx="2192100" cy="69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chemeClr val="dk1"/>
                </a:solidFill>
                <a:latin typeface="Calibri"/>
                <a:ea typeface="Calibri"/>
                <a:cs typeface="Calibri"/>
                <a:sym typeface="Calibri"/>
              </a:rPr>
              <a:t>Jean Siméon Chardin, </a:t>
            </a:r>
            <a:r>
              <a:rPr i="1" lang="en-US" sz="1000">
                <a:solidFill>
                  <a:schemeClr val="dk1"/>
                </a:solidFill>
                <a:latin typeface="Calibri"/>
                <a:ea typeface="Calibri"/>
                <a:cs typeface="Calibri"/>
                <a:sym typeface="Calibri"/>
              </a:rPr>
              <a:t>The Cut Melon,</a:t>
            </a:r>
            <a:r>
              <a:rPr lang="en-US" sz="1000">
                <a:solidFill>
                  <a:schemeClr val="dk1"/>
                </a:solidFill>
                <a:latin typeface="Calibri"/>
                <a:ea typeface="Calibri"/>
                <a:cs typeface="Calibri"/>
                <a:sym typeface="Calibri"/>
              </a:rPr>
              <a:t> oil on canvas, 1760. Kimbell Art Museum, Fort Worth </a:t>
            </a:r>
            <a:endParaRPr sz="10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53" title="AP2025_02_MAIN.png"/>
          <p:cNvPicPr preferRelativeResize="0"/>
          <p:nvPr/>
        </p:nvPicPr>
        <p:blipFill rotWithShape="1">
          <a:blip r:embed="rId3">
            <a:alphaModFix/>
          </a:blip>
          <a:srcRect b="3189" l="0" r="0" t="3273"/>
          <a:stretch/>
        </p:blipFill>
        <p:spPr>
          <a:xfrm>
            <a:off x="-8" y="0"/>
            <a:ext cx="6396969" cy="6857999"/>
          </a:xfrm>
          <a:prstGeom prst="rect">
            <a:avLst/>
          </a:prstGeom>
          <a:noFill/>
          <a:ln>
            <a:noFill/>
          </a:ln>
        </p:spPr>
      </p:pic>
      <p:sp>
        <p:nvSpPr>
          <p:cNvPr id="516" name="Google Shape;516;p53"/>
          <p:cNvSpPr txBox="1"/>
          <p:nvPr/>
        </p:nvSpPr>
        <p:spPr>
          <a:xfrm>
            <a:off x="5435375" y="6165300"/>
            <a:ext cx="2242200" cy="69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chemeClr val="dk1"/>
                </a:solidFill>
                <a:latin typeface="Calibri"/>
                <a:ea typeface="Calibri"/>
                <a:cs typeface="Calibri"/>
                <a:sym typeface="Calibri"/>
              </a:rPr>
              <a:t>Jean Siméon Chardin, </a:t>
            </a:r>
            <a:r>
              <a:rPr i="1" lang="en-US" sz="1000">
                <a:solidFill>
                  <a:schemeClr val="dk1"/>
                </a:solidFill>
                <a:latin typeface="Calibri"/>
                <a:ea typeface="Calibri"/>
                <a:cs typeface="Calibri"/>
                <a:sym typeface="Calibri"/>
              </a:rPr>
              <a:t>The Cut Melon,</a:t>
            </a:r>
            <a:r>
              <a:rPr lang="en-US" sz="1000">
                <a:solidFill>
                  <a:schemeClr val="dk1"/>
                </a:solidFill>
                <a:latin typeface="Calibri"/>
                <a:ea typeface="Calibri"/>
                <a:cs typeface="Calibri"/>
                <a:sym typeface="Calibri"/>
              </a:rPr>
              <a:t> oil on canvas, 1760. Kimbell Art Museum, Fort Worth </a:t>
            </a:r>
            <a:endParaRPr sz="1000">
              <a:solidFill>
                <a:schemeClr val="dk1"/>
              </a:solidFill>
              <a:latin typeface="Calibri"/>
              <a:ea typeface="Calibri"/>
              <a:cs typeface="Calibri"/>
              <a:sym typeface="Calibri"/>
            </a:endParaRPr>
          </a:p>
        </p:txBody>
      </p:sp>
      <p:sp>
        <p:nvSpPr>
          <p:cNvPr id="517" name="Google Shape;517;p53"/>
          <p:cNvSpPr txBox="1"/>
          <p:nvPr/>
        </p:nvSpPr>
        <p:spPr>
          <a:xfrm>
            <a:off x="7909825" y="527350"/>
            <a:ext cx="40209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latin typeface="Calibri"/>
                <a:ea typeface="Calibri"/>
                <a:cs typeface="Calibri"/>
                <a:sym typeface="Calibri"/>
              </a:rPr>
              <a:t>Why</a:t>
            </a:r>
            <a:r>
              <a:rPr lang="en-US" sz="2000">
                <a:latin typeface="Calibri"/>
                <a:ea typeface="Calibri"/>
                <a:cs typeface="Calibri"/>
                <a:sym typeface="Calibri"/>
              </a:rPr>
              <a:t> do artists paint still lifes?</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lang="en-US" sz="2000">
                <a:latin typeface="Calibri"/>
                <a:ea typeface="Calibri"/>
                <a:cs typeface="Calibri"/>
                <a:sym typeface="Calibri"/>
              </a:rPr>
              <a:t>Describe</a:t>
            </a:r>
            <a:r>
              <a:rPr lang="en-US" sz="2000">
                <a:latin typeface="Calibri"/>
                <a:ea typeface="Calibri"/>
                <a:cs typeface="Calibri"/>
                <a:sym typeface="Calibri"/>
              </a:rPr>
              <a:t> the different objects featured here. Which catches your eye first? Which </a:t>
            </a:r>
            <a:r>
              <a:rPr b="1" lang="en-US" sz="2000">
                <a:latin typeface="Calibri"/>
                <a:ea typeface="Calibri"/>
                <a:cs typeface="Calibri"/>
                <a:sym typeface="Calibri"/>
              </a:rPr>
              <a:t>textures</a:t>
            </a:r>
            <a:r>
              <a:rPr lang="en-US" sz="2000">
                <a:latin typeface="Calibri"/>
                <a:ea typeface="Calibri"/>
                <a:cs typeface="Calibri"/>
                <a:sym typeface="Calibri"/>
              </a:rPr>
              <a:t> most appeal to you? Describe how this scene might </a:t>
            </a:r>
            <a:r>
              <a:rPr b="1" lang="en-US" sz="2000">
                <a:latin typeface="Calibri"/>
                <a:ea typeface="Calibri"/>
                <a:cs typeface="Calibri"/>
                <a:sym typeface="Calibri"/>
              </a:rPr>
              <a:t>smell</a:t>
            </a:r>
            <a:r>
              <a:rPr lang="en-US" sz="2000">
                <a:latin typeface="Calibri"/>
                <a:ea typeface="Calibri"/>
                <a:cs typeface="Calibri"/>
                <a:sym typeface="Calibri"/>
              </a:rPr>
              <a:t> or </a:t>
            </a:r>
            <a:r>
              <a:rPr b="1" lang="en-US" sz="2000">
                <a:latin typeface="Calibri"/>
                <a:ea typeface="Calibri"/>
                <a:cs typeface="Calibri"/>
                <a:sym typeface="Calibri"/>
              </a:rPr>
              <a:t>taste</a:t>
            </a:r>
            <a:r>
              <a:rPr lang="en-US" sz="2000">
                <a:latin typeface="Calibri"/>
                <a:ea typeface="Calibri"/>
                <a:cs typeface="Calibri"/>
                <a:sym typeface="Calibri"/>
              </a:rPr>
              <a:t>.</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Who do you think is the </a:t>
            </a:r>
            <a:r>
              <a:rPr b="1" lang="en-US" sz="2000">
                <a:latin typeface="Calibri"/>
                <a:ea typeface="Calibri"/>
                <a:cs typeface="Calibri"/>
                <a:sym typeface="Calibri"/>
              </a:rPr>
              <a:t>audience</a:t>
            </a:r>
            <a:r>
              <a:rPr lang="en-US" sz="2000">
                <a:latin typeface="Calibri"/>
                <a:ea typeface="Calibri"/>
                <a:cs typeface="Calibri"/>
                <a:sym typeface="Calibri"/>
              </a:rPr>
              <a:t> for this painting? </a:t>
            </a:r>
            <a:r>
              <a:rPr b="1" lang="en-US" sz="2000">
                <a:latin typeface="Calibri"/>
                <a:ea typeface="Calibri"/>
                <a:cs typeface="Calibri"/>
                <a:sym typeface="Calibri"/>
              </a:rPr>
              <a:t>Who</a:t>
            </a:r>
            <a:r>
              <a:rPr lang="en-US" sz="2000">
                <a:latin typeface="Calibri"/>
                <a:ea typeface="Calibri"/>
                <a:cs typeface="Calibri"/>
                <a:sym typeface="Calibri"/>
              </a:rPr>
              <a:t> might have consumed this edible arrangement after it was painted? What might their </a:t>
            </a:r>
            <a:r>
              <a:rPr b="1" lang="en-US" sz="2000">
                <a:latin typeface="Calibri"/>
                <a:ea typeface="Calibri"/>
                <a:cs typeface="Calibri"/>
                <a:sym typeface="Calibri"/>
              </a:rPr>
              <a:t>daily life</a:t>
            </a:r>
            <a:r>
              <a:rPr lang="en-US" sz="2000">
                <a:latin typeface="Calibri"/>
                <a:ea typeface="Calibri"/>
                <a:cs typeface="Calibri"/>
                <a:sym typeface="Calibri"/>
              </a:rPr>
              <a:t> have looked like? What might we learn about them from viewing this still life?</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p:txBody>
      </p:sp>
      <p:grpSp>
        <p:nvGrpSpPr>
          <p:cNvPr id="518" name="Google Shape;518;p53"/>
          <p:cNvGrpSpPr/>
          <p:nvPr/>
        </p:nvGrpSpPr>
        <p:grpSpPr>
          <a:xfrm>
            <a:off x="7054330" y="593396"/>
            <a:ext cx="533547" cy="525154"/>
            <a:chOff x="683125" y="1955275"/>
            <a:chExt cx="299325" cy="294600"/>
          </a:xfrm>
        </p:grpSpPr>
        <p:sp>
          <p:nvSpPr>
            <p:cNvPr id="519" name="Google Shape;519;p53"/>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53"/>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53"/>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53"/>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3" name="Google Shape;523;p53"/>
          <p:cNvGrpSpPr/>
          <p:nvPr/>
        </p:nvGrpSpPr>
        <p:grpSpPr>
          <a:xfrm>
            <a:off x="7054328" y="1560728"/>
            <a:ext cx="533549" cy="280331"/>
            <a:chOff x="2080675" y="352325"/>
            <a:chExt cx="485000" cy="254800"/>
          </a:xfrm>
        </p:grpSpPr>
        <p:sp>
          <p:nvSpPr>
            <p:cNvPr id="524" name="Google Shape;524;p53"/>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sp>
          <p:nvSpPr>
            <p:cNvPr id="525" name="Google Shape;525;p53"/>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grpSp>
      <p:grpSp>
        <p:nvGrpSpPr>
          <p:cNvPr id="526" name="Google Shape;526;p53"/>
          <p:cNvGrpSpPr/>
          <p:nvPr/>
        </p:nvGrpSpPr>
        <p:grpSpPr>
          <a:xfrm>
            <a:off x="7093928" y="3701840"/>
            <a:ext cx="493957" cy="493319"/>
            <a:chOff x="5053900" y="2021500"/>
            <a:chExt cx="483750" cy="483125"/>
          </a:xfrm>
        </p:grpSpPr>
        <p:sp>
          <p:nvSpPr>
            <p:cNvPr id="527" name="Google Shape;527;p53"/>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28" name="Google Shape;528;p53"/>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29" name="Google Shape;529;p53"/>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30" name="Google Shape;530;p53"/>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31" name="Google Shape;531;p53"/>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32" name="Google Shape;532;p53"/>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33" name="Google Shape;533;p53"/>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34" name="Google Shape;534;p53"/>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7"/>
          <p:cNvSpPr/>
          <p:nvPr/>
        </p:nvSpPr>
        <p:spPr>
          <a:xfrm>
            <a:off x="4570900" y="175"/>
            <a:ext cx="7621200" cy="2588100"/>
          </a:xfrm>
          <a:prstGeom prst="rect">
            <a:avLst/>
          </a:prstGeom>
          <a:solidFill>
            <a:srgbClr val="43434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 name="Google Shape;181;p27"/>
          <p:cNvSpPr txBox="1"/>
          <p:nvPr>
            <p:ph idx="4294967295" type="title"/>
          </p:nvPr>
        </p:nvSpPr>
        <p:spPr>
          <a:xfrm>
            <a:off x="5847550" y="561025"/>
            <a:ext cx="5067900" cy="1466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sz="4800">
                <a:solidFill>
                  <a:schemeClr val="lt1"/>
                </a:solidFill>
              </a:rPr>
              <a:t>Purposeful Poses</a:t>
            </a:r>
            <a:endParaRPr b="1" sz="4800">
              <a:solidFill>
                <a:schemeClr val="lt1"/>
              </a:solidFill>
            </a:endParaRPr>
          </a:p>
        </p:txBody>
      </p:sp>
      <p:sp>
        <p:nvSpPr>
          <p:cNvPr id="182" name="Google Shape;182;p27"/>
          <p:cNvSpPr txBox="1"/>
          <p:nvPr>
            <p:ph idx="4294967295" type="subTitle"/>
          </p:nvPr>
        </p:nvSpPr>
        <p:spPr>
          <a:xfrm>
            <a:off x="5358400" y="2747600"/>
            <a:ext cx="6618900" cy="3536700"/>
          </a:xfrm>
          <a:prstGeom prst="rect">
            <a:avLst/>
          </a:prstGeom>
        </p:spPr>
        <p:txBody>
          <a:bodyPr anchorCtr="0" anchor="t" bIns="45700" lIns="91425" spcFirstLastPara="1" rIns="91425" wrap="square" tIns="45700">
            <a:normAutofit/>
          </a:bodyPr>
          <a:lstStyle/>
          <a:p>
            <a:pPr indent="0" lvl="0" marL="0" rtl="0" algn="l">
              <a:lnSpc>
                <a:spcPct val="115000"/>
              </a:lnSpc>
              <a:spcBef>
                <a:spcPts val="1000"/>
              </a:spcBef>
              <a:spcAft>
                <a:spcPts val="0"/>
              </a:spcAft>
              <a:buNone/>
            </a:pPr>
            <a:r>
              <a:rPr lang="en-US" sz="2700"/>
              <a:t>What can we learn about a person by their pose?</a:t>
            </a:r>
            <a:endParaRPr sz="2700">
              <a:latin typeface="Calibri"/>
              <a:ea typeface="Calibri"/>
              <a:cs typeface="Calibri"/>
              <a:sym typeface="Calibri"/>
            </a:endParaRPr>
          </a:p>
        </p:txBody>
      </p:sp>
      <p:pic>
        <p:nvPicPr>
          <p:cNvPr id="183" name="Google Shape;183;p27"/>
          <p:cNvPicPr preferRelativeResize="0"/>
          <p:nvPr/>
        </p:nvPicPr>
        <p:blipFill rotWithShape="1">
          <a:blip r:embed="rId3">
            <a:alphaModFix/>
          </a:blip>
          <a:srcRect b="0" l="8813" r="6926" t="0"/>
          <a:stretch/>
        </p:blipFill>
        <p:spPr>
          <a:xfrm>
            <a:off x="0" y="0"/>
            <a:ext cx="4570899" cy="6857999"/>
          </a:xfrm>
          <a:prstGeom prst="rect">
            <a:avLst/>
          </a:prstGeom>
          <a:noFill/>
          <a:ln>
            <a:noFill/>
          </a:ln>
        </p:spPr>
      </p:pic>
      <p:sp>
        <p:nvSpPr>
          <p:cNvPr id="184" name="Google Shape;184;p27"/>
          <p:cNvSpPr txBox="1"/>
          <p:nvPr/>
        </p:nvSpPr>
        <p:spPr>
          <a:xfrm>
            <a:off x="4570900" y="6173651"/>
            <a:ext cx="2705700" cy="69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chemeClr val="dk1"/>
                </a:solidFill>
                <a:latin typeface="Calibri"/>
                <a:ea typeface="Calibri"/>
                <a:cs typeface="Calibri"/>
                <a:sym typeface="Calibri"/>
              </a:rPr>
              <a:t>Zapotec culture, </a:t>
            </a:r>
            <a:r>
              <a:rPr i="1" lang="en-US" sz="1000">
                <a:solidFill>
                  <a:schemeClr val="dk1"/>
                </a:solidFill>
                <a:latin typeface="Calibri"/>
                <a:ea typeface="Calibri"/>
                <a:cs typeface="Calibri"/>
                <a:sym typeface="Calibri"/>
              </a:rPr>
              <a:t>Urn in the Form of Cociyo, </a:t>
            </a:r>
            <a:r>
              <a:rPr lang="en-US" sz="1000">
                <a:solidFill>
                  <a:schemeClr val="dk1"/>
                </a:solidFill>
                <a:latin typeface="Calibri"/>
                <a:ea typeface="Calibri"/>
                <a:cs typeface="Calibri"/>
                <a:sym typeface="Calibri"/>
              </a:rPr>
              <a:t>​</a:t>
            </a:r>
            <a:r>
              <a:rPr i="1" lang="en-US" sz="1000">
                <a:solidFill>
                  <a:schemeClr val="dk1"/>
                </a:solidFill>
                <a:latin typeface="Calibri"/>
                <a:ea typeface="Calibri"/>
                <a:cs typeface="Calibri"/>
                <a:sym typeface="Calibri"/>
              </a:rPr>
              <a:t>God of Lightning and Rain</a:t>
            </a:r>
            <a:r>
              <a:rPr lang="en-US" sz="1000">
                <a:solidFill>
                  <a:schemeClr val="dk1"/>
                </a:solidFill>
                <a:latin typeface="Calibri"/>
                <a:ea typeface="Calibri"/>
                <a:cs typeface="Calibri"/>
                <a:sym typeface="Calibri"/>
              </a:rPr>
              <a:t>​, c. AD 400–500, ceramic.​ Kimbell Art Museum</a:t>
            </a:r>
            <a:endParaRPr sz="10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p54" title="AP2025_02_MAIN.png"/>
          <p:cNvPicPr preferRelativeResize="0"/>
          <p:nvPr/>
        </p:nvPicPr>
        <p:blipFill rotWithShape="1">
          <a:blip r:embed="rId3">
            <a:alphaModFix/>
          </a:blip>
          <a:srcRect b="3189" l="0" r="0" t="3273"/>
          <a:stretch/>
        </p:blipFill>
        <p:spPr>
          <a:xfrm>
            <a:off x="-8" y="0"/>
            <a:ext cx="6396969" cy="6857999"/>
          </a:xfrm>
          <a:prstGeom prst="rect">
            <a:avLst/>
          </a:prstGeom>
          <a:noFill/>
          <a:ln>
            <a:noFill/>
          </a:ln>
        </p:spPr>
      </p:pic>
      <p:sp>
        <p:nvSpPr>
          <p:cNvPr id="541" name="Google Shape;541;p54"/>
          <p:cNvSpPr txBox="1"/>
          <p:nvPr/>
        </p:nvSpPr>
        <p:spPr>
          <a:xfrm>
            <a:off x="5435375" y="6165300"/>
            <a:ext cx="1995900" cy="69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chemeClr val="dk1"/>
                </a:solidFill>
                <a:latin typeface="Calibri"/>
                <a:ea typeface="Calibri"/>
                <a:cs typeface="Calibri"/>
                <a:sym typeface="Calibri"/>
              </a:rPr>
              <a:t>Jean Siméon Chardin, </a:t>
            </a:r>
            <a:r>
              <a:rPr i="1" lang="en-US" sz="1000">
                <a:solidFill>
                  <a:schemeClr val="dk1"/>
                </a:solidFill>
                <a:latin typeface="Calibri"/>
                <a:ea typeface="Calibri"/>
                <a:cs typeface="Calibri"/>
                <a:sym typeface="Calibri"/>
              </a:rPr>
              <a:t>The Cut Melon,</a:t>
            </a:r>
            <a:r>
              <a:rPr lang="en-US" sz="1000">
                <a:solidFill>
                  <a:schemeClr val="dk1"/>
                </a:solidFill>
                <a:latin typeface="Calibri"/>
                <a:ea typeface="Calibri"/>
                <a:cs typeface="Calibri"/>
                <a:sym typeface="Calibri"/>
              </a:rPr>
              <a:t> oil on canvas, 1760. Kimbell Art Museum, Fort Worth </a:t>
            </a:r>
            <a:endParaRPr sz="1000">
              <a:solidFill>
                <a:schemeClr val="dk1"/>
              </a:solidFill>
              <a:latin typeface="Calibri"/>
              <a:ea typeface="Calibri"/>
              <a:cs typeface="Calibri"/>
              <a:sym typeface="Calibri"/>
            </a:endParaRPr>
          </a:p>
        </p:txBody>
      </p:sp>
      <p:sp>
        <p:nvSpPr>
          <p:cNvPr id="542" name="Google Shape;542;p54"/>
          <p:cNvSpPr txBox="1"/>
          <p:nvPr/>
        </p:nvSpPr>
        <p:spPr>
          <a:xfrm>
            <a:off x="7909825" y="527350"/>
            <a:ext cx="40209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latin typeface="Calibri"/>
                <a:ea typeface="Calibri"/>
                <a:cs typeface="Calibri"/>
                <a:sym typeface="Calibri"/>
              </a:rPr>
              <a:t>Sketch </a:t>
            </a:r>
            <a:r>
              <a:rPr lang="en-US" sz="2000">
                <a:latin typeface="Calibri"/>
                <a:ea typeface="Calibri"/>
                <a:cs typeface="Calibri"/>
                <a:sym typeface="Calibri"/>
              </a:rPr>
              <a:t>the objects you would select for your own still life. What might this collection say about your </a:t>
            </a:r>
            <a:r>
              <a:rPr b="1" lang="en-US" sz="2000">
                <a:latin typeface="Calibri"/>
                <a:ea typeface="Calibri"/>
                <a:cs typeface="Calibri"/>
                <a:sym typeface="Calibri"/>
              </a:rPr>
              <a:t>identity</a:t>
            </a:r>
            <a:r>
              <a:rPr lang="en-US" sz="2000">
                <a:latin typeface="Calibri"/>
                <a:ea typeface="Calibri"/>
                <a:cs typeface="Calibri"/>
                <a:sym typeface="Calibri"/>
              </a:rPr>
              <a:t>?</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p:txBody>
      </p:sp>
      <p:sp>
        <p:nvSpPr>
          <p:cNvPr id="543" name="Google Shape;543;p54"/>
          <p:cNvSpPr/>
          <p:nvPr/>
        </p:nvSpPr>
        <p:spPr>
          <a:xfrm>
            <a:off x="7112450" y="631975"/>
            <a:ext cx="417308" cy="409062"/>
          </a:xfrm>
          <a:custGeom>
            <a:rect b="b" l="l" r="r" t="t"/>
            <a:pathLst>
              <a:path extrusionOk="0" h="19396" w="19787">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55"/>
          <p:cNvSpPr txBox="1"/>
          <p:nvPr/>
        </p:nvSpPr>
        <p:spPr>
          <a:xfrm>
            <a:off x="8724675" y="5988300"/>
            <a:ext cx="21213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chemeClr val="dk1"/>
                </a:solidFill>
                <a:latin typeface="Calibri"/>
                <a:ea typeface="Calibri"/>
                <a:cs typeface="Calibri"/>
                <a:sym typeface="Calibri"/>
              </a:rPr>
              <a:t>Henry Raeburn, </a:t>
            </a:r>
            <a:r>
              <a:rPr i="1" lang="en-US" sz="1000">
                <a:solidFill>
                  <a:schemeClr val="dk1"/>
                </a:solidFill>
                <a:latin typeface="Calibri"/>
                <a:ea typeface="Calibri"/>
                <a:cs typeface="Calibri"/>
                <a:sym typeface="Calibri"/>
              </a:rPr>
              <a:t>The Allen Brothers (Portrait of James and John Lee Allen)</a:t>
            </a:r>
            <a:r>
              <a:rPr lang="en-US" sz="1000">
                <a:solidFill>
                  <a:schemeClr val="dk1"/>
                </a:solidFill>
                <a:latin typeface="Calibri"/>
                <a:ea typeface="Calibri"/>
                <a:cs typeface="Calibri"/>
                <a:sym typeface="Calibri"/>
              </a:rPr>
              <a:t>, early 1790s, oil on canvas. Kimbell Art Museum</a:t>
            </a:r>
            <a:endParaRPr sz="1000">
              <a:solidFill>
                <a:schemeClr val="dk1"/>
              </a:solidFill>
              <a:latin typeface="Calibri"/>
              <a:ea typeface="Calibri"/>
              <a:cs typeface="Calibri"/>
              <a:sym typeface="Calibri"/>
            </a:endParaRPr>
          </a:p>
        </p:txBody>
      </p:sp>
      <p:pic>
        <p:nvPicPr>
          <p:cNvPr id="549" name="Google Shape;549;p55"/>
          <p:cNvPicPr preferRelativeResize="0"/>
          <p:nvPr/>
        </p:nvPicPr>
        <p:blipFill>
          <a:blip r:embed="rId3">
            <a:alphaModFix/>
          </a:blip>
          <a:stretch>
            <a:fillRect/>
          </a:stretch>
        </p:blipFill>
        <p:spPr>
          <a:xfrm>
            <a:off x="3467313" y="0"/>
            <a:ext cx="5257369" cy="68579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56"/>
          <p:cNvSpPr txBox="1"/>
          <p:nvPr/>
        </p:nvSpPr>
        <p:spPr>
          <a:xfrm>
            <a:off x="5257350" y="5988300"/>
            <a:ext cx="21213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chemeClr val="dk1"/>
                </a:solidFill>
                <a:latin typeface="Calibri"/>
                <a:ea typeface="Calibri"/>
                <a:cs typeface="Calibri"/>
                <a:sym typeface="Calibri"/>
              </a:rPr>
              <a:t>Henry Raeburn, </a:t>
            </a:r>
            <a:r>
              <a:rPr i="1" lang="en-US" sz="1000">
                <a:solidFill>
                  <a:schemeClr val="dk1"/>
                </a:solidFill>
                <a:latin typeface="Calibri"/>
                <a:ea typeface="Calibri"/>
                <a:cs typeface="Calibri"/>
                <a:sym typeface="Calibri"/>
              </a:rPr>
              <a:t>The Allen Brothers (Portrait of James and John Lee Allen)</a:t>
            </a:r>
            <a:r>
              <a:rPr lang="en-US" sz="1000">
                <a:solidFill>
                  <a:schemeClr val="dk1"/>
                </a:solidFill>
                <a:latin typeface="Calibri"/>
                <a:ea typeface="Calibri"/>
                <a:cs typeface="Calibri"/>
                <a:sym typeface="Calibri"/>
              </a:rPr>
              <a:t>, early 1790s, oil on canvas. Kimbell Art Museum</a:t>
            </a:r>
            <a:endParaRPr sz="1000">
              <a:solidFill>
                <a:schemeClr val="dk1"/>
              </a:solidFill>
              <a:latin typeface="Calibri"/>
              <a:ea typeface="Calibri"/>
              <a:cs typeface="Calibri"/>
              <a:sym typeface="Calibri"/>
            </a:endParaRPr>
          </a:p>
        </p:txBody>
      </p:sp>
      <p:pic>
        <p:nvPicPr>
          <p:cNvPr id="555" name="Google Shape;555;p56"/>
          <p:cNvPicPr preferRelativeResize="0"/>
          <p:nvPr/>
        </p:nvPicPr>
        <p:blipFill>
          <a:blip r:embed="rId3">
            <a:alphaModFix/>
          </a:blip>
          <a:stretch>
            <a:fillRect/>
          </a:stretch>
        </p:blipFill>
        <p:spPr>
          <a:xfrm>
            <a:off x="-12" y="0"/>
            <a:ext cx="5257369" cy="6857999"/>
          </a:xfrm>
          <a:prstGeom prst="rect">
            <a:avLst/>
          </a:prstGeom>
          <a:noFill/>
          <a:ln>
            <a:noFill/>
          </a:ln>
        </p:spPr>
      </p:pic>
      <p:sp>
        <p:nvSpPr>
          <p:cNvPr id="556" name="Google Shape;556;p56"/>
          <p:cNvSpPr txBox="1"/>
          <p:nvPr/>
        </p:nvSpPr>
        <p:spPr>
          <a:xfrm>
            <a:off x="7450700" y="737406"/>
            <a:ext cx="4407600" cy="347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latin typeface="Calibri"/>
                <a:ea typeface="Calibri"/>
                <a:cs typeface="Calibri"/>
                <a:sym typeface="Calibri"/>
              </a:rPr>
              <a:t>Who</a:t>
            </a:r>
            <a:r>
              <a:rPr lang="en-US" sz="2000">
                <a:latin typeface="Calibri"/>
                <a:ea typeface="Calibri"/>
                <a:cs typeface="Calibri"/>
                <a:sym typeface="Calibri"/>
              </a:rPr>
              <a:t> do you think these boys are? What do their </a:t>
            </a:r>
            <a:r>
              <a:rPr b="1" lang="en-US" sz="2000">
                <a:latin typeface="Calibri"/>
                <a:ea typeface="Calibri"/>
                <a:cs typeface="Calibri"/>
                <a:sym typeface="Calibri"/>
              </a:rPr>
              <a:t>clothing</a:t>
            </a:r>
            <a:r>
              <a:rPr lang="en-US" sz="2000">
                <a:latin typeface="Calibri"/>
                <a:ea typeface="Calibri"/>
                <a:cs typeface="Calibri"/>
                <a:sym typeface="Calibri"/>
              </a:rPr>
              <a:t> and </a:t>
            </a:r>
            <a:r>
              <a:rPr b="1" lang="en-US" sz="2000">
                <a:latin typeface="Calibri"/>
                <a:ea typeface="Calibri"/>
                <a:cs typeface="Calibri"/>
                <a:sym typeface="Calibri"/>
              </a:rPr>
              <a:t>facial expressions</a:t>
            </a:r>
            <a:r>
              <a:rPr lang="en-US" sz="2000">
                <a:latin typeface="Calibri"/>
                <a:ea typeface="Calibri"/>
                <a:cs typeface="Calibri"/>
                <a:sym typeface="Calibri"/>
              </a:rPr>
              <a:t> tell us about them? Can you guess what they are </a:t>
            </a:r>
            <a:r>
              <a:rPr b="1" lang="en-US" sz="2000">
                <a:latin typeface="Calibri"/>
                <a:ea typeface="Calibri"/>
                <a:cs typeface="Calibri"/>
                <a:sym typeface="Calibri"/>
              </a:rPr>
              <a:t>thinking</a:t>
            </a:r>
            <a:r>
              <a:rPr lang="en-US" sz="2000">
                <a:latin typeface="Calibri"/>
                <a:ea typeface="Calibri"/>
                <a:cs typeface="Calibri"/>
                <a:sym typeface="Calibri"/>
              </a:rPr>
              <a:t>?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What are they </a:t>
            </a:r>
            <a:r>
              <a:rPr b="1" lang="en-US" sz="2000">
                <a:latin typeface="Calibri"/>
                <a:ea typeface="Calibri"/>
                <a:cs typeface="Calibri"/>
                <a:sym typeface="Calibri"/>
              </a:rPr>
              <a:t>doing</a:t>
            </a:r>
            <a:r>
              <a:rPr lang="en-US" sz="2000">
                <a:latin typeface="Calibri"/>
                <a:ea typeface="Calibri"/>
                <a:cs typeface="Calibri"/>
                <a:sym typeface="Calibri"/>
              </a:rPr>
              <a:t>? What is each boy </a:t>
            </a:r>
            <a:r>
              <a:rPr b="1" lang="en-US" sz="2000">
                <a:latin typeface="Calibri"/>
                <a:ea typeface="Calibri"/>
                <a:cs typeface="Calibri"/>
                <a:sym typeface="Calibri"/>
              </a:rPr>
              <a:t>holding</a:t>
            </a:r>
            <a:r>
              <a:rPr lang="en-US" sz="2000">
                <a:latin typeface="Calibri"/>
                <a:ea typeface="Calibri"/>
                <a:cs typeface="Calibri"/>
                <a:sym typeface="Calibri"/>
              </a:rPr>
              <a:t>? Can you imagine what might happen next?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p:txBody>
      </p:sp>
      <p:grpSp>
        <p:nvGrpSpPr>
          <p:cNvPr id="557" name="Google Shape;557;p56"/>
          <p:cNvGrpSpPr/>
          <p:nvPr/>
        </p:nvGrpSpPr>
        <p:grpSpPr>
          <a:xfrm>
            <a:off x="6693128" y="2716767"/>
            <a:ext cx="493957" cy="493319"/>
            <a:chOff x="5053900" y="2021500"/>
            <a:chExt cx="483750" cy="483125"/>
          </a:xfrm>
        </p:grpSpPr>
        <p:sp>
          <p:nvSpPr>
            <p:cNvPr id="558" name="Google Shape;558;p56"/>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59" name="Google Shape;559;p56"/>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60" name="Google Shape;560;p56"/>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61" name="Google Shape;561;p56"/>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62" name="Google Shape;562;p56"/>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63" name="Google Shape;563;p56"/>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64" name="Google Shape;564;p56"/>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65" name="Google Shape;565;p56"/>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grpSp>
        <p:nvGrpSpPr>
          <p:cNvPr id="566" name="Google Shape;566;p56"/>
          <p:cNvGrpSpPr/>
          <p:nvPr/>
        </p:nvGrpSpPr>
        <p:grpSpPr>
          <a:xfrm>
            <a:off x="6673328" y="863125"/>
            <a:ext cx="533549" cy="280331"/>
            <a:chOff x="2080675" y="352325"/>
            <a:chExt cx="485000" cy="254800"/>
          </a:xfrm>
        </p:grpSpPr>
        <p:sp>
          <p:nvSpPr>
            <p:cNvPr id="567" name="Google Shape;567;p56"/>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sp>
          <p:nvSpPr>
            <p:cNvPr id="568" name="Google Shape;568;p56"/>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57"/>
          <p:cNvSpPr txBox="1"/>
          <p:nvPr/>
        </p:nvSpPr>
        <p:spPr>
          <a:xfrm>
            <a:off x="5257350" y="5988300"/>
            <a:ext cx="21213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chemeClr val="dk1"/>
                </a:solidFill>
                <a:latin typeface="Calibri"/>
                <a:ea typeface="Calibri"/>
                <a:cs typeface="Calibri"/>
                <a:sym typeface="Calibri"/>
              </a:rPr>
              <a:t>Henry Raeburn, </a:t>
            </a:r>
            <a:r>
              <a:rPr i="1" lang="en-US" sz="1000">
                <a:solidFill>
                  <a:schemeClr val="dk1"/>
                </a:solidFill>
                <a:latin typeface="Calibri"/>
                <a:ea typeface="Calibri"/>
                <a:cs typeface="Calibri"/>
                <a:sym typeface="Calibri"/>
              </a:rPr>
              <a:t>The Allen Brothers (Portrait of James and John Lee Allen)</a:t>
            </a:r>
            <a:r>
              <a:rPr lang="en-US" sz="1000">
                <a:solidFill>
                  <a:schemeClr val="dk1"/>
                </a:solidFill>
                <a:latin typeface="Calibri"/>
                <a:ea typeface="Calibri"/>
                <a:cs typeface="Calibri"/>
                <a:sym typeface="Calibri"/>
              </a:rPr>
              <a:t>, early 1790s, oil on canvas. Kimbell Art Museum</a:t>
            </a:r>
            <a:endParaRPr sz="1000">
              <a:solidFill>
                <a:schemeClr val="dk1"/>
              </a:solidFill>
              <a:latin typeface="Calibri"/>
              <a:ea typeface="Calibri"/>
              <a:cs typeface="Calibri"/>
              <a:sym typeface="Calibri"/>
            </a:endParaRPr>
          </a:p>
        </p:txBody>
      </p:sp>
      <p:pic>
        <p:nvPicPr>
          <p:cNvPr id="574" name="Google Shape;574;p57"/>
          <p:cNvPicPr preferRelativeResize="0"/>
          <p:nvPr/>
        </p:nvPicPr>
        <p:blipFill>
          <a:blip r:embed="rId3">
            <a:alphaModFix/>
          </a:blip>
          <a:stretch>
            <a:fillRect/>
          </a:stretch>
        </p:blipFill>
        <p:spPr>
          <a:xfrm>
            <a:off x="-12" y="0"/>
            <a:ext cx="5257369" cy="6857999"/>
          </a:xfrm>
          <a:prstGeom prst="rect">
            <a:avLst/>
          </a:prstGeom>
          <a:noFill/>
          <a:ln>
            <a:noFill/>
          </a:ln>
        </p:spPr>
      </p:pic>
      <p:sp>
        <p:nvSpPr>
          <p:cNvPr id="575" name="Google Shape;575;p57"/>
          <p:cNvSpPr txBox="1"/>
          <p:nvPr/>
        </p:nvSpPr>
        <p:spPr>
          <a:xfrm>
            <a:off x="7450700" y="737406"/>
            <a:ext cx="4407600" cy="440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What overall </a:t>
            </a:r>
            <a:r>
              <a:rPr b="1" lang="en-US" sz="2000">
                <a:latin typeface="Calibri"/>
                <a:ea typeface="Calibri"/>
                <a:cs typeface="Calibri"/>
                <a:sym typeface="Calibri"/>
              </a:rPr>
              <a:t>shape</a:t>
            </a:r>
            <a:r>
              <a:rPr lang="en-US" sz="2000">
                <a:latin typeface="Calibri"/>
                <a:ea typeface="Calibri"/>
                <a:cs typeface="Calibri"/>
                <a:sym typeface="Calibri"/>
              </a:rPr>
              <a:t> do the brothers create? What kinds of </a:t>
            </a:r>
            <a:r>
              <a:rPr b="1" lang="en-US" sz="2000">
                <a:latin typeface="Calibri"/>
                <a:ea typeface="Calibri"/>
                <a:cs typeface="Calibri"/>
                <a:sym typeface="Calibri"/>
              </a:rPr>
              <a:t>lines</a:t>
            </a:r>
            <a:r>
              <a:rPr lang="en-US" sz="2000">
                <a:latin typeface="Calibri"/>
                <a:ea typeface="Calibri"/>
                <a:cs typeface="Calibri"/>
                <a:sym typeface="Calibri"/>
              </a:rPr>
              <a:t> do you see—vertical, horizontal, or diagonal? Where do they lead your eye?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lang="en-US" sz="2000">
                <a:latin typeface="Calibri"/>
                <a:ea typeface="Calibri"/>
                <a:cs typeface="Calibri"/>
                <a:sym typeface="Calibri"/>
              </a:rPr>
              <a:t>Imagine</a:t>
            </a:r>
            <a:r>
              <a:rPr lang="en-US" sz="2000">
                <a:latin typeface="Calibri"/>
                <a:ea typeface="Calibri"/>
                <a:cs typeface="Calibri"/>
                <a:sym typeface="Calibri"/>
              </a:rPr>
              <a:t> an artist is painting a portrait of you with a sibling or a friend. What </a:t>
            </a:r>
            <a:r>
              <a:rPr b="1" lang="en-US" sz="2000">
                <a:latin typeface="Calibri"/>
                <a:ea typeface="Calibri"/>
                <a:cs typeface="Calibri"/>
                <a:sym typeface="Calibri"/>
              </a:rPr>
              <a:t>objects</a:t>
            </a:r>
            <a:r>
              <a:rPr lang="en-US" sz="2000">
                <a:latin typeface="Calibri"/>
                <a:ea typeface="Calibri"/>
                <a:cs typeface="Calibri"/>
                <a:sym typeface="Calibri"/>
              </a:rPr>
              <a:t>, </a:t>
            </a:r>
            <a:r>
              <a:rPr b="1" lang="en-US" sz="2000">
                <a:latin typeface="Calibri"/>
                <a:ea typeface="Calibri"/>
                <a:cs typeface="Calibri"/>
                <a:sym typeface="Calibri"/>
              </a:rPr>
              <a:t>shapes</a:t>
            </a:r>
            <a:r>
              <a:rPr lang="en-US" sz="2000">
                <a:latin typeface="Calibri"/>
                <a:ea typeface="Calibri"/>
                <a:cs typeface="Calibri"/>
                <a:sym typeface="Calibri"/>
              </a:rPr>
              <a:t>, and </a:t>
            </a:r>
            <a:r>
              <a:rPr b="1" lang="en-US" sz="2000">
                <a:latin typeface="Calibri"/>
                <a:ea typeface="Calibri"/>
                <a:cs typeface="Calibri"/>
                <a:sym typeface="Calibri"/>
              </a:rPr>
              <a:t>colors </a:t>
            </a:r>
            <a:r>
              <a:rPr lang="en-US" sz="2000">
                <a:latin typeface="Calibri"/>
                <a:ea typeface="Calibri"/>
                <a:cs typeface="Calibri"/>
                <a:sym typeface="Calibri"/>
              </a:rPr>
              <a:t>would the artist need to include to describe your </a:t>
            </a:r>
            <a:r>
              <a:rPr b="1" lang="en-US" sz="2000">
                <a:latin typeface="Calibri"/>
                <a:ea typeface="Calibri"/>
                <a:cs typeface="Calibri"/>
                <a:sym typeface="Calibri"/>
              </a:rPr>
              <a:t>personalities</a:t>
            </a:r>
            <a:r>
              <a:rPr lang="en-US" sz="2000">
                <a:latin typeface="Calibri"/>
                <a:ea typeface="Calibri"/>
                <a:cs typeface="Calibri"/>
                <a:sym typeface="Calibri"/>
              </a:rPr>
              <a:t>?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p:txBody>
      </p:sp>
      <p:grpSp>
        <p:nvGrpSpPr>
          <p:cNvPr id="576" name="Google Shape;576;p57"/>
          <p:cNvGrpSpPr/>
          <p:nvPr/>
        </p:nvGrpSpPr>
        <p:grpSpPr>
          <a:xfrm>
            <a:off x="6673335" y="836220"/>
            <a:ext cx="533537" cy="510347"/>
            <a:chOff x="5049750" y="832600"/>
            <a:chExt cx="505100" cy="483100"/>
          </a:xfrm>
        </p:grpSpPr>
        <p:sp>
          <p:nvSpPr>
            <p:cNvPr id="577" name="Google Shape;577;p57"/>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78" name="Google Shape;578;p57"/>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grpSp>
        <p:nvGrpSpPr>
          <p:cNvPr id="579" name="Google Shape;579;p57"/>
          <p:cNvGrpSpPr/>
          <p:nvPr/>
        </p:nvGrpSpPr>
        <p:grpSpPr>
          <a:xfrm>
            <a:off x="6693128" y="2716767"/>
            <a:ext cx="493957" cy="493319"/>
            <a:chOff x="5053900" y="2021500"/>
            <a:chExt cx="483750" cy="483125"/>
          </a:xfrm>
        </p:grpSpPr>
        <p:sp>
          <p:nvSpPr>
            <p:cNvPr id="580" name="Google Shape;580;p57"/>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81" name="Google Shape;581;p57"/>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82" name="Google Shape;582;p57"/>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83" name="Google Shape;583;p57"/>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84" name="Google Shape;584;p57"/>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85" name="Google Shape;585;p57"/>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86" name="Google Shape;586;p57"/>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587" name="Google Shape;587;p57"/>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id="593" name="Google Shape;593;p58" title="Right-Front-9560.png"/>
          <p:cNvPicPr preferRelativeResize="0"/>
          <p:nvPr/>
        </p:nvPicPr>
        <p:blipFill rotWithShape="1">
          <a:blip r:embed="rId3">
            <a:alphaModFix/>
          </a:blip>
          <a:srcRect b="0" l="12560" r="5182" t="0"/>
          <a:stretch/>
        </p:blipFill>
        <p:spPr>
          <a:xfrm>
            <a:off x="7818864" y="0"/>
            <a:ext cx="3593912" cy="6555249"/>
          </a:xfrm>
          <a:prstGeom prst="rect">
            <a:avLst/>
          </a:prstGeom>
          <a:noFill/>
          <a:ln>
            <a:noFill/>
          </a:ln>
        </p:spPr>
      </p:pic>
      <p:pic>
        <p:nvPicPr>
          <p:cNvPr id="594" name="Google Shape;594;p58"/>
          <p:cNvPicPr preferRelativeResize="0"/>
          <p:nvPr/>
        </p:nvPicPr>
        <p:blipFill rotWithShape="1">
          <a:blip r:embed="rId4">
            <a:alphaModFix/>
          </a:blip>
          <a:srcRect b="0" l="13805" r="14143" t="0"/>
          <a:stretch/>
        </p:blipFill>
        <p:spPr>
          <a:xfrm>
            <a:off x="4538471" y="0"/>
            <a:ext cx="3148103" cy="6555238"/>
          </a:xfrm>
          <a:prstGeom prst="rect">
            <a:avLst/>
          </a:prstGeom>
          <a:noFill/>
          <a:ln>
            <a:noFill/>
          </a:ln>
        </p:spPr>
      </p:pic>
      <p:sp>
        <p:nvSpPr>
          <p:cNvPr id="595" name="Google Shape;595;p58"/>
          <p:cNvSpPr txBox="1"/>
          <p:nvPr/>
        </p:nvSpPr>
        <p:spPr>
          <a:xfrm>
            <a:off x="0" y="6585325"/>
            <a:ext cx="12192000" cy="2463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None/>
            </a:pPr>
            <a:r>
              <a:rPr lang="en-US" sz="1000">
                <a:latin typeface="Calibri"/>
                <a:ea typeface="Calibri"/>
                <a:cs typeface="Calibri"/>
                <a:sym typeface="Calibri"/>
              </a:rPr>
              <a:t>Chokwe people​, </a:t>
            </a:r>
            <a:r>
              <a:rPr i="1" lang="en-US" sz="1000">
                <a:latin typeface="Calibri"/>
                <a:ea typeface="Calibri"/>
                <a:cs typeface="Calibri"/>
                <a:sym typeface="Calibri"/>
              </a:rPr>
              <a:t>Chibinda Ilunga</a:t>
            </a:r>
            <a:r>
              <a:rPr lang="en-US" sz="1000">
                <a:latin typeface="Calibri"/>
                <a:ea typeface="Calibri"/>
                <a:cs typeface="Calibri"/>
                <a:sym typeface="Calibri"/>
              </a:rPr>
              <a:t>​, mid-19th century, wood, hair, and hide​. Kimbell Art Museum</a:t>
            </a:r>
            <a:endParaRPr sz="1000">
              <a:solidFill>
                <a:schemeClr val="dk1"/>
              </a:solidFill>
              <a:latin typeface="Calibri"/>
              <a:ea typeface="Calibri"/>
              <a:cs typeface="Calibri"/>
              <a:sym typeface="Calibri"/>
            </a:endParaRPr>
          </a:p>
        </p:txBody>
      </p:sp>
      <p:pic>
        <p:nvPicPr>
          <p:cNvPr id="596" name="Google Shape;596;p58" title="AP1978_05-Chibinda.png"/>
          <p:cNvPicPr preferRelativeResize="0"/>
          <p:nvPr/>
        </p:nvPicPr>
        <p:blipFill rotWithShape="1">
          <a:blip r:embed="rId5">
            <a:alphaModFix/>
          </a:blip>
          <a:srcRect b="0" l="6342" r="11400" t="0"/>
          <a:stretch/>
        </p:blipFill>
        <p:spPr>
          <a:xfrm>
            <a:off x="779225" y="0"/>
            <a:ext cx="3593909" cy="655523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59"/>
          <p:cNvSpPr txBox="1"/>
          <p:nvPr/>
        </p:nvSpPr>
        <p:spPr>
          <a:xfrm>
            <a:off x="7866742" y="274268"/>
            <a:ext cx="4151100" cy="655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What </a:t>
            </a:r>
            <a:r>
              <a:rPr b="1" lang="en-US" sz="2000">
                <a:latin typeface="Calibri"/>
                <a:ea typeface="Calibri"/>
                <a:cs typeface="Calibri"/>
                <a:sym typeface="Calibri"/>
              </a:rPr>
              <a:t>words</a:t>
            </a:r>
            <a:r>
              <a:rPr lang="en-US" sz="2000">
                <a:latin typeface="Calibri"/>
                <a:ea typeface="Calibri"/>
                <a:cs typeface="Calibri"/>
                <a:sym typeface="Calibri"/>
              </a:rPr>
              <a:t> would you use to describe his </a:t>
            </a:r>
            <a:r>
              <a:rPr b="1" lang="en-US" sz="2000">
                <a:latin typeface="Calibri"/>
                <a:ea typeface="Calibri"/>
                <a:cs typeface="Calibri"/>
                <a:sym typeface="Calibri"/>
              </a:rPr>
              <a:t>pose</a:t>
            </a:r>
            <a:r>
              <a:rPr lang="en-US" sz="2000">
                <a:latin typeface="Calibri"/>
                <a:ea typeface="Calibri"/>
                <a:cs typeface="Calibri"/>
                <a:sym typeface="Calibri"/>
              </a:rPr>
              <a:t>? What is unusual about his </a:t>
            </a:r>
            <a:r>
              <a:rPr b="1" lang="en-US" sz="2000">
                <a:latin typeface="Calibri"/>
                <a:ea typeface="Calibri"/>
                <a:cs typeface="Calibri"/>
                <a:sym typeface="Calibri"/>
              </a:rPr>
              <a:t>feet</a:t>
            </a:r>
            <a:r>
              <a:rPr lang="en-US" sz="2000">
                <a:latin typeface="Calibri"/>
                <a:ea typeface="Calibri"/>
                <a:cs typeface="Calibri"/>
                <a:sym typeface="Calibri"/>
              </a:rPr>
              <a:t> and </a:t>
            </a:r>
            <a:r>
              <a:rPr b="1" lang="en-US" sz="2000">
                <a:latin typeface="Calibri"/>
                <a:ea typeface="Calibri"/>
                <a:cs typeface="Calibri"/>
                <a:sym typeface="Calibri"/>
              </a:rPr>
              <a:t>hands</a:t>
            </a:r>
            <a:r>
              <a:rPr lang="en-US" sz="2000">
                <a:latin typeface="Calibri"/>
                <a:ea typeface="Calibri"/>
                <a:cs typeface="Calibri"/>
                <a:sym typeface="Calibri"/>
              </a:rPr>
              <a:t>? What would you do with such big hands and feet?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Describe Chibinda’s </a:t>
            </a:r>
            <a:r>
              <a:rPr b="1" lang="en-US" sz="2000">
                <a:latin typeface="Calibri"/>
                <a:ea typeface="Calibri"/>
                <a:cs typeface="Calibri"/>
                <a:sym typeface="Calibri"/>
              </a:rPr>
              <a:t>face</a:t>
            </a:r>
            <a:r>
              <a:rPr lang="en-US" sz="2000">
                <a:latin typeface="Calibri"/>
                <a:ea typeface="Calibri"/>
                <a:cs typeface="Calibri"/>
                <a:sym typeface="Calibri"/>
              </a:rPr>
              <a:t>. Do you recognize any </a:t>
            </a:r>
            <a:r>
              <a:rPr b="1" lang="en-US" sz="2000">
                <a:latin typeface="Calibri"/>
                <a:ea typeface="Calibri"/>
                <a:cs typeface="Calibri"/>
                <a:sym typeface="Calibri"/>
              </a:rPr>
              <a:t>shapes</a:t>
            </a:r>
            <a:r>
              <a:rPr lang="en-US" sz="2000">
                <a:latin typeface="Calibri"/>
                <a:ea typeface="Calibri"/>
                <a:cs typeface="Calibri"/>
                <a:sym typeface="Calibri"/>
              </a:rPr>
              <a:t>? What about his eyes? Why are they so large? What does the </a:t>
            </a:r>
            <a:r>
              <a:rPr b="1" lang="en-US" sz="2000">
                <a:latin typeface="Calibri"/>
                <a:ea typeface="Calibri"/>
                <a:cs typeface="Calibri"/>
                <a:sym typeface="Calibri"/>
              </a:rPr>
              <a:t>beard</a:t>
            </a:r>
            <a:r>
              <a:rPr lang="en-US" sz="2000">
                <a:latin typeface="Calibri"/>
                <a:ea typeface="Calibri"/>
                <a:cs typeface="Calibri"/>
                <a:sym typeface="Calibri"/>
              </a:rPr>
              <a:t> tell you about him?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What is Chibinda </a:t>
            </a:r>
            <a:r>
              <a:rPr b="1" lang="en-US" sz="2000">
                <a:latin typeface="Calibri"/>
                <a:ea typeface="Calibri"/>
                <a:cs typeface="Calibri"/>
                <a:sym typeface="Calibri"/>
              </a:rPr>
              <a:t>holding </a:t>
            </a:r>
            <a:r>
              <a:rPr lang="en-US" sz="2000">
                <a:latin typeface="Calibri"/>
                <a:ea typeface="Calibri"/>
                <a:cs typeface="Calibri"/>
                <a:sym typeface="Calibri"/>
              </a:rPr>
              <a:t>in each hand? How might he use these items? Carefully examine his </a:t>
            </a:r>
            <a:r>
              <a:rPr b="1" lang="en-US" sz="2000">
                <a:latin typeface="Calibri"/>
                <a:ea typeface="Calibri"/>
                <a:cs typeface="Calibri"/>
                <a:sym typeface="Calibri"/>
              </a:rPr>
              <a:t>headdress</a:t>
            </a:r>
            <a:r>
              <a:rPr lang="en-US" sz="2000">
                <a:latin typeface="Calibri"/>
                <a:ea typeface="Calibri"/>
                <a:cs typeface="Calibri"/>
                <a:sym typeface="Calibri"/>
              </a:rPr>
              <a:t> and describe its </a:t>
            </a:r>
            <a:r>
              <a:rPr b="1" lang="en-US" sz="2000">
                <a:latin typeface="Calibri"/>
                <a:ea typeface="Calibri"/>
                <a:cs typeface="Calibri"/>
                <a:sym typeface="Calibri"/>
              </a:rPr>
              <a:t>details</a:t>
            </a:r>
            <a:r>
              <a:rPr lang="en-US" sz="2000">
                <a:latin typeface="Calibri"/>
                <a:ea typeface="Calibri"/>
                <a:cs typeface="Calibri"/>
                <a:sym typeface="Calibri"/>
              </a:rPr>
              <a:t>. Is this an important person? What does this elaborate hat tell you about him?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p:txBody>
      </p:sp>
      <p:grpSp>
        <p:nvGrpSpPr>
          <p:cNvPr id="603" name="Google Shape;603;p59"/>
          <p:cNvGrpSpPr/>
          <p:nvPr/>
        </p:nvGrpSpPr>
        <p:grpSpPr>
          <a:xfrm>
            <a:off x="7096410" y="2527995"/>
            <a:ext cx="533537" cy="510347"/>
            <a:chOff x="5049750" y="832600"/>
            <a:chExt cx="505100" cy="483100"/>
          </a:xfrm>
        </p:grpSpPr>
        <p:sp>
          <p:nvSpPr>
            <p:cNvPr id="604" name="Google Shape;604;p59"/>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605" name="Google Shape;605;p59"/>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grpSp>
        <p:nvGrpSpPr>
          <p:cNvPr id="606" name="Google Shape;606;p59"/>
          <p:cNvGrpSpPr/>
          <p:nvPr/>
        </p:nvGrpSpPr>
        <p:grpSpPr>
          <a:xfrm>
            <a:off x="7096403" y="4086750"/>
            <a:ext cx="533549" cy="280331"/>
            <a:chOff x="2080675" y="352325"/>
            <a:chExt cx="485000" cy="254800"/>
          </a:xfrm>
        </p:grpSpPr>
        <p:sp>
          <p:nvSpPr>
            <p:cNvPr id="607" name="Google Shape;607;p59"/>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sp>
          <p:nvSpPr>
            <p:cNvPr id="608" name="Google Shape;608;p59"/>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grpSp>
      <p:grpSp>
        <p:nvGrpSpPr>
          <p:cNvPr id="609" name="Google Shape;609;p59"/>
          <p:cNvGrpSpPr/>
          <p:nvPr/>
        </p:nvGrpSpPr>
        <p:grpSpPr>
          <a:xfrm>
            <a:off x="7096405" y="405574"/>
            <a:ext cx="533547" cy="525154"/>
            <a:chOff x="683125" y="1955275"/>
            <a:chExt cx="299325" cy="294600"/>
          </a:xfrm>
        </p:grpSpPr>
        <p:sp>
          <p:nvSpPr>
            <p:cNvPr id="610" name="Google Shape;610;p59"/>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59"/>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59"/>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59"/>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14" name="Google Shape;614;p59"/>
          <p:cNvPicPr preferRelativeResize="0"/>
          <p:nvPr/>
        </p:nvPicPr>
        <p:blipFill>
          <a:blip r:embed="rId3">
            <a:alphaModFix/>
          </a:blip>
          <a:stretch>
            <a:fillRect/>
          </a:stretch>
        </p:blipFill>
        <p:spPr>
          <a:xfrm>
            <a:off x="1165975" y="0"/>
            <a:ext cx="4570900" cy="6857999"/>
          </a:xfrm>
          <a:prstGeom prst="rect">
            <a:avLst/>
          </a:prstGeom>
          <a:noFill/>
          <a:ln>
            <a:noFill/>
          </a:ln>
        </p:spPr>
      </p:pic>
      <p:sp>
        <p:nvSpPr>
          <p:cNvPr id="615" name="Google Shape;615;p59"/>
          <p:cNvSpPr txBox="1"/>
          <p:nvPr/>
        </p:nvSpPr>
        <p:spPr>
          <a:xfrm>
            <a:off x="5736875" y="6434700"/>
            <a:ext cx="2806800" cy="423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en-US" sz="1000">
                <a:latin typeface="Calibri"/>
                <a:ea typeface="Calibri"/>
                <a:cs typeface="Calibri"/>
                <a:sym typeface="Calibri"/>
              </a:rPr>
              <a:t>Chokwe​ people, </a:t>
            </a:r>
            <a:r>
              <a:rPr i="1" lang="en-US" sz="1000">
                <a:latin typeface="Calibri"/>
                <a:ea typeface="Calibri"/>
                <a:cs typeface="Calibri"/>
                <a:sym typeface="Calibri"/>
              </a:rPr>
              <a:t>Chibinda Ilunga</a:t>
            </a:r>
            <a:r>
              <a:rPr lang="en-US" sz="1000">
                <a:latin typeface="Calibri"/>
                <a:ea typeface="Calibri"/>
                <a:cs typeface="Calibri"/>
                <a:sym typeface="Calibri"/>
              </a:rPr>
              <a:t>​, mid-19th century, wood, hair, and hide​. Kimbell Art Museum</a:t>
            </a:r>
            <a:endParaRPr sz="10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60"/>
          <p:cNvSpPr txBox="1"/>
          <p:nvPr/>
        </p:nvSpPr>
        <p:spPr>
          <a:xfrm>
            <a:off x="7866742" y="274268"/>
            <a:ext cx="4151100" cy="4094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Look for </a:t>
            </a:r>
            <a:r>
              <a:rPr b="1" lang="en-US" sz="2000">
                <a:solidFill>
                  <a:schemeClr val="dk1"/>
                </a:solidFill>
                <a:latin typeface="Calibri"/>
                <a:ea typeface="Calibri"/>
                <a:cs typeface="Calibri"/>
                <a:sym typeface="Calibri"/>
              </a:rPr>
              <a:t>shapes</a:t>
            </a:r>
            <a:r>
              <a:rPr lang="en-US" sz="2000">
                <a:solidFill>
                  <a:schemeClr val="dk1"/>
                </a:solidFill>
                <a:latin typeface="Calibri"/>
                <a:ea typeface="Calibri"/>
                <a:cs typeface="Calibri"/>
                <a:sym typeface="Calibri"/>
              </a:rPr>
              <a:t> and</a:t>
            </a:r>
            <a:r>
              <a:rPr b="1" lang="en-US" sz="2000">
                <a:solidFill>
                  <a:schemeClr val="dk1"/>
                </a:solidFill>
                <a:latin typeface="Calibri"/>
                <a:ea typeface="Calibri"/>
                <a:cs typeface="Calibri"/>
                <a:sym typeface="Calibri"/>
              </a:rPr>
              <a:t> lines </a:t>
            </a:r>
            <a:r>
              <a:rPr lang="en-US" sz="2000">
                <a:solidFill>
                  <a:schemeClr val="dk1"/>
                </a:solidFill>
                <a:latin typeface="Calibri"/>
                <a:ea typeface="Calibri"/>
                <a:cs typeface="Calibri"/>
                <a:sym typeface="Calibri"/>
              </a:rPr>
              <a:t>in and around this sculpture. How does your eye move around the figure? Where do you see </a:t>
            </a:r>
            <a:r>
              <a:rPr b="1" lang="en-US" sz="2000">
                <a:solidFill>
                  <a:schemeClr val="dk1"/>
                </a:solidFill>
                <a:latin typeface="Calibri"/>
                <a:ea typeface="Calibri"/>
                <a:cs typeface="Calibri"/>
                <a:sym typeface="Calibri"/>
              </a:rPr>
              <a:t>straight lines</a:t>
            </a:r>
            <a:r>
              <a:rPr lang="en-US" sz="2000">
                <a:solidFill>
                  <a:schemeClr val="dk1"/>
                </a:solidFill>
                <a:latin typeface="Calibri"/>
                <a:ea typeface="Calibri"/>
                <a:cs typeface="Calibri"/>
                <a:sym typeface="Calibri"/>
              </a:rPr>
              <a:t>? </a:t>
            </a:r>
            <a:r>
              <a:rPr b="1" lang="en-US" sz="2000">
                <a:solidFill>
                  <a:schemeClr val="dk1"/>
                </a:solidFill>
                <a:latin typeface="Calibri"/>
                <a:ea typeface="Calibri"/>
                <a:cs typeface="Calibri"/>
                <a:sym typeface="Calibri"/>
              </a:rPr>
              <a:t>Curving lines</a:t>
            </a:r>
            <a:r>
              <a:rPr lang="en-US" sz="2000">
                <a:solidFill>
                  <a:schemeClr val="dk1"/>
                </a:solidFill>
                <a:latin typeface="Calibri"/>
                <a:ea typeface="Calibri"/>
                <a:cs typeface="Calibri"/>
                <a:sym typeface="Calibri"/>
              </a:rPr>
              <a:t>? How is the front of the sculpture different from the side?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Imagine yourself as a legendary hero. What </a:t>
            </a:r>
            <a:r>
              <a:rPr b="1" lang="en-US" sz="2000">
                <a:solidFill>
                  <a:schemeClr val="dk1"/>
                </a:solidFill>
                <a:latin typeface="Calibri"/>
                <a:ea typeface="Calibri"/>
                <a:cs typeface="Calibri"/>
                <a:sym typeface="Calibri"/>
              </a:rPr>
              <a:t>special skills</a:t>
            </a:r>
            <a:r>
              <a:rPr lang="en-US" sz="2000">
                <a:solidFill>
                  <a:schemeClr val="dk1"/>
                </a:solidFill>
                <a:latin typeface="Calibri"/>
                <a:ea typeface="Calibri"/>
                <a:cs typeface="Calibri"/>
                <a:sym typeface="Calibri"/>
              </a:rPr>
              <a:t> and talents would you have? </a:t>
            </a:r>
            <a:r>
              <a:rPr b="1" lang="en-US" sz="2000">
                <a:solidFill>
                  <a:schemeClr val="dk1"/>
                </a:solidFill>
                <a:latin typeface="Calibri"/>
                <a:ea typeface="Calibri"/>
                <a:cs typeface="Calibri"/>
                <a:sym typeface="Calibri"/>
              </a:rPr>
              <a:t>Write a story </a:t>
            </a:r>
            <a:r>
              <a:rPr lang="en-US" sz="2000">
                <a:solidFill>
                  <a:schemeClr val="dk1"/>
                </a:solidFill>
                <a:latin typeface="Calibri"/>
                <a:ea typeface="Calibri"/>
                <a:cs typeface="Calibri"/>
                <a:sym typeface="Calibri"/>
              </a:rPr>
              <a:t>or </a:t>
            </a:r>
            <a:r>
              <a:rPr b="1" lang="en-US" sz="2000">
                <a:solidFill>
                  <a:schemeClr val="dk1"/>
                </a:solidFill>
                <a:latin typeface="Calibri"/>
                <a:ea typeface="Calibri"/>
                <a:cs typeface="Calibri"/>
                <a:sym typeface="Calibri"/>
              </a:rPr>
              <a:t>draw a picture</a:t>
            </a:r>
            <a:r>
              <a:rPr lang="en-US" sz="2000">
                <a:solidFill>
                  <a:schemeClr val="dk1"/>
                </a:solidFill>
                <a:latin typeface="Calibri"/>
                <a:ea typeface="Calibri"/>
                <a:cs typeface="Calibri"/>
                <a:sym typeface="Calibri"/>
              </a:rPr>
              <a:t> of your mighty deeds.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p:txBody>
      </p:sp>
      <p:pic>
        <p:nvPicPr>
          <p:cNvPr id="622" name="Google Shape;622;p60"/>
          <p:cNvPicPr preferRelativeResize="0"/>
          <p:nvPr/>
        </p:nvPicPr>
        <p:blipFill>
          <a:blip r:embed="rId3">
            <a:alphaModFix/>
          </a:blip>
          <a:stretch>
            <a:fillRect/>
          </a:stretch>
        </p:blipFill>
        <p:spPr>
          <a:xfrm>
            <a:off x="1165975" y="0"/>
            <a:ext cx="4570900" cy="6857999"/>
          </a:xfrm>
          <a:prstGeom prst="rect">
            <a:avLst/>
          </a:prstGeom>
          <a:noFill/>
          <a:ln>
            <a:noFill/>
          </a:ln>
        </p:spPr>
      </p:pic>
      <p:grpSp>
        <p:nvGrpSpPr>
          <p:cNvPr id="623" name="Google Shape;623;p60"/>
          <p:cNvGrpSpPr/>
          <p:nvPr/>
        </p:nvGrpSpPr>
        <p:grpSpPr>
          <a:xfrm>
            <a:off x="7096403" y="389400"/>
            <a:ext cx="533549" cy="280331"/>
            <a:chOff x="2080675" y="352325"/>
            <a:chExt cx="485000" cy="254800"/>
          </a:xfrm>
        </p:grpSpPr>
        <p:sp>
          <p:nvSpPr>
            <p:cNvPr id="624" name="Google Shape;624;p60"/>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sp>
          <p:nvSpPr>
            <p:cNvPr id="625" name="Google Shape;625;p60"/>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grpSp>
      <p:sp>
        <p:nvSpPr>
          <p:cNvPr id="626" name="Google Shape;626;p60"/>
          <p:cNvSpPr/>
          <p:nvPr/>
        </p:nvSpPr>
        <p:spPr>
          <a:xfrm>
            <a:off x="7212650" y="2849162"/>
            <a:ext cx="417308" cy="409062"/>
          </a:xfrm>
          <a:custGeom>
            <a:rect b="b" l="l" r="r" t="t"/>
            <a:pathLst>
              <a:path extrusionOk="0" h="19396" w="19787">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627" name="Google Shape;627;p60"/>
          <p:cNvSpPr txBox="1"/>
          <p:nvPr/>
        </p:nvSpPr>
        <p:spPr>
          <a:xfrm>
            <a:off x="5736875" y="6434700"/>
            <a:ext cx="2806800" cy="423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en-US" sz="1000">
                <a:latin typeface="Calibri"/>
                <a:ea typeface="Calibri"/>
                <a:cs typeface="Calibri"/>
                <a:sym typeface="Calibri"/>
              </a:rPr>
              <a:t>Chokwe​ people, </a:t>
            </a:r>
            <a:r>
              <a:rPr i="1" lang="en-US" sz="1000">
                <a:latin typeface="Calibri"/>
                <a:ea typeface="Calibri"/>
                <a:cs typeface="Calibri"/>
                <a:sym typeface="Calibri"/>
              </a:rPr>
              <a:t>Chibinda Ilunga</a:t>
            </a:r>
            <a:r>
              <a:rPr lang="en-US" sz="1000">
                <a:latin typeface="Calibri"/>
                <a:ea typeface="Calibri"/>
                <a:cs typeface="Calibri"/>
                <a:sym typeface="Calibri"/>
              </a:rPr>
              <a:t>​, mid-19th century, wood, hair, and hide​. Kimbell Art Museum</a:t>
            </a:r>
            <a:endParaRPr sz="10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61"/>
          <p:cNvSpPr txBox="1"/>
          <p:nvPr/>
        </p:nvSpPr>
        <p:spPr>
          <a:xfrm>
            <a:off x="696300" y="673675"/>
            <a:ext cx="10799400" cy="614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1" sz="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Art in order of appearance:</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lang="en-US" sz="9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t/>
            </a:r>
            <a:endParaRPr sz="1200">
              <a:solidFill>
                <a:schemeClr val="dk1"/>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Japanese, </a:t>
            </a:r>
            <a:r>
              <a:rPr i="1" lang="en-US" sz="1200">
                <a:solidFill>
                  <a:schemeClr val="dk1"/>
                </a:solidFill>
                <a:latin typeface="Calibri"/>
                <a:ea typeface="Calibri"/>
                <a:cs typeface="Calibri"/>
                <a:sym typeface="Calibri"/>
              </a:rPr>
              <a:t>Seated Nyoirin Kannon</a:t>
            </a:r>
            <a:r>
              <a:rPr lang="en-US" sz="1200">
                <a:solidFill>
                  <a:schemeClr val="dk1"/>
                </a:solidFill>
                <a:latin typeface="Calibri"/>
                <a:ea typeface="Calibri"/>
                <a:cs typeface="Calibri"/>
                <a:sym typeface="Calibri"/>
              </a:rPr>
              <a:t>, c. 1230–50, wood with traces of gilt and pigment. Kimbell Art Museum</a:t>
            </a:r>
            <a:endParaRPr sz="1200">
              <a:solidFill>
                <a:schemeClr val="dk1"/>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Henry Raeburn, </a:t>
            </a:r>
            <a:r>
              <a:rPr i="1" lang="en-US" sz="1200">
                <a:solidFill>
                  <a:schemeClr val="dk1"/>
                </a:solidFill>
                <a:latin typeface="Calibri"/>
                <a:ea typeface="Calibri"/>
                <a:cs typeface="Calibri"/>
                <a:sym typeface="Calibri"/>
              </a:rPr>
              <a:t>The Allen Brothers (Portrait of James and John Lee Allen)</a:t>
            </a:r>
            <a:r>
              <a:rPr lang="en-US" sz="1200">
                <a:solidFill>
                  <a:schemeClr val="dk1"/>
                </a:solidFill>
                <a:latin typeface="Calibri"/>
                <a:ea typeface="Calibri"/>
                <a:cs typeface="Calibri"/>
                <a:sym typeface="Calibri"/>
              </a:rPr>
              <a:t>, early 1790s, oil on canvas. Kimbell Art Museum</a:t>
            </a:r>
            <a:endParaRPr sz="1200">
              <a:solidFill>
                <a:schemeClr val="dk1"/>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Jacob van Ruisdael, </a:t>
            </a:r>
            <a:r>
              <a:rPr i="1" lang="en-US" sz="1200">
                <a:solidFill>
                  <a:schemeClr val="dk1"/>
                </a:solidFill>
                <a:latin typeface="Calibri"/>
                <a:ea typeface="Calibri"/>
                <a:cs typeface="Calibri"/>
                <a:sym typeface="Calibri"/>
              </a:rPr>
              <a:t>Rough Sea at a Jetty</a:t>
            </a:r>
            <a:r>
              <a:rPr lang="en-US" sz="1200">
                <a:solidFill>
                  <a:schemeClr val="dk1"/>
                </a:solidFill>
                <a:latin typeface="Calibri"/>
                <a:ea typeface="Calibri"/>
                <a:cs typeface="Calibri"/>
                <a:sym typeface="Calibri"/>
              </a:rPr>
              <a:t>, 1650s, oil on canvas. Kimbell Art Museum</a:t>
            </a:r>
            <a:endParaRPr sz="1200">
              <a:solidFill>
                <a:schemeClr val="dk1"/>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1200">
                <a:latin typeface="Calibri"/>
                <a:ea typeface="Calibri"/>
                <a:cs typeface="Calibri"/>
                <a:sym typeface="Calibri"/>
              </a:rPr>
              <a:t>Salvator Rosa, </a:t>
            </a:r>
            <a:r>
              <a:rPr i="1" lang="en-US" sz="1200">
                <a:latin typeface="Calibri"/>
                <a:ea typeface="Calibri"/>
                <a:cs typeface="Calibri"/>
                <a:sym typeface="Calibri"/>
              </a:rPr>
              <a:t>Pythagoras Emerging from the Underworld</a:t>
            </a:r>
            <a:r>
              <a:rPr lang="en-US" sz="1200">
                <a:latin typeface="Calibri"/>
                <a:ea typeface="Calibri"/>
                <a:cs typeface="Calibri"/>
                <a:sym typeface="Calibri"/>
              </a:rPr>
              <a:t>, oil on canvas, 1662. Kimbell Art Museum</a:t>
            </a:r>
            <a:endParaRPr sz="12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12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1200">
                <a:latin typeface="Calibri"/>
                <a:ea typeface="Calibri"/>
                <a:cs typeface="Calibri"/>
                <a:sym typeface="Calibri"/>
              </a:rPr>
              <a:t>Chokwe people​, </a:t>
            </a:r>
            <a:r>
              <a:rPr i="1" lang="en-US" sz="1200">
                <a:latin typeface="Calibri"/>
                <a:ea typeface="Calibri"/>
                <a:cs typeface="Calibri"/>
                <a:sym typeface="Calibri"/>
              </a:rPr>
              <a:t>Chibinda Ilunga​</a:t>
            </a:r>
            <a:r>
              <a:rPr lang="en-US" sz="1200">
                <a:latin typeface="Calibri"/>
                <a:ea typeface="Calibri"/>
                <a:cs typeface="Calibri"/>
                <a:sym typeface="Calibri"/>
              </a:rPr>
              <a:t>, mid-19th century, wood, hair, and hide​. Kimbell Art Museum</a:t>
            </a:r>
            <a:endParaRPr sz="12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12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1200">
                <a:latin typeface="Calibri"/>
                <a:ea typeface="Calibri"/>
                <a:cs typeface="Calibri"/>
                <a:sym typeface="Calibri"/>
              </a:rPr>
              <a:t>Zapotec culture, </a:t>
            </a:r>
            <a:r>
              <a:rPr i="1" lang="en-US" sz="1200">
                <a:latin typeface="Calibri"/>
                <a:ea typeface="Calibri"/>
                <a:cs typeface="Calibri"/>
                <a:sym typeface="Calibri"/>
              </a:rPr>
              <a:t>Urn in the Form of Cociyo, ​God of Lightning and Rain</a:t>
            </a:r>
            <a:r>
              <a:rPr lang="en-US" sz="1200">
                <a:latin typeface="Calibri"/>
                <a:ea typeface="Calibri"/>
                <a:cs typeface="Calibri"/>
                <a:sym typeface="Calibri"/>
              </a:rPr>
              <a:t>​, c. AD 400–500, ceramic.​ Kimbell Art Museum</a:t>
            </a:r>
            <a:endParaRPr sz="1200">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1000"/>
              <a:buFont typeface="Arial"/>
              <a:buNone/>
            </a:pPr>
            <a:r>
              <a:rPr lang="en-US" sz="1200">
                <a:solidFill>
                  <a:schemeClr val="dk1"/>
                </a:solidFill>
                <a:latin typeface="Calibri"/>
                <a:ea typeface="Calibri"/>
                <a:cs typeface="Calibri"/>
                <a:sym typeface="Calibri"/>
              </a:rPr>
              <a:t>Caravaggio, </a:t>
            </a:r>
            <a:r>
              <a:rPr i="1" lang="en-US" sz="1200">
                <a:solidFill>
                  <a:schemeClr val="dk1"/>
                </a:solidFill>
                <a:latin typeface="Calibri"/>
                <a:ea typeface="Calibri"/>
                <a:cs typeface="Calibri"/>
                <a:sym typeface="Calibri"/>
              </a:rPr>
              <a:t>The Cardsharps</a:t>
            </a:r>
            <a:r>
              <a:rPr lang="en-US" sz="1200">
                <a:solidFill>
                  <a:schemeClr val="dk1"/>
                </a:solidFill>
                <a:latin typeface="Calibri"/>
                <a:ea typeface="Calibri"/>
                <a:cs typeface="Calibri"/>
                <a:sym typeface="Calibri"/>
              </a:rPr>
              <a:t>, c. 1596–97, oil on canvas. Kimbell Art Museum</a:t>
            </a:r>
            <a:endParaRPr sz="1200">
              <a:solidFill>
                <a:schemeClr val="dk1"/>
              </a:solidFill>
              <a:latin typeface="Quattrocento Sans"/>
              <a:ea typeface="Quattrocento Sans"/>
              <a:cs typeface="Quattrocento Sans"/>
              <a:sym typeface="Quattrocento Sans"/>
            </a:endParaRPr>
          </a:p>
          <a:p>
            <a:pPr indent="0" lvl="0" marL="0" rtl="0" algn="ctr">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Claude Monet, </a:t>
            </a:r>
            <a:r>
              <a:rPr i="1" lang="en-US" sz="1200">
                <a:solidFill>
                  <a:schemeClr val="dk1"/>
                </a:solidFill>
                <a:latin typeface="Calibri"/>
                <a:ea typeface="Calibri"/>
                <a:cs typeface="Calibri"/>
                <a:sym typeface="Calibri"/>
              </a:rPr>
              <a:t>Weeping Willow, </a:t>
            </a:r>
            <a:r>
              <a:rPr lang="en-US" sz="1200">
                <a:solidFill>
                  <a:schemeClr val="dk1"/>
                </a:solidFill>
                <a:latin typeface="Calibri"/>
                <a:ea typeface="Calibri"/>
                <a:cs typeface="Calibri"/>
                <a:sym typeface="Calibri"/>
              </a:rPr>
              <a:t>1918–19, oil on canvas. Kimbell Art Museum</a:t>
            </a: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Assyrian, </a:t>
            </a:r>
            <a:r>
              <a:rPr i="1" lang="en-US" sz="1200">
                <a:solidFill>
                  <a:schemeClr val="dk1"/>
                </a:solidFill>
                <a:latin typeface="Calibri"/>
                <a:ea typeface="Calibri"/>
                <a:cs typeface="Calibri"/>
                <a:sym typeface="Calibri"/>
              </a:rPr>
              <a:t>Pair of Winged Deities</a:t>
            </a:r>
            <a:r>
              <a:rPr lang="en-US" sz="1200">
                <a:solidFill>
                  <a:schemeClr val="dk1"/>
                </a:solidFill>
                <a:latin typeface="Calibri"/>
                <a:ea typeface="Calibri"/>
                <a:cs typeface="Calibri"/>
                <a:sym typeface="Calibri"/>
              </a:rPr>
              <a:t>, gypsum, c. 874–860 BC. Kimbell Art Museum </a:t>
            </a:r>
            <a:endParaRPr sz="1200">
              <a:solidFill>
                <a:schemeClr val="dk1"/>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Jean Siméon Chardin, </a:t>
            </a:r>
            <a:r>
              <a:rPr i="1" lang="en-US" sz="1200">
                <a:solidFill>
                  <a:schemeClr val="dk1"/>
                </a:solidFill>
                <a:latin typeface="Calibri"/>
                <a:ea typeface="Calibri"/>
                <a:cs typeface="Calibri"/>
                <a:sym typeface="Calibri"/>
              </a:rPr>
              <a:t>The Cut Melon,</a:t>
            </a:r>
            <a:r>
              <a:rPr lang="en-US" sz="1200">
                <a:solidFill>
                  <a:schemeClr val="dk1"/>
                </a:solidFill>
                <a:latin typeface="Calibri"/>
                <a:ea typeface="Calibri"/>
                <a:cs typeface="Calibri"/>
                <a:sym typeface="Calibri"/>
              </a:rPr>
              <a:t> oil on canvas, 1760. Kimbell Art Museum, Fort Worth </a:t>
            </a:r>
            <a:endParaRPr sz="1200">
              <a:solidFill>
                <a:schemeClr val="dk1"/>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t/>
            </a:r>
            <a:endParaRPr sz="1800">
              <a:latin typeface="Calibri"/>
              <a:ea typeface="Calibri"/>
              <a:cs typeface="Calibri"/>
              <a:sym typeface="Calibri"/>
            </a:endParaRPr>
          </a:p>
          <a:p>
            <a:pPr indent="0" lvl="0" marL="0" rtl="0" algn="ctr">
              <a:lnSpc>
                <a:spcPct val="100000"/>
              </a:lnSpc>
              <a:spcBef>
                <a:spcPts val="0"/>
              </a:spcBef>
              <a:spcAft>
                <a:spcPts val="0"/>
              </a:spcAft>
              <a:buClr>
                <a:schemeClr val="dk1"/>
              </a:buClr>
              <a:buSzPts val="1100"/>
              <a:buFont typeface="Arial"/>
              <a:buNone/>
            </a:pPr>
            <a:r>
              <a:rPr b="0" i="0" lang="en-US" sz="1800" u="none" cap="none" strike="noStrike">
                <a:solidFill>
                  <a:srgbClr val="000000"/>
                </a:solidFill>
                <a:latin typeface="Calibri"/>
                <a:ea typeface="Calibri"/>
                <a:cs typeface="Calibri"/>
                <a:sym typeface="Calibri"/>
              </a:rPr>
              <a:t>© 202</a:t>
            </a:r>
            <a:r>
              <a:rPr lang="en-US" sz="1800">
                <a:latin typeface="Calibri"/>
                <a:ea typeface="Calibri"/>
                <a:cs typeface="Calibri"/>
                <a:sym typeface="Calibri"/>
              </a:rPr>
              <a:t>5</a:t>
            </a:r>
            <a:r>
              <a:rPr b="0" i="0" lang="en-US" sz="1800" u="none" cap="none" strike="noStrike">
                <a:solidFill>
                  <a:srgbClr val="000000"/>
                </a:solidFill>
                <a:latin typeface="Calibri"/>
                <a:ea typeface="Calibri"/>
                <a:cs typeface="Calibri"/>
                <a:sym typeface="Calibri"/>
              </a:rPr>
              <a:t> Kimbell Art Museum</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28"/>
          <p:cNvPicPr preferRelativeResize="0"/>
          <p:nvPr/>
        </p:nvPicPr>
        <p:blipFill>
          <a:blip r:embed="rId3">
            <a:alphaModFix/>
          </a:blip>
          <a:stretch>
            <a:fillRect/>
          </a:stretch>
        </p:blipFill>
        <p:spPr>
          <a:xfrm>
            <a:off x="1053525" y="0"/>
            <a:ext cx="5424789" cy="6857999"/>
          </a:xfrm>
          <a:prstGeom prst="rect">
            <a:avLst/>
          </a:prstGeom>
          <a:noFill/>
          <a:ln>
            <a:noFill/>
          </a:ln>
        </p:spPr>
      </p:pic>
      <p:sp>
        <p:nvSpPr>
          <p:cNvPr id="190" name="Google Shape;190;p28"/>
          <p:cNvSpPr txBox="1"/>
          <p:nvPr/>
        </p:nvSpPr>
        <p:spPr>
          <a:xfrm>
            <a:off x="6598125" y="6165300"/>
            <a:ext cx="34281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chemeClr val="dk1"/>
                </a:solidFill>
                <a:latin typeface="Calibri"/>
                <a:ea typeface="Calibri"/>
                <a:cs typeface="Calibri"/>
                <a:sym typeface="Calibri"/>
              </a:rPr>
              <a:t>Zapotec culture, </a:t>
            </a:r>
            <a:r>
              <a:rPr i="1" lang="en-US" sz="1000">
                <a:solidFill>
                  <a:schemeClr val="dk1"/>
                </a:solidFill>
                <a:latin typeface="Calibri"/>
                <a:ea typeface="Calibri"/>
                <a:cs typeface="Calibri"/>
                <a:sym typeface="Calibri"/>
              </a:rPr>
              <a:t>Urn in the Form of Cociyo, </a:t>
            </a:r>
            <a:r>
              <a:rPr lang="en-US" sz="1000">
                <a:solidFill>
                  <a:schemeClr val="dk1"/>
                </a:solidFill>
                <a:latin typeface="Calibri"/>
                <a:ea typeface="Calibri"/>
                <a:cs typeface="Calibri"/>
                <a:sym typeface="Calibri"/>
              </a:rPr>
              <a:t>​</a:t>
            </a:r>
            <a:r>
              <a:rPr i="1" lang="en-US" sz="1000">
                <a:solidFill>
                  <a:schemeClr val="dk1"/>
                </a:solidFill>
                <a:latin typeface="Calibri"/>
                <a:ea typeface="Calibri"/>
                <a:cs typeface="Calibri"/>
                <a:sym typeface="Calibri"/>
              </a:rPr>
              <a:t>God of Lightning and Rain</a:t>
            </a:r>
            <a:r>
              <a:rPr lang="en-US" sz="1000">
                <a:solidFill>
                  <a:schemeClr val="dk1"/>
                </a:solidFill>
                <a:latin typeface="Calibri"/>
                <a:ea typeface="Calibri"/>
                <a:cs typeface="Calibri"/>
                <a:sym typeface="Calibri"/>
              </a:rPr>
              <a:t>​, c. AD 400–500, ceramic.​ Kimbell Art Museum</a:t>
            </a:r>
            <a:endParaRPr sz="1000">
              <a:solidFill>
                <a:schemeClr val="dk1"/>
              </a:solidFill>
              <a:latin typeface="Calibri"/>
              <a:ea typeface="Calibri"/>
              <a:cs typeface="Calibri"/>
              <a:sym typeface="Calibri"/>
            </a:endParaRPr>
          </a:p>
        </p:txBody>
      </p:sp>
      <p:pic>
        <p:nvPicPr>
          <p:cNvPr id="191" name="Google Shape;191;p28" title="20240322_Piano North Reinstal-49.jpg"/>
          <p:cNvPicPr preferRelativeResize="0"/>
          <p:nvPr/>
        </p:nvPicPr>
        <p:blipFill rotWithShape="1">
          <a:blip r:embed="rId4">
            <a:alphaModFix/>
          </a:blip>
          <a:srcRect b="9067" l="5149" r="15867" t="20425"/>
          <a:stretch/>
        </p:blipFill>
        <p:spPr>
          <a:xfrm>
            <a:off x="6598125" y="0"/>
            <a:ext cx="4540348" cy="60766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29"/>
          <p:cNvPicPr preferRelativeResize="0"/>
          <p:nvPr/>
        </p:nvPicPr>
        <p:blipFill>
          <a:blip r:embed="rId3">
            <a:alphaModFix/>
          </a:blip>
          <a:stretch>
            <a:fillRect/>
          </a:stretch>
        </p:blipFill>
        <p:spPr>
          <a:xfrm>
            <a:off x="0" y="0"/>
            <a:ext cx="5424789" cy="6857999"/>
          </a:xfrm>
          <a:prstGeom prst="rect">
            <a:avLst/>
          </a:prstGeom>
          <a:noFill/>
          <a:ln>
            <a:noFill/>
          </a:ln>
        </p:spPr>
      </p:pic>
      <p:sp>
        <p:nvSpPr>
          <p:cNvPr id="197" name="Google Shape;197;p29"/>
          <p:cNvSpPr txBox="1"/>
          <p:nvPr/>
        </p:nvSpPr>
        <p:spPr>
          <a:xfrm>
            <a:off x="5424800" y="6165300"/>
            <a:ext cx="2536500" cy="69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chemeClr val="dk1"/>
                </a:solidFill>
                <a:latin typeface="Calibri"/>
                <a:ea typeface="Calibri"/>
                <a:cs typeface="Calibri"/>
                <a:sym typeface="Calibri"/>
              </a:rPr>
              <a:t>Zapotec culture, </a:t>
            </a:r>
            <a:r>
              <a:rPr i="1" lang="en-US" sz="1000">
                <a:solidFill>
                  <a:schemeClr val="dk1"/>
                </a:solidFill>
                <a:latin typeface="Calibri"/>
                <a:ea typeface="Calibri"/>
                <a:cs typeface="Calibri"/>
                <a:sym typeface="Calibri"/>
              </a:rPr>
              <a:t>Urn in the Form of Cociyo, </a:t>
            </a:r>
            <a:r>
              <a:rPr lang="en-US" sz="1000">
                <a:solidFill>
                  <a:schemeClr val="dk1"/>
                </a:solidFill>
                <a:latin typeface="Calibri"/>
                <a:ea typeface="Calibri"/>
                <a:cs typeface="Calibri"/>
                <a:sym typeface="Calibri"/>
              </a:rPr>
              <a:t>​</a:t>
            </a:r>
            <a:r>
              <a:rPr i="1" lang="en-US" sz="1000">
                <a:solidFill>
                  <a:schemeClr val="dk1"/>
                </a:solidFill>
                <a:latin typeface="Calibri"/>
                <a:ea typeface="Calibri"/>
                <a:cs typeface="Calibri"/>
                <a:sym typeface="Calibri"/>
              </a:rPr>
              <a:t>God of Lightning and Rain</a:t>
            </a:r>
            <a:r>
              <a:rPr lang="en-US" sz="1000">
                <a:solidFill>
                  <a:schemeClr val="dk1"/>
                </a:solidFill>
                <a:latin typeface="Calibri"/>
                <a:ea typeface="Calibri"/>
                <a:cs typeface="Calibri"/>
                <a:sym typeface="Calibri"/>
              </a:rPr>
              <a:t>​, c. AD 400–500, ceramic.​ Kimbell Art Museum</a:t>
            </a:r>
            <a:endParaRPr sz="1000">
              <a:solidFill>
                <a:schemeClr val="dk1"/>
              </a:solidFill>
              <a:latin typeface="Calibri"/>
              <a:ea typeface="Calibri"/>
              <a:cs typeface="Calibri"/>
              <a:sym typeface="Calibri"/>
            </a:endParaRPr>
          </a:p>
        </p:txBody>
      </p:sp>
      <p:sp>
        <p:nvSpPr>
          <p:cNvPr id="198" name="Google Shape;198;p29"/>
          <p:cNvSpPr txBox="1"/>
          <p:nvPr/>
        </p:nvSpPr>
        <p:spPr>
          <a:xfrm>
            <a:off x="7450700" y="737406"/>
            <a:ext cx="4407600" cy="4710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What are your </a:t>
            </a:r>
            <a:r>
              <a:rPr b="1" lang="en-US" sz="2000">
                <a:latin typeface="Calibri"/>
                <a:ea typeface="Calibri"/>
                <a:cs typeface="Calibri"/>
                <a:sym typeface="Calibri"/>
              </a:rPr>
              <a:t>first impressions </a:t>
            </a:r>
            <a:r>
              <a:rPr lang="en-US" sz="2000">
                <a:latin typeface="Calibri"/>
                <a:ea typeface="Calibri"/>
                <a:cs typeface="Calibri"/>
                <a:sym typeface="Calibri"/>
              </a:rPr>
              <a:t>of this figure? What details stand out to you? Where do you notice different types of </a:t>
            </a:r>
            <a:r>
              <a:rPr b="1" lang="en-US" sz="2000">
                <a:latin typeface="Calibri"/>
                <a:ea typeface="Calibri"/>
                <a:cs typeface="Calibri"/>
                <a:sym typeface="Calibri"/>
              </a:rPr>
              <a:t>lines</a:t>
            </a:r>
            <a:r>
              <a:rPr lang="en-US" sz="2000">
                <a:latin typeface="Calibri"/>
                <a:ea typeface="Calibri"/>
                <a:cs typeface="Calibri"/>
                <a:sym typeface="Calibri"/>
              </a:rPr>
              <a:t>, </a:t>
            </a:r>
            <a:r>
              <a:rPr b="1" lang="en-US" sz="2000">
                <a:latin typeface="Calibri"/>
                <a:ea typeface="Calibri"/>
                <a:cs typeface="Calibri"/>
                <a:sym typeface="Calibri"/>
              </a:rPr>
              <a:t>shapes</a:t>
            </a:r>
            <a:r>
              <a:rPr lang="en-US" sz="2000">
                <a:latin typeface="Calibri"/>
                <a:ea typeface="Calibri"/>
                <a:cs typeface="Calibri"/>
                <a:sym typeface="Calibri"/>
              </a:rPr>
              <a:t>, and </a:t>
            </a:r>
            <a:r>
              <a:rPr b="1" lang="en-US" sz="2000">
                <a:latin typeface="Calibri"/>
                <a:ea typeface="Calibri"/>
                <a:cs typeface="Calibri"/>
                <a:sym typeface="Calibri"/>
              </a:rPr>
              <a:t>patterns</a:t>
            </a:r>
            <a:r>
              <a:rPr lang="en-US" sz="2000">
                <a:latin typeface="Calibri"/>
                <a:ea typeface="Calibri"/>
                <a:cs typeface="Calibri"/>
                <a:sym typeface="Calibri"/>
              </a:rPr>
              <a:t>? What do you notice about his </a:t>
            </a:r>
            <a:r>
              <a:rPr b="1" lang="en-US" sz="2000">
                <a:latin typeface="Calibri"/>
                <a:ea typeface="Calibri"/>
                <a:cs typeface="Calibri"/>
                <a:sym typeface="Calibri"/>
              </a:rPr>
              <a:t>attire</a:t>
            </a:r>
            <a:r>
              <a:rPr lang="en-US" sz="2000">
                <a:latin typeface="Calibri"/>
                <a:ea typeface="Calibri"/>
                <a:cs typeface="Calibri"/>
                <a:sym typeface="Calibri"/>
              </a:rPr>
              <a:t> and </a:t>
            </a:r>
            <a:r>
              <a:rPr b="1" lang="en-US" sz="2000">
                <a:latin typeface="Calibri"/>
                <a:ea typeface="Calibri"/>
                <a:cs typeface="Calibri"/>
                <a:sym typeface="Calibri"/>
              </a:rPr>
              <a:t>accessories</a:t>
            </a:r>
            <a:r>
              <a:rPr lang="en-US" sz="2000">
                <a:latin typeface="Calibri"/>
                <a:ea typeface="Calibri"/>
                <a:cs typeface="Calibri"/>
                <a:sym typeface="Calibri"/>
              </a:rPr>
              <a:t>?</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Describe Cociyo’s </a:t>
            </a:r>
            <a:r>
              <a:rPr b="1" lang="en-US" sz="2000">
                <a:latin typeface="Calibri"/>
                <a:ea typeface="Calibri"/>
                <a:cs typeface="Calibri"/>
                <a:sym typeface="Calibri"/>
              </a:rPr>
              <a:t>pose</a:t>
            </a:r>
            <a:r>
              <a:rPr lang="en-US" sz="2000">
                <a:latin typeface="Calibri"/>
                <a:ea typeface="Calibri"/>
                <a:cs typeface="Calibri"/>
                <a:sym typeface="Calibri"/>
              </a:rPr>
              <a:t>. What impression does this give you of his identity?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What </a:t>
            </a:r>
            <a:r>
              <a:rPr b="1" lang="en-US" sz="2000">
                <a:latin typeface="Calibri"/>
                <a:ea typeface="Calibri"/>
                <a:cs typeface="Calibri"/>
                <a:sym typeface="Calibri"/>
              </a:rPr>
              <a:t>details </a:t>
            </a:r>
            <a:r>
              <a:rPr lang="en-US" sz="2000">
                <a:latin typeface="Calibri"/>
                <a:ea typeface="Calibri"/>
                <a:cs typeface="Calibri"/>
                <a:sym typeface="Calibri"/>
              </a:rPr>
              <a:t>do you see in his nose and mouth? How would you describe the </a:t>
            </a:r>
            <a:r>
              <a:rPr b="1" lang="en-US" sz="2000">
                <a:latin typeface="Calibri"/>
                <a:ea typeface="Calibri"/>
                <a:cs typeface="Calibri"/>
                <a:sym typeface="Calibri"/>
              </a:rPr>
              <a:t>shape</a:t>
            </a:r>
            <a:r>
              <a:rPr lang="en-US" sz="2000">
                <a:latin typeface="Calibri"/>
                <a:ea typeface="Calibri"/>
                <a:cs typeface="Calibri"/>
                <a:sym typeface="Calibri"/>
              </a:rPr>
              <a:t> around his eyes? </a:t>
            </a:r>
            <a:endParaRPr sz="2000">
              <a:latin typeface="Calibri"/>
              <a:ea typeface="Calibri"/>
              <a:cs typeface="Calibri"/>
              <a:sym typeface="Calibri"/>
            </a:endParaRPr>
          </a:p>
        </p:txBody>
      </p:sp>
      <p:grpSp>
        <p:nvGrpSpPr>
          <p:cNvPr id="199" name="Google Shape;199;p29"/>
          <p:cNvGrpSpPr/>
          <p:nvPr/>
        </p:nvGrpSpPr>
        <p:grpSpPr>
          <a:xfrm>
            <a:off x="6673330" y="3253242"/>
            <a:ext cx="533547" cy="525154"/>
            <a:chOff x="683125" y="1955275"/>
            <a:chExt cx="299325" cy="294600"/>
          </a:xfrm>
        </p:grpSpPr>
        <p:sp>
          <p:nvSpPr>
            <p:cNvPr id="200" name="Google Shape;200;p29"/>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29"/>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9"/>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29"/>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4" name="Google Shape;204;p29"/>
          <p:cNvGrpSpPr/>
          <p:nvPr/>
        </p:nvGrpSpPr>
        <p:grpSpPr>
          <a:xfrm>
            <a:off x="6673328" y="847650"/>
            <a:ext cx="533549" cy="280331"/>
            <a:chOff x="2080675" y="352325"/>
            <a:chExt cx="485000" cy="254800"/>
          </a:xfrm>
        </p:grpSpPr>
        <p:sp>
          <p:nvSpPr>
            <p:cNvPr id="205" name="Google Shape;205;p29"/>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sp>
          <p:nvSpPr>
            <p:cNvPr id="206" name="Google Shape;206;p29"/>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grpSp>
      <p:grpSp>
        <p:nvGrpSpPr>
          <p:cNvPr id="207" name="Google Shape;207;p29"/>
          <p:cNvGrpSpPr/>
          <p:nvPr/>
        </p:nvGrpSpPr>
        <p:grpSpPr>
          <a:xfrm>
            <a:off x="6673335" y="4500534"/>
            <a:ext cx="533537" cy="510347"/>
            <a:chOff x="5049750" y="832600"/>
            <a:chExt cx="505100" cy="483100"/>
          </a:xfrm>
        </p:grpSpPr>
        <p:sp>
          <p:nvSpPr>
            <p:cNvPr id="208" name="Google Shape;208;p29"/>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09" name="Google Shape;209;p29"/>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30"/>
          <p:cNvPicPr preferRelativeResize="0"/>
          <p:nvPr/>
        </p:nvPicPr>
        <p:blipFill>
          <a:blip r:embed="rId3">
            <a:alphaModFix/>
          </a:blip>
          <a:stretch>
            <a:fillRect/>
          </a:stretch>
        </p:blipFill>
        <p:spPr>
          <a:xfrm>
            <a:off x="0" y="0"/>
            <a:ext cx="5424789" cy="6857999"/>
          </a:xfrm>
          <a:prstGeom prst="rect">
            <a:avLst/>
          </a:prstGeom>
          <a:noFill/>
          <a:ln>
            <a:noFill/>
          </a:ln>
        </p:spPr>
      </p:pic>
      <p:sp>
        <p:nvSpPr>
          <p:cNvPr id="215" name="Google Shape;215;p30"/>
          <p:cNvSpPr txBox="1"/>
          <p:nvPr/>
        </p:nvSpPr>
        <p:spPr>
          <a:xfrm>
            <a:off x="5424800" y="6165300"/>
            <a:ext cx="2478300" cy="69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chemeClr val="dk1"/>
                </a:solidFill>
                <a:latin typeface="Calibri"/>
                <a:ea typeface="Calibri"/>
                <a:cs typeface="Calibri"/>
                <a:sym typeface="Calibri"/>
              </a:rPr>
              <a:t>Zapotec culture, </a:t>
            </a:r>
            <a:r>
              <a:rPr i="1" lang="en-US" sz="1000">
                <a:solidFill>
                  <a:schemeClr val="dk1"/>
                </a:solidFill>
                <a:latin typeface="Calibri"/>
                <a:ea typeface="Calibri"/>
                <a:cs typeface="Calibri"/>
                <a:sym typeface="Calibri"/>
              </a:rPr>
              <a:t>Urn in the Form of Cociyo, </a:t>
            </a:r>
            <a:r>
              <a:rPr lang="en-US" sz="1000">
                <a:solidFill>
                  <a:schemeClr val="dk1"/>
                </a:solidFill>
                <a:latin typeface="Calibri"/>
                <a:ea typeface="Calibri"/>
                <a:cs typeface="Calibri"/>
                <a:sym typeface="Calibri"/>
              </a:rPr>
              <a:t>​</a:t>
            </a:r>
            <a:r>
              <a:rPr i="1" lang="en-US" sz="1000">
                <a:solidFill>
                  <a:schemeClr val="dk1"/>
                </a:solidFill>
                <a:latin typeface="Calibri"/>
                <a:ea typeface="Calibri"/>
                <a:cs typeface="Calibri"/>
                <a:sym typeface="Calibri"/>
              </a:rPr>
              <a:t>God of Lightning and Rain</a:t>
            </a:r>
            <a:r>
              <a:rPr lang="en-US" sz="1000">
                <a:solidFill>
                  <a:schemeClr val="dk1"/>
                </a:solidFill>
                <a:latin typeface="Calibri"/>
                <a:ea typeface="Calibri"/>
                <a:cs typeface="Calibri"/>
                <a:sym typeface="Calibri"/>
              </a:rPr>
              <a:t>​, c. AD 400–500, ceramic.​ Kimbell Art Museum</a:t>
            </a:r>
            <a:endParaRPr sz="1000">
              <a:solidFill>
                <a:schemeClr val="dk1"/>
              </a:solidFill>
              <a:latin typeface="Calibri"/>
              <a:ea typeface="Calibri"/>
              <a:cs typeface="Calibri"/>
              <a:sym typeface="Calibri"/>
            </a:endParaRPr>
          </a:p>
        </p:txBody>
      </p:sp>
      <p:sp>
        <p:nvSpPr>
          <p:cNvPr id="216" name="Google Shape;216;p30"/>
          <p:cNvSpPr txBox="1"/>
          <p:nvPr/>
        </p:nvSpPr>
        <p:spPr>
          <a:xfrm>
            <a:off x="7450700" y="737406"/>
            <a:ext cx="4407600" cy="347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Why might </a:t>
            </a:r>
            <a:r>
              <a:rPr b="1" lang="en-US" sz="2000">
                <a:latin typeface="Calibri"/>
                <a:ea typeface="Calibri"/>
                <a:cs typeface="Calibri"/>
                <a:sym typeface="Calibri"/>
              </a:rPr>
              <a:t>rainstorms </a:t>
            </a:r>
            <a:r>
              <a:rPr lang="en-US" sz="2000">
                <a:latin typeface="Calibri"/>
                <a:ea typeface="Calibri"/>
                <a:cs typeface="Calibri"/>
                <a:sym typeface="Calibri"/>
              </a:rPr>
              <a:t>have been so significant to the Zapotec people? What are the </a:t>
            </a:r>
            <a:r>
              <a:rPr b="1" lang="en-US" sz="2000">
                <a:latin typeface="Calibri"/>
                <a:ea typeface="Calibri"/>
                <a:cs typeface="Calibri"/>
                <a:sym typeface="Calibri"/>
              </a:rPr>
              <a:t>benefits </a:t>
            </a:r>
            <a:r>
              <a:rPr lang="en-US" sz="2000">
                <a:latin typeface="Calibri"/>
                <a:ea typeface="Calibri"/>
                <a:cs typeface="Calibri"/>
                <a:sym typeface="Calibri"/>
              </a:rPr>
              <a:t>and </a:t>
            </a:r>
            <a:r>
              <a:rPr b="1" lang="en-US" sz="2000">
                <a:latin typeface="Calibri"/>
                <a:ea typeface="Calibri"/>
                <a:cs typeface="Calibri"/>
                <a:sym typeface="Calibri"/>
              </a:rPr>
              <a:t>dangers</a:t>
            </a:r>
            <a:r>
              <a:rPr lang="en-US" sz="2000">
                <a:latin typeface="Calibri"/>
                <a:ea typeface="Calibri"/>
                <a:cs typeface="Calibri"/>
                <a:sym typeface="Calibri"/>
              </a:rPr>
              <a:t> of that kind of weather? Why create an artwork representing this powerful figure?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lang="en-US" sz="2000">
                <a:latin typeface="Calibri"/>
                <a:ea typeface="Calibri"/>
                <a:cs typeface="Calibri"/>
                <a:sym typeface="Calibri"/>
              </a:rPr>
              <a:t>Imagine</a:t>
            </a:r>
            <a:r>
              <a:rPr lang="en-US" sz="2000">
                <a:latin typeface="Calibri"/>
                <a:ea typeface="Calibri"/>
                <a:cs typeface="Calibri"/>
                <a:sym typeface="Calibri"/>
              </a:rPr>
              <a:t> what Cociyo might say to you. What would he want to discuss? How would you </a:t>
            </a:r>
            <a:r>
              <a:rPr b="1" lang="en-US" sz="2000">
                <a:latin typeface="Calibri"/>
                <a:ea typeface="Calibri"/>
                <a:cs typeface="Calibri"/>
                <a:sym typeface="Calibri"/>
              </a:rPr>
              <a:t>respond</a:t>
            </a:r>
            <a:r>
              <a:rPr lang="en-US" sz="2000">
                <a:latin typeface="Calibri"/>
                <a:ea typeface="Calibri"/>
                <a:cs typeface="Calibri"/>
                <a:sym typeface="Calibri"/>
              </a:rPr>
              <a:t> to him?</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p:txBody>
      </p:sp>
      <p:grpSp>
        <p:nvGrpSpPr>
          <p:cNvPr id="217" name="Google Shape;217;p30"/>
          <p:cNvGrpSpPr/>
          <p:nvPr/>
        </p:nvGrpSpPr>
        <p:grpSpPr>
          <a:xfrm>
            <a:off x="6693128" y="2993986"/>
            <a:ext cx="493957" cy="493319"/>
            <a:chOff x="5053900" y="2021500"/>
            <a:chExt cx="483750" cy="483125"/>
          </a:xfrm>
        </p:grpSpPr>
        <p:sp>
          <p:nvSpPr>
            <p:cNvPr id="218" name="Google Shape;218;p30"/>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19" name="Google Shape;219;p30"/>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20" name="Google Shape;220;p30"/>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21" name="Google Shape;221;p30"/>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22" name="Google Shape;222;p30"/>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23" name="Google Shape;223;p30"/>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24" name="Google Shape;224;p30"/>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25" name="Google Shape;225;p30"/>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grpSp>
        <p:nvGrpSpPr>
          <p:cNvPr id="226" name="Google Shape;226;p30"/>
          <p:cNvGrpSpPr/>
          <p:nvPr/>
        </p:nvGrpSpPr>
        <p:grpSpPr>
          <a:xfrm>
            <a:off x="6673330" y="851942"/>
            <a:ext cx="533547" cy="525154"/>
            <a:chOff x="683125" y="1955275"/>
            <a:chExt cx="299325" cy="294600"/>
          </a:xfrm>
        </p:grpSpPr>
        <p:sp>
          <p:nvSpPr>
            <p:cNvPr id="227" name="Google Shape;227;p30"/>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30"/>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30"/>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30"/>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31"/>
          <p:cNvPicPr preferRelativeResize="0"/>
          <p:nvPr/>
        </p:nvPicPr>
        <p:blipFill>
          <a:blip r:embed="rId3">
            <a:alphaModFix/>
          </a:blip>
          <a:stretch>
            <a:fillRect/>
          </a:stretch>
        </p:blipFill>
        <p:spPr>
          <a:xfrm>
            <a:off x="3216175" y="0"/>
            <a:ext cx="5759657" cy="6857999"/>
          </a:xfrm>
          <a:prstGeom prst="rect">
            <a:avLst/>
          </a:prstGeom>
          <a:noFill/>
          <a:ln>
            <a:noFill/>
          </a:ln>
        </p:spPr>
      </p:pic>
      <p:sp>
        <p:nvSpPr>
          <p:cNvPr id="236" name="Google Shape;236;p31"/>
          <p:cNvSpPr txBox="1"/>
          <p:nvPr/>
        </p:nvSpPr>
        <p:spPr>
          <a:xfrm>
            <a:off x="8975825" y="6342300"/>
            <a:ext cx="29580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chemeClr val="dk1"/>
                </a:solidFill>
                <a:latin typeface="Calibri"/>
                <a:ea typeface="Calibri"/>
                <a:cs typeface="Calibri"/>
                <a:sym typeface="Calibri"/>
              </a:rPr>
              <a:t>Japanese, </a:t>
            </a:r>
            <a:r>
              <a:rPr i="1" lang="en-US" sz="1000">
                <a:solidFill>
                  <a:schemeClr val="dk1"/>
                </a:solidFill>
                <a:latin typeface="Calibri"/>
                <a:ea typeface="Calibri"/>
                <a:cs typeface="Calibri"/>
                <a:sym typeface="Calibri"/>
              </a:rPr>
              <a:t>Seated Nyoirin Kannon</a:t>
            </a:r>
            <a:r>
              <a:rPr lang="en-US" sz="1000">
                <a:solidFill>
                  <a:schemeClr val="dk1"/>
                </a:solidFill>
                <a:latin typeface="Calibri"/>
                <a:ea typeface="Calibri"/>
                <a:cs typeface="Calibri"/>
                <a:sym typeface="Calibri"/>
              </a:rPr>
              <a:t>, c. 1230–50, wood with traces of gilt and pigment. Kimbell Art Museum</a:t>
            </a:r>
            <a:endParaRPr sz="10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2"/>
          <p:cNvPicPr preferRelativeResize="0"/>
          <p:nvPr/>
        </p:nvPicPr>
        <p:blipFill>
          <a:blip r:embed="rId3">
            <a:alphaModFix/>
          </a:blip>
          <a:stretch>
            <a:fillRect/>
          </a:stretch>
        </p:blipFill>
        <p:spPr>
          <a:xfrm>
            <a:off x="0" y="0"/>
            <a:ext cx="5759657" cy="6857999"/>
          </a:xfrm>
          <a:prstGeom prst="rect">
            <a:avLst/>
          </a:prstGeom>
          <a:noFill/>
          <a:ln>
            <a:noFill/>
          </a:ln>
        </p:spPr>
      </p:pic>
      <p:sp>
        <p:nvSpPr>
          <p:cNvPr id="242" name="Google Shape;242;p32"/>
          <p:cNvSpPr txBox="1"/>
          <p:nvPr/>
        </p:nvSpPr>
        <p:spPr>
          <a:xfrm>
            <a:off x="5759650" y="6342300"/>
            <a:ext cx="29580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chemeClr val="dk1"/>
                </a:solidFill>
                <a:latin typeface="Calibri"/>
                <a:ea typeface="Calibri"/>
                <a:cs typeface="Calibri"/>
                <a:sym typeface="Calibri"/>
              </a:rPr>
              <a:t>Japanese, </a:t>
            </a:r>
            <a:r>
              <a:rPr i="1" lang="en-US" sz="1000">
                <a:solidFill>
                  <a:schemeClr val="dk1"/>
                </a:solidFill>
                <a:latin typeface="Calibri"/>
                <a:ea typeface="Calibri"/>
                <a:cs typeface="Calibri"/>
                <a:sym typeface="Calibri"/>
              </a:rPr>
              <a:t>Seated Nyoirin Kannon</a:t>
            </a:r>
            <a:r>
              <a:rPr lang="en-US" sz="1000">
                <a:solidFill>
                  <a:schemeClr val="dk1"/>
                </a:solidFill>
                <a:latin typeface="Calibri"/>
                <a:ea typeface="Calibri"/>
                <a:cs typeface="Calibri"/>
                <a:sym typeface="Calibri"/>
              </a:rPr>
              <a:t>, c. 1230–50, wood with traces of gilt and pigment. Kimbell Art Museum</a:t>
            </a:r>
            <a:endParaRPr sz="1000">
              <a:solidFill>
                <a:schemeClr val="dk1"/>
              </a:solidFill>
              <a:latin typeface="Calibri"/>
              <a:ea typeface="Calibri"/>
              <a:cs typeface="Calibri"/>
              <a:sym typeface="Calibri"/>
            </a:endParaRPr>
          </a:p>
        </p:txBody>
      </p:sp>
      <p:sp>
        <p:nvSpPr>
          <p:cNvPr id="243" name="Google Shape;243;p32"/>
          <p:cNvSpPr txBox="1"/>
          <p:nvPr/>
        </p:nvSpPr>
        <p:spPr>
          <a:xfrm>
            <a:off x="7450700" y="737406"/>
            <a:ext cx="4407600" cy="440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Describe Kannon’s </a:t>
            </a:r>
            <a:r>
              <a:rPr b="1" lang="en-US" sz="2000">
                <a:latin typeface="Calibri"/>
                <a:ea typeface="Calibri"/>
                <a:cs typeface="Calibri"/>
                <a:sym typeface="Calibri"/>
              </a:rPr>
              <a:t>pose</a:t>
            </a:r>
            <a:r>
              <a:rPr lang="en-US" sz="2000">
                <a:latin typeface="Calibri"/>
                <a:ea typeface="Calibri"/>
                <a:cs typeface="Calibri"/>
                <a:sym typeface="Calibri"/>
              </a:rPr>
              <a:t>. How many </a:t>
            </a:r>
            <a:r>
              <a:rPr b="1" lang="en-US" sz="2000">
                <a:latin typeface="Calibri"/>
                <a:ea typeface="Calibri"/>
                <a:cs typeface="Calibri"/>
                <a:sym typeface="Calibri"/>
              </a:rPr>
              <a:t>arms</a:t>
            </a:r>
            <a:r>
              <a:rPr lang="en-US" sz="2000">
                <a:latin typeface="Calibri"/>
                <a:ea typeface="Calibri"/>
                <a:cs typeface="Calibri"/>
                <a:sym typeface="Calibri"/>
              </a:rPr>
              <a:t> does he have? What is he </a:t>
            </a:r>
            <a:r>
              <a:rPr b="1" lang="en-US" sz="2000">
                <a:latin typeface="Calibri"/>
                <a:ea typeface="Calibri"/>
                <a:cs typeface="Calibri"/>
                <a:sym typeface="Calibri"/>
              </a:rPr>
              <a:t>holding</a:t>
            </a:r>
            <a:r>
              <a:rPr lang="en-US" sz="2000">
                <a:latin typeface="Calibri"/>
                <a:ea typeface="Calibri"/>
                <a:cs typeface="Calibri"/>
                <a:sym typeface="Calibri"/>
              </a:rPr>
              <a:t>? What else is he </a:t>
            </a:r>
            <a:r>
              <a:rPr b="1" lang="en-US" sz="2000">
                <a:latin typeface="Calibri"/>
                <a:ea typeface="Calibri"/>
                <a:cs typeface="Calibri"/>
                <a:sym typeface="Calibri"/>
              </a:rPr>
              <a:t>doing </a:t>
            </a:r>
            <a:r>
              <a:rPr lang="en-US" sz="2000">
                <a:latin typeface="Calibri"/>
                <a:ea typeface="Calibri"/>
                <a:cs typeface="Calibri"/>
                <a:sym typeface="Calibri"/>
              </a:rPr>
              <a:t>with his hands? What would be the </a:t>
            </a:r>
            <a:r>
              <a:rPr b="1" lang="en-US" sz="2000">
                <a:latin typeface="Calibri"/>
                <a:ea typeface="Calibri"/>
                <a:cs typeface="Calibri"/>
                <a:sym typeface="Calibri"/>
              </a:rPr>
              <a:t>benefit </a:t>
            </a:r>
            <a:r>
              <a:rPr lang="en-US" sz="2000">
                <a:latin typeface="Calibri"/>
                <a:ea typeface="Calibri"/>
                <a:cs typeface="Calibri"/>
                <a:sym typeface="Calibri"/>
              </a:rPr>
              <a:t>of so many arms?</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What does his </a:t>
            </a:r>
            <a:r>
              <a:rPr b="1" lang="en-US" sz="2000">
                <a:latin typeface="Calibri"/>
                <a:ea typeface="Calibri"/>
                <a:cs typeface="Calibri"/>
                <a:sym typeface="Calibri"/>
              </a:rPr>
              <a:t>facial expression</a:t>
            </a:r>
            <a:r>
              <a:rPr lang="en-US" sz="2000">
                <a:latin typeface="Calibri"/>
                <a:ea typeface="Calibri"/>
                <a:cs typeface="Calibri"/>
                <a:sym typeface="Calibri"/>
              </a:rPr>
              <a:t> tell us? How is he f</a:t>
            </a:r>
            <a:r>
              <a:rPr b="1" lang="en-US" sz="2000">
                <a:latin typeface="Calibri"/>
                <a:ea typeface="Calibri"/>
                <a:cs typeface="Calibri"/>
                <a:sym typeface="Calibri"/>
              </a:rPr>
              <a:t>eeling</a:t>
            </a:r>
            <a:r>
              <a:rPr lang="en-US" sz="2000">
                <a:latin typeface="Calibri"/>
                <a:ea typeface="Calibri"/>
                <a:cs typeface="Calibri"/>
                <a:sym typeface="Calibri"/>
              </a:rPr>
              <a:t> in this moment?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What </a:t>
            </a:r>
            <a:r>
              <a:rPr b="1" lang="en-US" sz="2000">
                <a:latin typeface="Calibri"/>
                <a:ea typeface="Calibri"/>
                <a:cs typeface="Calibri"/>
                <a:sym typeface="Calibri"/>
              </a:rPr>
              <a:t>material</a:t>
            </a:r>
            <a:r>
              <a:rPr lang="en-US" sz="2000">
                <a:latin typeface="Calibri"/>
                <a:ea typeface="Calibri"/>
                <a:cs typeface="Calibri"/>
                <a:sym typeface="Calibri"/>
              </a:rPr>
              <a:t> is this? Where does it look weathered? What colors stand out?</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p:txBody>
      </p:sp>
      <p:grpSp>
        <p:nvGrpSpPr>
          <p:cNvPr id="244" name="Google Shape;244;p32"/>
          <p:cNvGrpSpPr/>
          <p:nvPr/>
        </p:nvGrpSpPr>
        <p:grpSpPr>
          <a:xfrm>
            <a:off x="6673330" y="2891949"/>
            <a:ext cx="533547" cy="525154"/>
            <a:chOff x="683125" y="1955275"/>
            <a:chExt cx="299325" cy="294600"/>
          </a:xfrm>
        </p:grpSpPr>
        <p:sp>
          <p:nvSpPr>
            <p:cNvPr id="245" name="Google Shape;245;p32"/>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32"/>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32"/>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32"/>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9" name="Google Shape;249;p32"/>
          <p:cNvGrpSpPr/>
          <p:nvPr/>
        </p:nvGrpSpPr>
        <p:grpSpPr>
          <a:xfrm>
            <a:off x="6673328" y="847650"/>
            <a:ext cx="533549" cy="280331"/>
            <a:chOff x="2080675" y="352325"/>
            <a:chExt cx="485000" cy="254800"/>
          </a:xfrm>
        </p:grpSpPr>
        <p:sp>
          <p:nvSpPr>
            <p:cNvPr id="250" name="Google Shape;250;p32"/>
            <p:cNvSpPr/>
            <p:nvPr/>
          </p:nvSpPr>
          <p:spPr>
            <a:xfrm>
              <a:off x="2080675" y="352325"/>
              <a:ext cx="485000" cy="254800"/>
            </a:xfrm>
            <a:custGeom>
              <a:rect b="b" l="l" r="r" t="t"/>
              <a:pathLst>
                <a:path extrusionOk="0" h="10192" w="1940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sp>
          <p:nvSpPr>
            <p:cNvPr id="251" name="Google Shape;251;p32"/>
            <p:cNvSpPr/>
            <p:nvPr/>
          </p:nvSpPr>
          <p:spPr>
            <a:xfrm>
              <a:off x="2246650" y="408900"/>
              <a:ext cx="147075" cy="141600"/>
            </a:xfrm>
            <a:custGeom>
              <a:rect b="b" l="l" r="r" t="t"/>
              <a:pathLst>
                <a:path extrusionOk="0" h="5664" w="5883">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grpSp>
      <p:grpSp>
        <p:nvGrpSpPr>
          <p:cNvPr id="252" name="Google Shape;252;p32"/>
          <p:cNvGrpSpPr/>
          <p:nvPr/>
        </p:nvGrpSpPr>
        <p:grpSpPr>
          <a:xfrm>
            <a:off x="6673335" y="4196720"/>
            <a:ext cx="533537" cy="510347"/>
            <a:chOff x="5049750" y="832600"/>
            <a:chExt cx="505100" cy="483100"/>
          </a:xfrm>
        </p:grpSpPr>
        <p:sp>
          <p:nvSpPr>
            <p:cNvPr id="253" name="Google Shape;253;p32"/>
            <p:cNvSpPr/>
            <p:nvPr/>
          </p:nvSpPr>
          <p:spPr>
            <a:xfrm>
              <a:off x="5049750" y="832600"/>
              <a:ext cx="505100" cy="483100"/>
            </a:xfrm>
            <a:custGeom>
              <a:rect b="b" l="l" r="r" t="t"/>
              <a:pathLst>
                <a:path extrusionOk="0" h="19324" w="20204">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54" name="Google Shape;254;p32"/>
            <p:cNvSpPr/>
            <p:nvPr/>
          </p:nvSpPr>
          <p:spPr>
            <a:xfrm>
              <a:off x="5216725" y="889175"/>
              <a:ext cx="276000" cy="254400"/>
            </a:xfrm>
            <a:custGeom>
              <a:rect b="b" l="l" r="r" t="t"/>
              <a:pathLst>
                <a:path extrusionOk="0" h="10176" w="1104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33"/>
          <p:cNvPicPr preferRelativeResize="0"/>
          <p:nvPr/>
        </p:nvPicPr>
        <p:blipFill>
          <a:blip r:embed="rId3">
            <a:alphaModFix/>
          </a:blip>
          <a:stretch>
            <a:fillRect/>
          </a:stretch>
        </p:blipFill>
        <p:spPr>
          <a:xfrm>
            <a:off x="0" y="0"/>
            <a:ext cx="5759657" cy="6857999"/>
          </a:xfrm>
          <a:prstGeom prst="rect">
            <a:avLst/>
          </a:prstGeom>
          <a:noFill/>
          <a:ln>
            <a:noFill/>
          </a:ln>
        </p:spPr>
      </p:pic>
      <p:sp>
        <p:nvSpPr>
          <p:cNvPr id="260" name="Google Shape;260;p33"/>
          <p:cNvSpPr txBox="1"/>
          <p:nvPr/>
        </p:nvSpPr>
        <p:spPr>
          <a:xfrm>
            <a:off x="5759650" y="6342300"/>
            <a:ext cx="29580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000">
                <a:solidFill>
                  <a:schemeClr val="dk1"/>
                </a:solidFill>
                <a:latin typeface="Calibri"/>
                <a:ea typeface="Calibri"/>
                <a:cs typeface="Calibri"/>
                <a:sym typeface="Calibri"/>
              </a:rPr>
              <a:t>Japanese, </a:t>
            </a:r>
            <a:r>
              <a:rPr i="1" lang="en-US" sz="1000">
                <a:solidFill>
                  <a:schemeClr val="dk1"/>
                </a:solidFill>
                <a:latin typeface="Calibri"/>
                <a:ea typeface="Calibri"/>
                <a:cs typeface="Calibri"/>
                <a:sym typeface="Calibri"/>
              </a:rPr>
              <a:t>Seated Nyoirin Kannon</a:t>
            </a:r>
            <a:r>
              <a:rPr lang="en-US" sz="1000">
                <a:solidFill>
                  <a:schemeClr val="dk1"/>
                </a:solidFill>
                <a:latin typeface="Calibri"/>
                <a:ea typeface="Calibri"/>
                <a:cs typeface="Calibri"/>
                <a:sym typeface="Calibri"/>
              </a:rPr>
              <a:t>, c. 1230–50, wood with traces of gilt and pigment. Kimbell Art Museum</a:t>
            </a:r>
            <a:endParaRPr sz="1000">
              <a:solidFill>
                <a:schemeClr val="dk1"/>
              </a:solidFill>
              <a:latin typeface="Calibri"/>
              <a:ea typeface="Calibri"/>
              <a:cs typeface="Calibri"/>
              <a:sym typeface="Calibri"/>
            </a:endParaRPr>
          </a:p>
        </p:txBody>
      </p:sp>
      <p:sp>
        <p:nvSpPr>
          <p:cNvPr id="261" name="Google Shape;261;p33"/>
          <p:cNvSpPr txBox="1"/>
          <p:nvPr/>
        </p:nvSpPr>
        <p:spPr>
          <a:xfrm>
            <a:off x="7450700" y="340900"/>
            <a:ext cx="4407600" cy="624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Kannon is a powerful deity and granter of desires! If you could ask him to grant you </a:t>
            </a:r>
            <a:r>
              <a:rPr b="1" lang="en-US" sz="2000">
                <a:latin typeface="Calibri"/>
                <a:ea typeface="Calibri"/>
                <a:cs typeface="Calibri"/>
                <a:sym typeface="Calibri"/>
              </a:rPr>
              <a:t>one wish</a:t>
            </a:r>
            <a:r>
              <a:rPr lang="en-US" sz="2000">
                <a:latin typeface="Calibri"/>
                <a:ea typeface="Calibri"/>
                <a:cs typeface="Calibri"/>
                <a:sym typeface="Calibri"/>
              </a:rPr>
              <a:t>, what would it be, and why? What are your </a:t>
            </a:r>
            <a:r>
              <a:rPr b="1" lang="en-US" sz="2000">
                <a:latin typeface="Calibri"/>
                <a:ea typeface="Calibri"/>
                <a:cs typeface="Calibri"/>
                <a:sym typeface="Calibri"/>
              </a:rPr>
              <a:t>special powers</a:t>
            </a:r>
            <a:r>
              <a:rPr lang="en-US" sz="2000">
                <a:latin typeface="Calibri"/>
                <a:ea typeface="Calibri"/>
                <a:cs typeface="Calibri"/>
                <a:sym typeface="Calibri"/>
              </a:rPr>
              <a:t>? Do you have a </a:t>
            </a:r>
            <a:r>
              <a:rPr b="1" lang="en-US" sz="2000">
                <a:latin typeface="Calibri"/>
                <a:ea typeface="Calibri"/>
                <a:cs typeface="Calibri"/>
                <a:sym typeface="Calibri"/>
              </a:rPr>
              <a:t>hobby</a:t>
            </a:r>
            <a:r>
              <a:rPr lang="en-US" sz="2000">
                <a:latin typeface="Calibri"/>
                <a:ea typeface="Calibri"/>
                <a:cs typeface="Calibri"/>
                <a:sym typeface="Calibri"/>
              </a:rPr>
              <a:t>,</a:t>
            </a:r>
            <a:r>
              <a:rPr b="1" lang="en-US" sz="2000">
                <a:latin typeface="Calibri"/>
                <a:ea typeface="Calibri"/>
                <a:cs typeface="Calibri"/>
                <a:sym typeface="Calibri"/>
              </a:rPr>
              <a:t> talent</a:t>
            </a:r>
            <a:r>
              <a:rPr lang="en-US" sz="2000">
                <a:latin typeface="Calibri"/>
                <a:ea typeface="Calibri"/>
                <a:cs typeface="Calibri"/>
                <a:sym typeface="Calibri"/>
              </a:rPr>
              <a:t>, or </a:t>
            </a:r>
            <a:r>
              <a:rPr b="1" lang="en-US" sz="2000">
                <a:latin typeface="Calibri"/>
                <a:ea typeface="Calibri"/>
                <a:cs typeface="Calibri"/>
                <a:sym typeface="Calibri"/>
              </a:rPr>
              <a:t>skill</a:t>
            </a:r>
            <a:r>
              <a:rPr lang="en-US" sz="2000">
                <a:latin typeface="Calibri"/>
                <a:ea typeface="Calibri"/>
                <a:cs typeface="Calibri"/>
                <a:sym typeface="Calibri"/>
              </a:rPr>
              <a:t> you like to share with others?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2000">
                <a:latin typeface="Calibri"/>
                <a:ea typeface="Calibri"/>
                <a:cs typeface="Calibri"/>
                <a:sym typeface="Calibri"/>
              </a:rPr>
              <a:t>What sort of </a:t>
            </a:r>
            <a:r>
              <a:rPr b="1" lang="en-US" sz="2000">
                <a:latin typeface="Calibri"/>
                <a:ea typeface="Calibri"/>
                <a:cs typeface="Calibri"/>
                <a:sym typeface="Calibri"/>
              </a:rPr>
              <a:t>skills/tools</a:t>
            </a:r>
            <a:r>
              <a:rPr lang="en-US" sz="2000">
                <a:latin typeface="Calibri"/>
                <a:ea typeface="Calibri"/>
                <a:cs typeface="Calibri"/>
                <a:sym typeface="Calibri"/>
              </a:rPr>
              <a:t> might you use to help your </a:t>
            </a:r>
            <a:r>
              <a:rPr b="1" lang="en-US" sz="2000">
                <a:latin typeface="Calibri"/>
                <a:ea typeface="Calibri"/>
                <a:cs typeface="Calibri"/>
                <a:sym typeface="Calibri"/>
              </a:rPr>
              <a:t>community</a:t>
            </a:r>
            <a:r>
              <a:rPr lang="en-US" sz="2000">
                <a:latin typeface="Calibri"/>
                <a:ea typeface="Calibri"/>
                <a:cs typeface="Calibri"/>
                <a:sym typeface="Calibri"/>
              </a:rPr>
              <a:t>? If you were like Kannon, what would you hold or do with your hands to communicate your gifts?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lang="en-US" sz="2000">
                <a:latin typeface="Calibri"/>
                <a:ea typeface="Calibri"/>
                <a:cs typeface="Calibri"/>
                <a:sym typeface="Calibri"/>
              </a:rPr>
              <a:t>Read the story</a:t>
            </a:r>
            <a:r>
              <a:rPr lang="en-US" sz="2000">
                <a:latin typeface="Calibri"/>
                <a:ea typeface="Calibri"/>
                <a:cs typeface="Calibri"/>
                <a:sym typeface="Calibri"/>
              </a:rPr>
              <a:t> of the Nyoirin Kannon and learn about other important symbols in Buddhist art.</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p:txBody>
      </p:sp>
      <p:grpSp>
        <p:nvGrpSpPr>
          <p:cNvPr id="262" name="Google Shape;262;p33"/>
          <p:cNvGrpSpPr/>
          <p:nvPr/>
        </p:nvGrpSpPr>
        <p:grpSpPr>
          <a:xfrm>
            <a:off x="6673326" y="5021587"/>
            <a:ext cx="533560" cy="418376"/>
            <a:chOff x="-41694200" y="2382950"/>
            <a:chExt cx="317425" cy="248900"/>
          </a:xfrm>
        </p:grpSpPr>
        <p:sp>
          <p:nvSpPr>
            <p:cNvPr id="263" name="Google Shape;263;p33"/>
            <p:cNvSpPr/>
            <p:nvPr/>
          </p:nvSpPr>
          <p:spPr>
            <a:xfrm>
              <a:off x="-41694200" y="2382950"/>
              <a:ext cx="317425" cy="248900"/>
            </a:xfrm>
            <a:custGeom>
              <a:rect b="b" l="l" r="r" t="t"/>
              <a:pathLst>
                <a:path extrusionOk="0" h="9956" w="12697">
                  <a:moveTo>
                    <a:pt x="10555" y="851"/>
                  </a:moveTo>
                  <a:cubicBezTo>
                    <a:pt x="10807" y="851"/>
                    <a:pt x="10964" y="1040"/>
                    <a:pt x="10964" y="1292"/>
                  </a:cubicBezTo>
                  <a:lnTo>
                    <a:pt x="10964" y="7499"/>
                  </a:lnTo>
                  <a:lnTo>
                    <a:pt x="1576" y="7499"/>
                  </a:lnTo>
                  <a:lnTo>
                    <a:pt x="1576" y="1292"/>
                  </a:lnTo>
                  <a:lnTo>
                    <a:pt x="1607" y="1292"/>
                  </a:lnTo>
                  <a:cubicBezTo>
                    <a:pt x="1607" y="1040"/>
                    <a:pt x="1828" y="882"/>
                    <a:pt x="2017" y="851"/>
                  </a:cubicBezTo>
                  <a:close/>
                  <a:moveTo>
                    <a:pt x="8507" y="8286"/>
                  </a:moveTo>
                  <a:lnTo>
                    <a:pt x="8507" y="8727"/>
                  </a:lnTo>
                  <a:cubicBezTo>
                    <a:pt x="8507" y="8918"/>
                    <a:pt x="8633" y="9073"/>
                    <a:pt x="8777" y="9137"/>
                  </a:cubicBezTo>
                  <a:lnTo>
                    <a:pt x="1198" y="9137"/>
                  </a:lnTo>
                  <a:cubicBezTo>
                    <a:pt x="1009" y="9137"/>
                    <a:pt x="851" y="9011"/>
                    <a:pt x="788" y="8853"/>
                  </a:cubicBezTo>
                  <a:cubicBezTo>
                    <a:pt x="757" y="8759"/>
                    <a:pt x="788" y="8759"/>
                    <a:pt x="788" y="8286"/>
                  </a:cubicBezTo>
                  <a:close/>
                  <a:moveTo>
                    <a:pt x="10145" y="8286"/>
                  </a:moveTo>
                  <a:lnTo>
                    <a:pt x="10145" y="8727"/>
                  </a:lnTo>
                  <a:cubicBezTo>
                    <a:pt x="10145" y="8918"/>
                    <a:pt x="10254" y="9073"/>
                    <a:pt x="10402" y="9137"/>
                  </a:cubicBezTo>
                  <a:lnTo>
                    <a:pt x="9051" y="9137"/>
                  </a:lnTo>
                  <a:cubicBezTo>
                    <a:pt x="9186" y="9073"/>
                    <a:pt x="9294" y="8918"/>
                    <a:pt x="9294" y="8727"/>
                  </a:cubicBezTo>
                  <a:lnTo>
                    <a:pt x="9294" y="8286"/>
                  </a:lnTo>
                  <a:close/>
                  <a:moveTo>
                    <a:pt x="11783" y="8286"/>
                  </a:moveTo>
                  <a:lnTo>
                    <a:pt x="11783" y="8727"/>
                  </a:lnTo>
                  <a:cubicBezTo>
                    <a:pt x="11815" y="8979"/>
                    <a:pt x="11626" y="9137"/>
                    <a:pt x="11374" y="9137"/>
                  </a:cubicBezTo>
                  <a:lnTo>
                    <a:pt x="10720" y="9137"/>
                  </a:lnTo>
                  <a:cubicBezTo>
                    <a:pt x="10874" y="9073"/>
                    <a:pt x="10964" y="8918"/>
                    <a:pt x="10964" y="8727"/>
                  </a:cubicBezTo>
                  <a:lnTo>
                    <a:pt x="10964" y="8286"/>
                  </a:lnTo>
                  <a:close/>
                  <a:moveTo>
                    <a:pt x="2048" y="0"/>
                  </a:moveTo>
                  <a:cubicBezTo>
                    <a:pt x="1387" y="0"/>
                    <a:pt x="788" y="536"/>
                    <a:pt x="820" y="1261"/>
                  </a:cubicBezTo>
                  <a:lnTo>
                    <a:pt x="820" y="7467"/>
                  </a:lnTo>
                  <a:lnTo>
                    <a:pt x="347" y="7467"/>
                  </a:lnTo>
                  <a:cubicBezTo>
                    <a:pt x="158" y="7467"/>
                    <a:pt x="0" y="7625"/>
                    <a:pt x="0" y="7814"/>
                  </a:cubicBezTo>
                  <a:lnTo>
                    <a:pt x="0" y="8696"/>
                  </a:lnTo>
                  <a:cubicBezTo>
                    <a:pt x="0" y="9357"/>
                    <a:pt x="568" y="9956"/>
                    <a:pt x="1229" y="9956"/>
                  </a:cubicBezTo>
                  <a:lnTo>
                    <a:pt x="11437" y="9956"/>
                  </a:lnTo>
                  <a:cubicBezTo>
                    <a:pt x="12098" y="9956"/>
                    <a:pt x="12697" y="9389"/>
                    <a:pt x="12697" y="8696"/>
                  </a:cubicBezTo>
                  <a:lnTo>
                    <a:pt x="12697" y="7877"/>
                  </a:lnTo>
                  <a:cubicBezTo>
                    <a:pt x="12634" y="7656"/>
                    <a:pt x="12445" y="7467"/>
                    <a:pt x="12224" y="7467"/>
                  </a:cubicBezTo>
                  <a:lnTo>
                    <a:pt x="11815" y="7467"/>
                  </a:lnTo>
                  <a:lnTo>
                    <a:pt x="11815" y="1261"/>
                  </a:lnTo>
                  <a:cubicBezTo>
                    <a:pt x="11815" y="567"/>
                    <a:pt x="11279" y="0"/>
                    <a:pt x="10586"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3"/>
            <p:cNvSpPr/>
            <p:nvPr/>
          </p:nvSpPr>
          <p:spPr>
            <a:xfrm>
              <a:off x="-41586600" y="2425550"/>
              <a:ext cx="107450" cy="102925"/>
            </a:xfrm>
            <a:custGeom>
              <a:rect b="b" l="l" r="r" t="t"/>
              <a:pathLst>
                <a:path extrusionOk="0" h="4117" w="4298">
                  <a:moveTo>
                    <a:pt x="1147" y="1037"/>
                  </a:moveTo>
                  <a:lnTo>
                    <a:pt x="2218" y="1384"/>
                  </a:lnTo>
                  <a:lnTo>
                    <a:pt x="1493" y="2108"/>
                  </a:lnTo>
                  <a:lnTo>
                    <a:pt x="1147" y="1037"/>
                  </a:lnTo>
                  <a:close/>
                  <a:moveTo>
                    <a:pt x="466" y="1"/>
                  </a:moveTo>
                  <a:cubicBezTo>
                    <a:pt x="209" y="1"/>
                    <a:pt x="1" y="267"/>
                    <a:pt x="107" y="533"/>
                  </a:cubicBezTo>
                  <a:lnTo>
                    <a:pt x="926" y="3022"/>
                  </a:lnTo>
                  <a:cubicBezTo>
                    <a:pt x="987" y="3184"/>
                    <a:pt x="1164" y="3293"/>
                    <a:pt x="1341" y="3293"/>
                  </a:cubicBezTo>
                  <a:cubicBezTo>
                    <a:pt x="1441" y="3293"/>
                    <a:pt x="1540" y="3259"/>
                    <a:pt x="1619" y="3180"/>
                  </a:cubicBezTo>
                  <a:lnTo>
                    <a:pt x="2155" y="2613"/>
                  </a:lnTo>
                  <a:lnTo>
                    <a:pt x="3541" y="3999"/>
                  </a:lnTo>
                  <a:cubicBezTo>
                    <a:pt x="3620" y="4077"/>
                    <a:pt x="3730" y="4117"/>
                    <a:pt x="3840" y="4117"/>
                  </a:cubicBezTo>
                  <a:cubicBezTo>
                    <a:pt x="3951" y="4117"/>
                    <a:pt x="4061" y="4077"/>
                    <a:pt x="4140" y="3999"/>
                  </a:cubicBezTo>
                  <a:cubicBezTo>
                    <a:pt x="4297" y="3841"/>
                    <a:pt x="4297" y="3558"/>
                    <a:pt x="4140" y="3400"/>
                  </a:cubicBezTo>
                  <a:lnTo>
                    <a:pt x="2722" y="2077"/>
                  </a:lnTo>
                  <a:lnTo>
                    <a:pt x="3258" y="1510"/>
                  </a:lnTo>
                  <a:cubicBezTo>
                    <a:pt x="3510" y="1289"/>
                    <a:pt x="3384" y="911"/>
                    <a:pt x="3100" y="848"/>
                  </a:cubicBezTo>
                  <a:lnTo>
                    <a:pt x="611" y="29"/>
                  </a:lnTo>
                  <a:cubicBezTo>
                    <a:pt x="562" y="10"/>
                    <a:pt x="514" y="1"/>
                    <a:pt x="4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5" name="Google Shape;265;p33"/>
          <p:cNvGrpSpPr/>
          <p:nvPr/>
        </p:nvGrpSpPr>
        <p:grpSpPr>
          <a:xfrm>
            <a:off x="6693128" y="464948"/>
            <a:ext cx="493957" cy="493319"/>
            <a:chOff x="5053900" y="2021500"/>
            <a:chExt cx="483750" cy="483125"/>
          </a:xfrm>
        </p:grpSpPr>
        <p:sp>
          <p:nvSpPr>
            <p:cNvPr id="266" name="Google Shape;266;p33"/>
            <p:cNvSpPr/>
            <p:nvPr/>
          </p:nvSpPr>
          <p:spPr>
            <a:xfrm>
              <a:off x="5281350" y="2078100"/>
              <a:ext cx="127375" cy="127350"/>
            </a:xfrm>
            <a:custGeom>
              <a:rect b="b" l="l" r="r" t="t"/>
              <a:pathLst>
                <a:path extrusionOk="0" h="5094" w="5095">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67" name="Google Shape;267;p33"/>
            <p:cNvSpPr/>
            <p:nvPr/>
          </p:nvSpPr>
          <p:spPr>
            <a:xfrm>
              <a:off x="5118000" y="2021500"/>
              <a:ext cx="368700" cy="483125"/>
            </a:xfrm>
            <a:custGeom>
              <a:rect b="b" l="l" r="r" t="t"/>
              <a:pathLst>
                <a:path extrusionOk="0" h="19325" w="14748">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68" name="Google Shape;268;p33"/>
            <p:cNvSpPr/>
            <p:nvPr/>
          </p:nvSpPr>
          <p:spPr>
            <a:xfrm>
              <a:off x="5053900" y="2191325"/>
              <a:ext cx="56650" cy="28325"/>
            </a:xfrm>
            <a:custGeom>
              <a:rect b="b" l="l" r="r" t="t"/>
              <a:pathLst>
                <a:path extrusionOk="0" h="1133" w="2266">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69" name="Google Shape;269;p33"/>
            <p:cNvSpPr/>
            <p:nvPr/>
          </p:nvSpPr>
          <p:spPr>
            <a:xfrm>
              <a:off x="5056850" y="2096550"/>
              <a:ext cx="50750" cy="48025"/>
            </a:xfrm>
            <a:custGeom>
              <a:rect b="b" l="l" r="r" t="t"/>
              <a:pathLst>
                <a:path extrusionOk="0" h="1921" w="203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70" name="Google Shape;270;p33"/>
            <p:cNvSpPr/>
            <p:nvPr/>
          </p:nvSpPr>
          <p:spPr>
            <a:xfrm>
              <a:off x="5056400" y="2266400"/>
              <a:ext cx="51200" cy="48350"/>
            </a:xfrm>
            <a:custGeom>
              <a:rect b="b" l="l" r="r" t="t"/>
              <a:pathLst>
                <a:path extrusionOk="0" h="1934" w="2048">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71" name="Google Shape;271;p33"/>
            <p:cNvSpPr/>
            <p:nvPr/>
          </p:nvSpPr>
          <p:spPr>
            <a:xfrm>
              <a:off x="5480400" y="2191325"/>
              <a:ext cx="56650" cy="28325"/>
            </a:xfrm>
            <a:custGeom>
              <a:rect b="b" l="l" r="r" t="t"/>
              <a:pathLst>
                <a:path extrusionOk="0" h="1133" w="2266">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72" name="Google Shape;272;p33"/>
            <p:cNvSpPr/>
            <p:nvPr/>
          </p:nvSpPr>
          <p:spPr>
            <a:xfrm>
              <a:off x="5479800" y="2096550"/>
              <a:ext cx="54300" cy="48225"/>
            </a:xfrm>
            <a:custGeom>
              <a:rect b="b" l="l" r="r" t="t"/>
              <a:pathLst>
                <a:path extrusionOk="0" h="1929" w="2172">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73" name="Google Shape;273;p33"/>
            <p:cNvSpPr/>
            <p:nvPr/>
          </p:nvSpPr>
          <p:spPr>
            <a:xfrm>
              <a:off x="5483350" y="2266400"/>
              <a:ext cx="54300" cy="48225"/>
            </a:xfrm>
            <a:custGeom>
              <a:rect b="b" l="l" r="r" t="t"/>
              <a:pathLst>
                <a:path extrusionOk="0" h="1929" w="2172">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grpSp>
        <p:nvGrpSpPr>
          <p:cNvPr id="274" name="Google Shape;274;p33"/>
          <p:cNvGrpSpPr/>
          <p:nvPr/>
        </p:nvGrpSpPr>
        <p:grpSpPr>
          <a:xfrm>
            <a:off x="6673330" y="2891949"/>
            <a:ext cx="533547" cy="525154"/>
            <a:chOff x="683125" y="1955275"/>
            <a:chExt cx="299325" cy="294600"/>
          </a:xfrm>
        </p:grpSpPr>
        <p:sp>
          <p:nvSpPr>
            <p:cNvPr id="275" name="Google Shape;275;p33"/>
            <p:cNvSpPr/>
            <p:nvPr/>
          </p:nvSpPr>
          <p:spPr>
            <a:xfrm>
              <a:off x="876875" y="1989925"/>
              <a:ext cx="52800" cy="63825"/>
            </a:xfrm>
            <a:custGeom>
              <a:rect b="b" l="l" r="r" t="t"/>
              <a:pathLst>
                <a:path extrusionOk="0" h="2553" w="2112">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33"/>
            <p:cNvSpPr/>
            <p:nvPr/>
          </p:nvSpPr>
          <p:spPr>
            <a:xfrm>
              <a:off x="683125" y="2058450"/>
              <a:ext cx="159900" cy="191425"/>
            </a:xfrm>
            <a:custGeom>
              <a:rect b="b" l="l" r="r" t="t"/>
              <a:pathLst>
                <a:path extrusionOk="0" h="7657" w="6396">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33"/>
            <p:cNvSpPr/>
            <p:nvPr/>
          </p:nvSpPr>
          <p:spPr>
            <a:xfrm>
              <a:off x="824900" y="1955275"/>
              <a:ext cx="157550" cy="155975"/>
            </a:xfrm>
            <a:custGeom>
              <a:rect b="b" l="l" r="r" t="t"/>
              <a:pathLst>
                <a:path extrusionOk="0" h="6239" w="6302">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33"/>
            <p:cNvSpPr/>
            <p:nvPr/>
          </p:nvSpPr>
          <p:spPr>
            <a:xfrm>
              <a:off x="895000" y="2058450"/>
              <a:ext cx="17350" cy="18125"/>
            </a:xfrm>
            <a:custGeom>
              <a:rect b="b" l="l" r="r" t="t"/>
              <a:pathLst>
                <a:path extrusionOk="0" h="725" w="694">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54A357DA92CB449971A7F32F303882" ma:contentTypeVersion="21" ma:contentTypeDescription="Create a new document." ma:contentTypeScope="" ma:versionID="9cbe00a606d5c46bdbfcb7c96b880eed">
  <xsd:schema xmlns:xsd="http://www.w3.org/2001/XMLSchema" xmlns:xs="http://www.w3.org/2001/XMLSchema" xmlns:p="http://schemas.microsoft.com/office/2006/metadata/properties" xmlns:ns2="2d757951-7673-4265-b754-757d1e37b4dc" xmlns:ns3="0f175393-7e9f-432d-b983-c3a032084a80" targetNamespace="http://schemas.microsoft.com/office/2006/metadata/properties" ma:root="true" ma:fieldsID="5e51f256f790c3cda1ce9b399e500c2a" ns2:_="" ns3:_="">
    <xsd:import namespace="2d757951-7673-4265-b754-757d1e37b4dc"/>
    <xsd:import namespace="0f175393-7e9f-432d-b983-c3a032084a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element ref="ns2:MediaServiceBillingMetadata" minOccurs="0"/>
                <xsd:element ref="ns2:_x0039__x002d_RainseAGlass" minOccurs="0"/>
                <xsd:element ref="ns2:date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757951-7673-4265-b754-757d1e37b4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4060ba3-6cfe-4a62-a1bc-09ef30ad690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_x0039__x002d_RainseAGlass" ma:index="27" nillable="true" ma:displayName="9-Rainse A Glass" ma:format="Dropdown" ma:internalName="_x0039__x002d_RainseAGlass">
      <xsd:simpleType>
        <xsd:restriction base="dms:Text">
          <xsd:maxLength value="255"/>
        </xsd:restriction>
      </xsd:simpleType>
    </xsd:element>
    <xsd:element name="datetime" ma:index="28" nillable="true" ma:displayName="date time" ma:format="DateOnly" ma:internalName="datetim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f175393-7e9f-432d-b983-c3a032084a8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78e85d-7fde-470c-9083-32b49a45a648}" ma:internalName="TaxCatchAll" ma:showField="CatchAllData" ma:web="0f175393-7e9f-432d-b983-c3a032084a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0039__x002d_RainseAGlass xmlns="2d757951-7673-4265-b754-757d1e37b4dc" xsi:nil="true"/>
    <lcf76f155ced4ddcb4097134ff3c332f xmlns="2d757951-7673-4265-b754-757d1e37b4dc">
      <Terms xmlns="http://schemas.microsoft.com/office/infopath/2007/PartnerControls"/>
    </lcf76f155ced4ddcb4097134ff3c332f>
    <datetime xmlns="2d757951-7673-4265-b754-757d1e37b4dc" xsi:nil="true"/>
    <TaxCatchAll xmlns="0f175393-7e9f-432d-b983-c3a032084a80" xsi:nil="true"/>
  </documentManagement>
</p:properties>
</file>

<file path=customXml/itemProps1.xml><?xml version="1.0" encoding="utf-8"?>
<ds:datastoreItem xmlns:ds="http://schemas.openxmlformats.org/officeDocument/2006/customXml" ds:itemID="{D727B725-F96F-46D0-94B5-5209EF2FECAF}"/>
</file>

<file path=customXml/itemProps2.xml><?xml version="1.0" encoding="utf-8"?>
<ds:datastoreItem xmlns:ds="http://schemas.openxmlformats.org/officeDocument/2006/customXml" ds:itemID="{6E2518AC-349A-491D-9C9D-CCAF4AB27AD3}"/>
</file>

<file path=customXml/itemProps3.xml><?xml version="1.0" encoding="utf-8"?>
<ds:datastoreItem xmlns:ds="http://schemas.openxmlformats.org/officeDocument/2006/customXml" ds:itemID="{865419EA-3E68-4C1E-AB4B-16CBC5636601}"/>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0x010100D454A357DA92CB449971A7F32F303882</vt:lpwstr>
  </property>
</Properties>
</file>