
<file path=[Content_Types].xml><?xml version="1.0" encoding="utf-8"?>
<Types xmlns="http://schemas.openxmlformats.org/package/2006/content-types">
  <Default Extension="fntdata" ContentType="application/x-fontdata"/>
  <Default Extension="jpg" ContentType="image/jpeg"/>
  <Default Extension="odttf" ContentType="application/vnd.openxmlformats-officedocument.obfuscatedFont"/>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3"/>
    <p:sldMasterId id="2147483671"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Lst>
  <p:sldSz cy="6858000" cx="12192000"/>
  <p:notesSz cx="6858000" cy="9144000"/>
  <p:embeddedFontLst>
    <p:embeddedFont>
      <p:font typeface="Quattrocento Sans"/>
      <p:regular r:id="rId49"/>
      <p:bold r:id="rId50"/>
      <p:italic r:id="rId51"/>
      <p:boldItalic r:id="rId5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39" Type="http://schemas.openxmlformats.org/officeDocument/2006/relationships/slide" Target="slides/slide34.xml"/><Relationship Id="rId26" Type="http://schemas.openxmlformats.org/officeDocument/2006/relationships/slide" Target="slides/slide21.xml"/><Relationship Id="rId13" Type="http://schemas.openxmlformats.org/officeDocument/2006/relationships/slide" Target="slides/slide8.xml"/><Relationship Id="rId18" Type="http://schemas.openxmlformats.org/officeDocument/2006/relationships/slide" Target="slides/slide13.xml"/><Relationship Id="rId42" Type="http://schemas.openxmlformats.org/officeDocument/2006/relationships/slide" Target="slides/slide37.xml"/><Relationship Id="rId47" Type="http://schemas.openxmlformats.org/officeDocument/2006/relationships/slide" Target="slides/slide42.xml"/><Relationship Id="rId34" Type="http://schemas.openxmlformats.org/officeDocument/2006/relationships/slide" Target="slides/slide29.xml"/><Relationship Id="rId21" Type="http://schemas.openxmlformats.org/officeDocument/2006/relationships/slide" Target="slides/slide16.xml"/><Relationship Id="rId50" Type="http://schemas.openxmlformats.org/officeDocument/2006/relationships/font" Target="fonts/QuattrocentoSans-bold.fntdata"/><Relationship Id="rId55" Type="http://schemas.openxmlformats.org/officeDocument/2006/relationships/customXml" Target="../customXml/item3.xml"/><Relationship Id="rId7" Type="http://schemas.openxmlformats.org/officeDocument/2006/relationships/slide" Target="slides/slide2.xml"/><Relationship Id="rId2" Type="http://schemas.openxmlformats.org/officeDocument/2006/relationships/presProps" Target="presProps.xml"/><Relationship Id="rId29" Type="http://schemas.openxmlformats.org/officeDocument/2006/relationships/slide" Target="slides/slide24.xml"/><Relationship Id="rId16" Type="http://schemas.openxmlformats.org/officeDocument/2006/relationships/slide" Target="slides/slide11.xml"/><Relationship Id="rId40" Type="http://schemas.openxmlformats.org/officeDocument/2006/relationships/slide" Target="slides/slide35.xml"/><Relationship Id="rId45" Type="http://schemas.openxmlformats.org/officeDocument/2006/relationships/slide" Target="slides/slide40.xml"/><Relationship Id="rId32" Type="http://schemas.openxmlformats.org/officeDocument/2006/relationships/slide" Target="slides/slide27.xml"/><Relationship Id="rId37" Type="http://schemas.openxmlformats.org/officeDocument/2006/relationships/slide" Target="slides/slide32.xml"/><Relationship Id="rId24" Type="http://schemas.openxmlformats.org/officeDocument/2006/relationships/slide" Target="slides/slide19.xml"/><Relationship Id="rId11" Type="http://schemas.openxmlformats.org/officeDocument/2006/relationships/slide" Target="slides/slide6.xml"/><Relationship Id="rId53" Type="http://schemas.openxmlformats.org/officeDocument/2006/relationships/customXml" Target="../customXml/item1.xml"/><Relationship Id="rId5" Type="http://schemas.openxmlformats.org/officeDocument/2006/relationships/notesMaster" Target="notesMasters/notesMaster1.xml"/><Relationship Id="rId44" Type="http://schemas.openxmlformats.org/officeDocument/2006/relationships/slide" Target="slides/slide39.xml"/><Relationship Id="rId31" Type="http://schemas.openxmlformats.org/officeDocument/2006/relationships/slide" Target="slides/slide26.xml"/><Relationship Id="rId52" Type="http://schemas.openxmlformats.org/officeDocument/2006/relationships/font" Target="fonts/QuattrocentoSans-boldItalic.fntdata"/><Relationship Id="rId10" Type="http://schemas.openxmlformats.org/officeDocument/2006/relationships/slide" Target="slides/slide5.xml"/><Relationship Id="rId19" Type="http://schemas.openxmlformats.org/officeDocument/2006/relationships/slide" Target="slides/slide14.xml"/><Relationship Id="rId43" Type="http://schemas.openxmlformats.org/officeDocument/2006/relationships/slide" Target="slides/slide38.xml"/><Relationship Id="rId4" Type="http://schemas.openxmlformats.org/officeDocument/2006/relationships/slideMaster" Target="slideMasters/slideMaster2.xml"/><Relationship Id="rId9" Type="http://schemas.openxmlformats.org/officeDocument/2006/relationships/slide" Target="slides/slide4.xml"/><Relationship Id="rId48" Type="http://schemas.openxmlformats.org/officeDocument/2006/relationships/slide" Target="slides/slide43.xml"/><Relationship Id="rId30" Type="http://schemas.openxmlformats.org/officeDocument/2006/relationships/slide" Target="slides/slide25.xml"/><Relationship Id="rId35" Type="http://schemas.openxmlformats.org/officeDocument/2006/relationships/slide" Target="slides/slide30.xml"/><Relationship Id="rId22" Type="http://schemas.openxmlformats.org/officeDocument/2006/relationships/slide" Target="slides/slide17.xml"/><Relationship Id="rId27" Type="http://schemas.openxmlformats.org/officeDocument/2006/relationships/slide" Target="slides/slide22.xml"/><Relationship Id="rId14" Type="http://schemas.openxmlformats.org/officeDocument/2006/relationships/slide" Target="slides/slide9.xml"/><Relationship Id="rId8" Type="http://schemas.openxmlformats.org/officeDocument/2006/relationships/slide" Target="slides/slide3.xml"/><Relationship Id="rId51" Type="http://schemas.openxmlformats.org/officeDocument/2006/relationships/font" Target="fonts/QuattrocentoSans-italic.fntdata"/><Relationship Id="rId3" Type="http://schemas.openxmlformats.org/officeDocument/2006/relationships/slideMaster" Target="slideMasters/slideMaster1.xml"/><Relationship Id="rId46" Type="http://schemas.openxmlformats.org/officeDocument/2006/relationships/slide" Target="slides/slide41.xml"/><Relationship Id="rId33" Type="http://schemas.openxmlformats.org/officeDocument/2006/relationships/slide" Target="slides/slide28.xml"/><Relationship Id="rId38" Type="http://schemas.openxmlformats.org/officeDocument/2006/relationships/slide" Target="slides/slide33.xml"/><Relationship Id="rId25" Type="http://schemas.openxmlformats.org/officeDocument/2006/relationships/slide" Target="slides/slide20.xml"/><Relationship Id="rId12" Type="http://schemas.openxmlformats.org/officeDocument/2006/relationships/slide" Target="slides/slide7.xml"/><Relationship Id="rId17" Type="http://schemas.openxmlformats.org/officeDocument/2006/relationships/slide" Target="slides/slide12.xml"/><Relationship Id="rId41" Type="http://schemas.openxmlformats.org/officeDocument/2006/relationships/slide" Target="slides/slide36.xml"/><Relationship Id="rId20" Type="http://schemas.openxmlformats.org/officeDocument/2006/relationships/slide" Target="slides/slide15.xml"/><Relationship Id="rId54" Type="http://schemas.openxmlformats.org/officeDocument/2006/relationships/customXml" Target="../customXml/item2.xml"/><Relationship Id="rId1" Type="http://schemas.openxmlformats.org/officeDocument/2006/relationships/theme" Target="theme/theme3.xml"/><Relationship Id="rId6" Type="http://schemas.openxmlformats.org/officeDocument/2006/relationships/slide" Target="slides/slide1.xml"/><Relationship Id="rId49" Type="http://schemas.openxmlformats.org/officeDocument/2006/relationships/font" Target="fonts/QuattrocentoSans-regular.fntdata"/><Relationship Id="rId36" Type="http://schemas.openxmlformats.org/officeDocument/2006/relationships/slide" Target="slides/slide31.xml"/><Relationship Id="rId23" Type="http://schemas.openxmlformats.org/officeDocument/2006/relationships/slide" Target="slides/slide18.xml"/><Relationship Id="rId28" Type="http://schemas.openxmlformats.org/officeDocument/2006/relationships/slide" Target="slides/slide23.xml"/><Relationship Id="rId15"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kimbellart.org/collection/ap-198401-abc"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kimbellart.org/collection/ap-198401-abc"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kimbellart.org/collection/ap-198401-abc"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kimbellart.org/collection/ap-198001"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kimbellart.org/collection/ap-198001"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kimbellart.org/collection/ap-198001"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kimbellart.org/collection/ap-197111"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kimbellart.org/collection/ap-197111" TargetMode="Externa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kimbellart.org/collection/ap-197111" TargetMode="Externa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kimbellart.org/collection/ap-197111" TargetMode="Externa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kimbellart.org/collection/ap-201401" TargetMode="Externa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kimbellart.org/collection/ap-201401" TargetMode="Externa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kimbellart.org/collection/ap-201401" TargetMode="Externa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kimbellart.org/collection/ap-196807" TargetMode="Externa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kimbellart.org/collection/ap-196807" TargetMode="Externa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kimbellart.org/collection/ap-196807" TargetMode="Externa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kimbellart.org/collection/ap-197107" TargetMode="Externa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kimbellart.org/collection/ap-197107" TargetMode="Externa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kimbellart.org/collection/ap-197107" TargetMode="Externa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kimbellart.org/collection/ap-198706" TargetMode="Externa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kimbellart.org/collection/ap-198706" TargetMode="Externa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kimbellart.org/collection/ap-198706" TargetMode="Externa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kimbellart.org/collection/ap-198204" TargetMode="Externa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kimbellart.org/collection/acf-196403" TargetMode="Externa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kimbellart.org/collection/acf-196403" TargetMode="Externa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kimbellart.org/collection/acf-196403" TargetMode="Externa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kimbellart.org/collection/ap-198204"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kimbellart.org/collection/ap-198204"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1" name="Google Shape;161;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2800bfda3d0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4" name="Google Shape;264;g2800bfda3d0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u="sng">
                <a:solidFill>
                  <a:schemeClr val="hlink"/>
                </a:solidFill>
                <a:hlinkClick r:id="rId2"/>
              </a:rPr>
              <a:t>https://kimbellart.org/collection/ap-198401-abc</a:t>
            </a:r>
            <a:r>
              <a:rPr lang="en-US"/>
              <a:t> </a:t>
            </a:r>
            <a:endParaRPr/>
          </a:p>
          <a:p>
            <a:pPr indent="0" lvl="0" marL="0" rtl="0" algn="l">
              <a:lnSpc>
                <a:spcPct val="100000"/>
              </a:lnSpc>
              <a:spcBef>
                <a:spcPts val="0"/>
              </a:spcBef>
              <a:spcAft>
                <a:spcPts val="0"/>
              </a:spcAft>
              <a:buSzPts val="1400"/>
              <a:buNone/>
            </a:pPr>
            <a:r>
              <a:t/>
            </a:r>
            <a:endParaRPr/>
          </a:p>
          <a:p>
            <a:pPr indent="0" lvl="0" marL="0" rtl="0" algn="just">
              <a:lnSpc>
                <a:spcPct val="106999"/>
              </a:lnSpc>
              <a:spcBef>
                <a:spcPts val="0"/>
              </a:spcBef>
              <a:spcAft>
                <a:spcPts val="0"/>
              </a:spcAft>
              <a:buClr>
                <a:schemeClr val="dk1"/>
              </a:buClr>
              <a:buSzPts val="1100"/>
              <a:buFont typeface="Arial"/>
              <a:buNone/>
            </a:pPr>
            <a:r>
              <a:rPr lang="en-US" sz="1150"/>
              <a:t>Kaikei, the great master sculptor of the Kamakura period (1185–1333), together with his contemporary Unkei (died 1223), established the Kei school, the primary school of sculpture that produced statuary for the major temples in Nara and Kyoto. Together they created a new, realistic style that revitalized Buddhist sculpture. Especially important among Kaikei sculptures is a distinctive style of refined, graceful Buddha, clothed in deeply folded and decoratively draped robes. </a:t>
            </a:r>
            <a:endParaRPr sz="1150"/>
          </a:p>
          <a:p>
            <a:pPr indent="0" lvl="0" marL="0" rtl="0" algn="just">
              <a:lnSpc>
                <a:spcPct val="106999"/>
              </a:lnSpc>
              <a:spcBef>
                <a:spcPts val="0"/>
              </a:spcBef>
              <a:spcAft>
                <a:spcPts val="0"/>
              </a:spcAft>
              <a:buClr>
                <a:schemeClr val="dk1"/>
              </a:buClr>
              <a:buSzPts val="1100"/>
              <a:buFont typeface="Arial"/>
              <a:buNone/>
            </a:pPr>
            <a:r>
              <a:t/>
            </a:r>
            <a:endParaRPr sz="1150"/>
          </a:p>
          <a:p>
            <a:pPr indent="0" lvl="0" marL="0" rtl="0" algn="just">
              <a:lnSpc>
                <a:spcPct val="106999"/>
              </a:lnSpc>
              <a:spcBef>
                <a:spcPts val="0"/>
              </a:spcBef>
              <a:spcAft>
                <a:spcPts val="0"/>
              </a:spcAft>
              <a:buClr>
                <a:schemeClr val="dk1"/>
              </a:buClr>
              <a:buSzPts val="1100"/>
              <a:buFont typeface="Arial"/>
              <a:buNone/>
            </a:pPr>
            <a:r>
              <a:rPr lang="en-US" sz="1150"/>
              <a:t>Kaikei produced many Buddha images, particularly of Amida (Amitabha), the Lord of the Western Paradise. The Kimbell’s sculpture is a rare image of the historical Buddha, Shaka (Shakyamuni), who is identified by the abhayamudra (gesture of reassurance or granting of the “absence of fear”) of the right hand. His left foot advancing, the Buddha appears to move forward to greet the devotee with an expression of gentle and profound compassion. The beautifully proportioned figure is wrapped in an elegant, rhythmically folding robe that ripples across the stomach and cascades over the arms. Entirely covered with gold lacquer, the robe is further embellished with a floral and geometric pattern of fine-cut gold leaf. </a:t>
            </a:r>
            <a:endParaRPr sz="1150"/>
          </a:p>
          <a:p>
            <a:pPr indent="0" lvl="0" marL="0" rtl="0" algn="just">
              <a:lnSpc>
                <a:spcPct val="106999"/>
              </a:lnSpc>
              <a:spcBef>
                <a:spcPts val="0"/>
              </a:spcBef>
              <a:spcAft>
                <a:spcPts val="0"/>
              </a:spcAft>
              <a:buClr>
                <a:schemeClr val="dk1"/>
              </a:buClr>
              <a:buSzPts val="1100"/>
              <a:buFont typeface="Arial"/>
              <a:buNone/>
            </a:pPr>
            <a:r>
              <a:t/>
            </a:r>
            <a:endParaRPr sz="1150"/>
          </a:p>
          <a:p>
            <a:pPr indent="0" lvl="0" marL="0" rtl="0" algn="just">
              <a:lnSpc>
                <a:spcPct val="106999"/>
              </a:lnSpc>
              <a:spcBef>
                <a:spcPts val="0"/>
              </a:spcBef>
              <a:spcAft>
                <a:spcPts val="0"/>
              </a:spcAft>
              <a:buClr>
                <a:schemeClr val="dk1"/>
              </a:buClr>
              <a:buSzPts val="1100"/>
              <a:buFont typeface="Arial"/>
              <a:buNone/>
            </a:pPr>
            <a:r>
              <a:rPr lang="en-US" sz="1150"/>
              <a:t>The Kamakura period saw a revival of the historical Buddha in a new type of image—as a divine savior who descends from heaven to meet the faithful. This image, called “Shaka raigo,” is documented in paintings of the early thirteenth century that show the Buddha standing on a lotus pedestal atop a cloud, his hand raised in the gesture of fearlessness. The Kimbell statue is a rare example of this type in three-dimensional form and the only known image of Shaka created by Kaikei.</a:t>
            </a:r>
            <a:endParaRPr sz="1150"/>
          </a:p>
          <a:p>
            <a:pPr indent="0" lvl="0" marL="0" rtl="0" algn="just">
              <a:lnSpc>
                <a:spcPct val="106999"/>
              </a:lnSpc>
              <a:spcBef>
                <a:spcPts val="0"/>
              </a:spcBef>
              <a:spcAft>
                <a:spcPts val="0"/>
              </a:spcAft>
              <a:buClr>
                <a:schemeClr val="dk1"/>
              </a:buClr>
              <a:buSzPts val="1100"/>
              <a:buFont typeface="Arial"/>
              <a:buNone/>
            </a:pPr>
            <a:r>
              <a:t/>
            </a:r>
            <a:endParaRPr sz="1150"/>
          </a:p>
          <a:p>
            <a:pPr indent="0" lvl="0" marL="0" rtl="0" algn="just">
              <a:lnSpc>
                <a:spcPct val="106999"/>
              </a:lnSpc>
              <a:spcBef>
                <a:spcPts val="0"/>
              </a:spcBef>
              <a:spcAft>
                <a:spcPts val="0"/>
              </a:spcAft>
              <a:buSzPts val="1400"/>
              <a:buNone/>
            </a:pPr>
            <a:r>
              <a:t/>
            </a:r>
            <a:endParaRPr sz="1150"/>
          </a:p>
          <a:p>
            <a:pPr indent="0" lvl="0" marL="0" rtl="0" algn="just">
              <a:lnSpc>
                <a:spcPct val="106999"/>
              </a:lnSpc>
              <a:spcBef>
                <a:spcPts val="0"/>
              </a:spcBef>
              <a:spcAft>
                <a:spcPts val="0"/>
              </a:spcAft>
              <a:buSzPts val="1400"/>
              <a:buNone/>
            </a:pPr>
            <a:r>
              <a:t/>
            </a:r>
            <a:endParaRPr sz="1150"/>
          </a:p>
          <a:p>
            <a:pPr indent="0" lvl="0" marL="0" rtl="0" algn="just">
              <a:lnSpc>
                <a:spcPct val="106999"/>
              </a:lnSpc>
              <a:spcBef>
                <a:spcPts val="0"/>
              </a:spcBef>
              <a:spcAft>
                <a:spcPts val="0"/>
              </a:spcAft>
              <a:buClr>
                <a:schemeClr val="dk1"/>
              </a:buClr>
              <a:buSzPts val="1100"/>
              <a:buFont typeface="Arial"/>
              <a:buNone/>
            </a:pPr>
            <a:r>
              <a:t/>
            </a:r>
            <a:endParaRPr sz="1150"/>
          </a:p>
          <a:p>
            <a:pPr indent="0" lvl="0" marL="0" rtl="0" algn="l">
              <a:lnSpc>
                <a:spcPct val="100000"/>
              </a:lnSpc>
              <a:spcBef>
                <a:spcPts val="0"/>
              </a:spcBef>
              <a:spcAft>
                <a:spcPts val="0"/>
              </a:spcAft>
              <a:buSzPts val="1400"/>
              <a:buNone/>
            </a:pPr>
            <a:r>
              <a:t/>
            </a:r>
            <a:endParaRPr/>
          </a:p>
        </p:txBody>
      </p:sp>
      <p:sp>
        <p:nvSpPr>
          <p:cNvPr id="265" name="Google Shape;265;g2800bfda3d0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2800bfda3d0_0_7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1" name="Google Shape;271;g2800bfda3d0_0_75: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US" u="sng">
                <a:solidFill>
                  <a:schemeClr val="hlink"/>
                </a:solidFill>
                <a:hlinkClick r:id="rId2"/>
              </a:rPr>
              <a:t>https://kimbellart.org/collection/ap-198401-abc</a:t>
            </a:r>
            <a:r>
              <a:rPr lang="en-US"/>
              <a:t> </a:t>
            </a:r>
            <a:endParaRPr/>
          </a:p>
          <a:p>
            <a:pPr indent="0" lvl="0" marL="0" rtl="0" algn="l">
              <a:spcBef>
                <a:spcPts val="0"/>
              </a:spcBef>
              <a:spcAft>
                <a:spcPts val="0"/>
              </a:spcAft>
              <a:buClr>
                <a:schemeClr val="dk1"/>
              </a:buClr>
              <a:buSzPts val="1400"/>
              <a:buFont typeface="Arial"/>
              <a:buNone/>
            </a:pPr>
            <a:r>
              <a:t/>
            </a:r>
            <a:endParaRPr/>
          </a:p>
          <a:p>
            <a:pPr indent="0" lvl="0" marL="0" rtl="0" algn="just">
              <a:lnSpc>
                <a:spcPct val="106999"/>
              </a:lnSpc>
              <a:spcBef>
                <a:spcPts val="0"/>
              </a:spcBef>
              <a:spcAft>
                <a:spcPts val="0"/>
              </a:spcAft>
              <a:buClr>
                <a:schemeClr val="dk1"/>
              </a:buClr>
              <a:buSzPts val="1100"/>
              <a:buFont typeface="Arial"/>
              <a:buNone/>
            </a:pPr>
            <a:r>
              <a:rPr lang="en-US" sz="1150"/>
              <a:t>Kaikei, the great master sculptor of the Kamakura period (1185–1333), together with his contemporary Unkei (died 1223), established the Kei school, the primary school of sculpture that produced statuary for the major temples in Nara and Kyoto. Together they created a new, realistic style that revitalized Buddhist sculpture. Especially important among Kaikei sculptures is a distinctive style of refined, graceful Buddha, clothed in deeply folded and decoratively draped robes. </a:t>
            </a:r>
            <a:endParaRPr sz="1150"/>
          </a:p>
          <a:p>
            <a:pPr indent="0" lvl="0" marL="0" rtl="0" algn="just">
              <a:lnSpc>
                <a:spcPct val="106999"/>
              </a:lnSpc>
              <a:spcBef>
                <a:spcPts val="0"/>
              </a:spcBef>
              <a:spcAft>
                <a:spcPts val="0"/>
              </a:spcAft>
              <a:buClr>
                <a:schemeClr val="dk1"/>
              </a:buClr>
              <a:buSzPts val="1100"/>
              <a:buFont typeface="Arial"/>
              <a:buNone/>
            </a:pPr>
            <a:r>
              <a:t/>
            </a:r>
            <a:endParaRPr sz="1150"/>
          </a:p>
          <a:p>
            <a:pPr indent="0" lvl="0" marL="0" rtl="0" algn="just">
              <a:lnSpc>
                <a:spcPct val="106999"/>
              </a:lnSpc>
              <a:spcBef>
                <a:spcPts val="0"/>
              </a:spcBef>
              <a:spcAft>
                <a:spcPts val="0"/>
              </a:spcAft>
              <a:buClr>
                <a:schemeClr val="dk1"/>
              </a:buClr>
              <a:buSzPts val="1100"/>
              <a:buFont typeface="Arial"/>
              <a:buNone/>
            </a:pPr>
            <a:r>
              <a:rPr lang="en-US" sz="1150"/>
              <a:t>Kaikei produced many Buddha images, particularly of Amida (Amitabha), the Lord of the Western Paradise. The Kimbell’s sculpture is a rare image of the historical Buddha, Shaka (Shakyamuni), who is identified by the abhayamudra (gesture of reassurance or granting of the “absence of fear”) of the right hand. His left foot advancing, the Buddha appears to move forward to greet the devotee with an expression of gentle and profound compassion. The beautifully proportioned figure is wrapped in an elegant, rhythmically folding robe that ripples across the stomach and cascades over the arms. Entirely covered with gold lacquer, the robe is further embellished with a floral and geometric pattern of fine-cut gold leaf. </a:t>
            </a:r>
            <a:endParaRPr sz="1150"/>
          </a:p>
          <a:p>
            <a:pPr indent="0" lvl="0" marL="0" rtl="0" algn="just">
              <a:lnSpc>
                <a:spcPct val="106999"/>
              </a:lnSpc>
              <a:spcBef>
                <a:spcPts val="0"/>
              </a:spcBef>
              <a:spcAft>
                <a:spcPts val="0"/>
              </a:spcAft>
              <a:buClr>
                <a:schemeClr val="dk1"/>
              </a:buClr>
              <a:buSzPts val="1100"/>
              <a:buFont typeface="Arial"/>
              <a:buNone/>
            </a:pPr>
            <a:r>
              <a:t/>
            </a:r>
            <a:endParaRPr sz="1150"/>
          </a:p>
          <a:p>
            <a:pPr indent="0" lvl="0" marL="0" rtl="0" algn="just">
              <a:lnSpc>
                <a:spcPct val="106999"/>
              </a:lnSpc>
              <a:spcBef>
                <a:spcPts val="0"/>
              </a:spcBef>
              <a:spcAft>
                <a:spcPts val="0"/>
              </a:spcAft>
              <a:buClr>
                <a:schemeClr val="dk1"/>
              </a:buClr>
              <a:buSzPts val="1100"/>
              <a:buFont typeface="Arial"/>
              <a:buNone/>
            </a:pPr>
            <a:r>
              <a:rPr lang="en-US" sz="1150"/>
              <a:t>The Kamakura period saw a revival of the historical Buddha in a new type of image—as a divine savior who descends from heaven to meet the faithful. This image, called “Shaka raigo,” is documented in paintings of the early thirteenth century that show the Buddha standing on a lotus pedestal atop a cloud, his hand raised in the gesture of fearlessness. The Kimbell statue is a rare example of this type in three-dimensional form and the only known image of Shaka created by Kaikei.</a:t>
            </a:r>
            <a:endParaRPr/>
          </a:p>
          <a:p>
            <a:pPr indent="0" lvl="0" marL="0" rtl="0" algn="l">
              <a:lnSpc>
                <a:spcPct val="100000"/>
              </a:lnSpc>
              <a:spcBef>
                <a:spcPts val="0"/>
              </a:spcBef>
              <a:spcAft>
                <a:spcPts val="0"/>
              </a:spcAft>
              <a:buSzPts val="1400"/>
              <a:buNone/>
            </a:pPr>
            <a:r>
              <a:t/>
            </a:r>
            <a:endParaRPr/>
          </a:p>
        </p:txBody>
      </p:sp>
      <p:sp>
        <p:nvSpPr>
          <p:cNvPr id="272" name="Google Shape;272;g2800bfda3d0_0_75: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2800bfda3d0_0_1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0" name="Google Shape;290;g2800bfda3d0_0_17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US" u="sng">
                <a:solidFill>
                  <a:schemeClr val="hlink"/>
                </a:solidFill>
                <a:hlinkClick r:id="rId2"/>
              </a:rPr>
              <a:t>https://kimbellart.org/collection/ap-198401-abc</a:t>
            </a:r>
            <a:r>
              <a:rPr lang="en-US"/>
              <a:t> </a:t>
            </a:r>
            <a:endParaRPr/>
          </a:p>
          <a:p>
            <a:pPr indent="0" lvl="0" marL="0" rtl="0" algn="l">
              <a:spcBef>
                <a:spcPts val="0"/>
              </a:spcBef>
              <a:spcAft>
                <a:spcPts val="0"/>
              </a:spcAft>
              <a:buClr>
                <a:schemeClr val="dk1"/>
              </a:buClr>
              <a:buSzPts val="1400"/>
              <a:buFont typeface="Arial"/>
              <a:buNone/>
            </a:pPr>
            <a:r>
              <a:t/>
            </a:r>
            <a:endParaRPr/>
          </a:p>
          <a:p>
            <a:pPr indent="0" lvl="0" marL="0" rtl="0" algn="just">
              <a:lnSpc>
                <a:spcPct val="106999"/>
              </a:lnSpc>
              <a:spcBef>
                <a:spcPts val="0"/>
              </a:spcBef>
              <a:spcAft>
                <a:spcPts val="0"/>
              </a:spcAft>
              <a:buClr>
                <a:schemeClr val="dk1"/>
              </a:buClr>
              <a:buSzPts val="1100"/>
              <a:buFont typeface="Arial"/>
              <a:buNone/>
            </a:pPr>
            <a:r>
              <a:rPr lang="en-US" sz="1150"/>
              <a:t>Kaikei, the great master sculptor of the Kamakura period (1185–1333), together with his contemporary Unkei (died 1223), established the Kei school, the primary school of sculpture that produced statuary for the major temples in Nara and Kyoto. Together they created a new, realistic style that revitalized Buddhist sculpture. Especially important among Kaikei sculptures is a distinctive style of refined, graceful Buddha, clothed in deeply folded and decoratively draped robes. </a:t>
            </a:r>
            <a:endParaRPr sz="1150"/>
          </a:p>
          <a:p>
            <a:pPr indent="0" lvl="0" marL="0" rtl="0" algn="just">
              <a:lnSpc>
                <a:spcPct val="106999"/>
              </a:lnSpc>
              <a:spcBef>
                <a:spcPts val="0"/>
              </a:spcBef>
              <a:spcAft>
                <a:spcPts val="0"/>
              </a:spcAft>
              <a:buClr>
                <a:schemeClr val="dk1"/>
              </a:buClr>
              <a:buSzPts val="1100"/>
              <a:buFont typeface="Arial"/>
              <a:buNone/>
            </a:pPr>
            <a:r>
              <a:t/>
            </a:r>
            <a:endParaRPr sz="1150"/>
          </a:p>
          <a:p>
            <a:pPr indent="0" lvl="0" marL="0" rtl="0" algn="just">
              <a:lnSpc>
                <a:spcPct val="106999"/>
              </a:lnSpc>
              <a:spcBef>
                <a:spcPts val="0"/>
              </a:spcBef>
              <a:spcAft>
                <a:spcPts val="0"/>
              </a:spcAft>
              <a:buClr>
                <a:schemeClr val="dk1"/>
              </a:buClr>
              <a:buSzPts val="1100"/>
              <a:buFont typeface="Arial"/>
              <a:buNone/>
            </a:pPr>
            <a:r>
              <a:rPr lang="en-US" sz="1150"/>
              <a:t>Kaikei produced many Buddha images, particularly of Amida (Amitabha), the Lord of the Western Paradise. The Kimbell’s sculpture is a rare image of the historical Buddha, Shaka (Shakyamuni), who is identified by the abhayamudra (gesture of reassurance or granting of the “absence of fear”) of the right hand. His left foot advancing, the Buddha appears to move forward to greet the devotee with an expression of gentle and profound compassion. The beautifully proportioned figure is wrapped in an elegant, rhythmically folding robe that ripples across the stomach and cascades over the arms. Entirely covered with gold lacquer, the robe is further embellished with a floral and geometric pattern of fine-cut gold leaf. </a:t>
            </a:r>
            <a:endParaRPr sz="1150"/>
          </a:p>
          <a:p>
            <a:pPr indent="0" lvl="0" marL="0" rtl="0" algn="just">
              <a:lnSpc>
                <a:spcPct val="106999"/>
              </a:lnSpc>
              <a:spcBef>
                <a:spcPts val="0"/>
              </a:spcBef>
              <a:spcAft>
                <a:spcPts val="0"/>
              </a:spcAft>
              <a:buClr>
                <a:schemeClr val="dk1"/>
              </a:buClr>
              <a:buSzPts val="1100"/>
              <a:buFont typeface="Arial"/>
              <a:buNone/>
            </a:pPr>
            <a:r>
              <a:t/>
            </a:r>
            <a:endParaRPr sz="1150"/>
          </a:p>
          <a:p>
            <a:pPr indent="0" lvl="0" marL="0" rtl="0" algn="just">
              <a:lnSpc>
                <a:spcPct val="106999"/>
              </a:lnSpc>
              <a:spcBef>
                <a:spcPts val="0"/>
              </a:spcBef>
              <a:spcAft>
                <a:spcPts val="0"/>
              </a:spcAft>
              <a:buClr>
                <a:schemeClr val="dk1"/>
              </a:buClr>
              <a:buSzPts val="1100"/>
              <a:buFont typeface="Arial"/>
              <a:buNone/>
            </a:pPr>
            <a:r>
              <a:rPr lang="en-US" sz="1150"/>
              <a:t>The Kamakura period saw a revival of the historical Buddha in a new type of image—as a divine savior who descends from heaven to meet the faithful. This image, called “Shaka raigo,” is documented in paintings of the early thirteenth century that show the Buddha standing on a lotus pedestal atop a cloud, his hand raised in the gesture of fearlessness. The Kimbell statue is a rare example of this type in three-dimensional form and the only known image of Shaka created by Kaikei.</a:t>
            </a:r>
            <a:endParaRPr/>
          </a:p>
          <a:p>
            <a:pPr indent="0" lvl="0" marL="0" rtl="0" algn="l">
              <a:lnSpc>
                <a:spcPct val="100000"/>
              </a:lnSpc>
              <a:spcBef>
                <a:spcPts val="0"/>
              </a:spcBef>
              <a:spcAft>
                <a:spcPts val="0"/>
              </a:spcAft>
              <a:buSzPts val="1400"/>
              <a:buNone/>
            </a:pPr>
            <a:r>
              <a:t/>
            </a:r>
            <a:endParaRPr/>
          </a:p>
        </p:txBody>
      </p:sp>
      <p:sp>
        <p:nvSpPr>
          <p:cNvPr id="291" name="Google Shape;291;g2800bfda3d0_0_17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7" name="Google Shape;307;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https://kimbellart.org/collection/ap-197805</a:t>
            </a:r>
            <a:endParaRPr/>
          </a:p>
          <a:p>
            <a:pPr indent="0" lvl="0" marL="0" rtl="0" algn="l">
              <a:lnSpc>
                <a:spcPct val="100000"/>
              </a:lnSpc>
              <a:spcBef>
                <a:spcPts val="0"/>
              </a:spcBef>
              <a:spcAft>
                <a:spcPts val="0"/>
              </a:spcAft>
              <a:buSzPts val="1400"/>
              <a:buNone/>
            </a:pPr>
            <a:r>
              <a:t/>
            </a:r>
            <a:endParaRPr/>
          </a:p>
          <a:p>
            <a:pPr indent="0" lvl="0" marL="0" rtl="0" algn="just">
              <a:lnSpc>
                <a:spcPct val="115000"/>
              </a:lnSpc>
              <a:spcBef>
                <a:spcPts val="0"/>
              </a:spcBef>
              <a:spcAft>
                <a:spcPts val="0"/>
              </a:spcAft>
              <a:buClr>
                <a:schemeClr val="dk1"/>
              </a:buClr>
              <a:buSzPts val="1100"/>
              <a:buFont typeface="Arial"/>
              <a:buNone/>
            </a:pPr>
            <a:r>
              <a:rPr lang="en-US" sz="1150"/>
              <a:t>In Central Africa, the role of chief is often linked with that of hunter. For the Chokwe people, the importance of the hunter stems from the myth of their founding hero, Chibinda Ilunga, the son of a great Luba chief and a passionate huntsman, who wooed and eventually married Lweji, a Lunda chieftainess. He introduced the Lunda to the concept of divine kingship and also taught their tribe the art of hunting. From their union, if rather indirectly, came the Mwata Yamvo rulers of the Lunda, to whom the Chokwe paid tribute and regularly furnished sculptors, who produced court art almost up to the present day. By association, Chibinda Ilunga became a culture hero and model for men in Chokwe society and especially for Chokwe chiefs. He came to represent the archetypal chief who maintains the well-being of his people. </a:t>
            </a:r>
            <a:endParaRPr sz="1150"/>
          </a:p>
          <a:p>
            <a:pPr indent="0" lvl="0" marL="0" rtl="0" algn="just">
              <a:lnSpc>
                <a:spcPct val="115000"/>
              </a:lnSpc>
              <a:spcBef>
                <a:spcPts val="0"/>
              </a:spcBef>
              <a:spcAft>
                <a:spcPts val="0"/>
              </a:spcAft>
              <a:buClr>
                <a:schemeClr val="dk1"/>
              </a:buClr>
              <a:buSzPts val="1100"/>
              <a:buFont typeface="Arial"/>
              <a:buNone/>
            </a:pPr>
            <a:r>
              <a:rPr lang="en-US" sz="1150"/>
              <a:t> </a:t>
            </a:r>
            <a:endParaRPr sz="1150"/>
          </a:p>
          <a:p>
            <a:pPr indent="0" lvl="0" marL="0" rtl="0" algn="just">
              <a:lnSpc>
                <a:spcPct val="115000"/>
              </a:lnSpc>
              <a:spcBef>
                <a:spcPts val="0"/>
              </a:spcBef>
              <a:spcAft>
                <a:spcPts val="0"/>
              </a:spcAft>
              <a:buClr>
                <a:schemeClr val="dk1"/>
              </a:buClr>
              <a:buSzPts val="1100"/>
              <a:buFont typeface="Arial"/>
              <a:buNone/>
            </a:pPr>
            <a:r>
              <a:rPr lang="en-US" sz="1150"/>
              <a:t>As in much African art, the representation of the coiffure, headdress, and other ornaments serve to emphasize the figure’s status and identity. Chibinda Ilunga wears elaborate headgear with rolled side elements as a sign of his royal rank. He holds a wanderer’s staff and a carved antelope horn, which is a container for substances that supernaturally assist the hunt. The greatly enlarged hands and feet emphasize his physical strength and endurance, while the beard conveys his wisdom as an elder and ancestor. </a:t>
            </a:r>
            <a:endParaRPr sz="1150"/>
          </a:p>
          <a:p>
            <a:pPr indent="0" lvl="0" marL="0" rtl="0" algn="just">
              <a:lnSpc>
                <a:spcPct val="100000"/>
              </a:lnSpc>
              <a:spcBef>
                <a:spcPts val="0"/>
              </a:spcBef>
              <a:spcAft>
                <a:spcPts val="0"/>
              </a:spcAft>
              <a:buSzPts val="1400"/>
              <a:buNone/>
            </a:pPr>
            <a:r>
              <a:t/>
            </a:r>
            <a:endParaRPr>
              <a:solidFill>
                <a:srgbClr val="000000"/>
              </a:solidFill>
            </a:endParaRPr>
          </a:p>
          <a:p>
            <a:pPr indent="0" lvl="0" marL="0" rtl="0" algn="l">
              <a:lnSpc>
                <a:spcPct val="100000"/>
              </a:lnSpc>
              <a:spcBef>
                <a:spcPts val="0"/>
              </a:spcBef>
              <a:spcAft>
                <a:spcPts val="0"/>
              </a:spcAft>
              <a:buSzPts val="1400"/>
              <a:buNone/>
            </a:pPr>
            <a:r>
              <a:t/>
            </a:r>
            <a:endParaRPr/>
          </a:p>
        </p:txBody>
      </p:sp>
      <p:sp>
        <p:nvSpPr>
          <p:cNvPr id="308" name="Google Shape;308;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2" name="Shape 312"/>
        <p:cNvGrpSpPr/>
        <p:nvPr/>
      </p:nvGrpSpPr>
      <p:grpSpPr>
        <a:xfrm>
          <a:off x="0" y="0"/>
          <a:ext cx="0" cy="0"/>
          <a:chOff x="0" y="0"/>
          <a:chExt cx="0" cy="0"/>
        </a:xfrm>
      </p:grpSpPr>
      <p:sp>
        <p:nvSpPr>
          <p:cNvPr id="313" name="Google Shape;313;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14" name="Google Shape;314;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https://kimbellart.org/collection/ap-197805</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just">
              <a:lnSpc>
                <a:spcPct val="115000"/>
              </a:lnSpc>
              <a:spcBef>
                <a:spcPts val="0"/>
              </a:spcBef>
              <a:spcAft>
                <a:spcPts val="0"/>
              </a:spcAft>
              <a:buClr>
                <a:schemeClr val="dk1"/>
              </a:buClr>
              <a:buSzPts val="1100"/>
              <a:buFont typeface="Arial"/>
              <a:buNone/>
            </a:pPr>
            <a:r>
              <a:rPr lang="en-US" sz="1150"/>
              <a:t>In Central Africa, the role of chief is often linked with that of hunter. For the Chokwe people, the importance of the hunter stems from the myth of their founding hero, Chibinda Ilunga, the son of a great Luba chief and a passionate huntsman, who wooed and eventually married Lweji, a Lunda chieftainess. He introduced the Lunda to the concept of divine kingship and also taught their tribe the art of hunting. From their union, if rather indirectly, came the Mwata Yamvo rulers of the Lunda, to whom the Chokwe paid tribute and regularly furnished sculptors, who produced court art almost up to the present day. By association, Chibinda Ilunga became a culture hero and model for men in Chokwe society and especially for Chokwe chiefs. He came to represent the archetypal chief who maintains the well-being of his people. </a:t>
            </a:r>
            <a:endParaRPr sz="1150"/>
          </a:p>
          <a:p>
            <a:pPr indent="0" lvl="0" marL="0" rtl="0" algn="just">
              <a:lnSpc>
                <a:spcPct val="115000"/>
              </a:lnSpc>
              <a:spcBef>
                <a:spcPts val="0"/>
              </a:spcBef>
              <a:spcAft>
                <a:spcPts val="0"/>
              </a:spcAft>
              <a:buClr>
                <a:schemeClr val="dk1"/>
              </a:buClr>
              <a:buSzPts val="1100"/>
              <a:buFont typeface="Arial"/>
              <a:buNone/>
            </a:pPr>
            <a:r>
              <a:rPr lang="en-US" sz="1150"/>
              <a:t> </a:t>
            </a:r>
            <a:endParaRPr sz="1150"/>
          </a:p>
          <a:p>
            <a:pPr indent="0" lvl="0" marL="0" rtl="0" algn="just">
              <a:lnSpc>
                <a:spcPct val="115000"/>
              </a:lnSpc>
              <a:spcBef>
                <a:spcPts val="0"/>
              </a:spcBef>
              <a:spcAft>
                <a:spcPts val="0"/>
              </a:spcAft>
              <a:buClr>
                <a:schemeClr val="dk1"/>
              </a:buClr>
              <a:buSzPts val="1100"/>
              <a:buFont typeface="Arial"/>
              <a:buNone/>
            </a:pPr>
            <a:r>
              <a:rPr lang="en-US" sz="1150"/>
              <a:t>As in much African art, the representation of the coiffure, headdress, and other ornaments serve to emphasize the figure’s status and identity. Chibinda Ilunga wears elaborate headgear with rolled side elements as a sign of his royal rank. He holds a wanderer’s staff and a carved antelope horn, which is a container for substances that supernaturally assist the hunt. The greatly enlarged hands and feet emphasize his physical strength and endurance, while the beard conveys his wisdom as an elder and ancestor. </a:t>
            </a:r>
            <a:endParaRPr sz="1150"/>
          </a:p>
          <a:p>
            <a:pPr indent="0" lvl="0" marL="0" rtl="0" algn="l">
              <a:lnSpc>
                <a:spcPct val="100000"/>
              </a:lnSpc>
              <a:spcBef>
                <a:spcPts val="0"/>
              </a:spcBef>
              <a:spcAft>
                <a:spcPts val="0"/>
              </a:spcAft>
              <a:buSzPts val="1400"/>
              <a:buNone/>
            </a:pPr>
            <a:r>
              <a:t/>
            </a:r>
            <a:endParaRPr/>
          </a:p>
        </p:txBody>
      </p:sp>
      <p:sp>
        <p:nvSpPr>
          <p:cNvPr id="315" name="Google Shape;315;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3" name="Google Shape;333;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https://kimbellart.org/collection/ap-197805</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just">
              <a:lnSpc>
                <a:spcPct val="115000"/>
              </a:lnSpc>
              <a:spcBef>
                <a:spcPts val="0"/>
              </a:spcBef>
              <a:spcAft>
                <a:spcPts val="0"/>
              </a:spcAft>
              <a:buClr>
                <a:schemeClr val="dk1"/>
              </a:buClr>
              <a:buSzPts val="1100"/>
              <a:buFont typeface="Arial"/>
              <a:buNone/>
            </a:pPr>
            <a:r>
              <a:rPr lang="en-US" sz="1150"/>
              <a:t>In Central Africa, the role of chief is often linked with that of hunter. For the Chokwe people, the importance of the hunter stems from the myth of their founding hero, Chibinda Ilunga, the son of a great Luba chief and a passionate huntsman, who wooed and eventually married Lweji, a Lunda chieftainess. He introduced the Lunda to the concept of divine kingship and also taught their tribe the art of hunting. From their union, if rather indirectly, came the Mwata Yamvo rulers of the Lunda, to whom the Chokwe paid tribute and regularly furnished sculptors, who produced court art almost up to the present day. By association, Chibinda Ilunga became a culture hero and model for men in Chokwe society and especially for Chokwe chiefs. He came to represent the archetypal chief who maintains the well-being of his people. </a:t>
            </a:r>
            <a:endParaRPr sz="1150"/>
          </a:p>
          <a:p>
            <a:pPr indent="0" lvl="0" marL="0" rtl="0" algn="just">
              <a:lnSpc>
                <a:spcPct val="115000"/>
              </a:lnSpc>
              <a:spcBef>
                <a:spcPts val="0"/>
              </a:spcBef>
              <a:spcAft>
                <a:spcPts val="0"/>
              </a:spcAft>
              <a:buClr>
                <a:schemeClr val="dk1"/>
              </a:buClr>
              <a:buSzPts val="1100"/>
              <a:buFont typeface="Arial"/>
              <a:buNone/>
            </a:pPr>
            <a:r>
              <a:rPr lang="en-US" sz="1150"/>
              <a:t> </a:t>
            </a:r>
            <a:endParaRPr sz="1150"/>
          </a:p>
          <a:p>
            <a:pPr indent="0" lvl="0" marL="0" rtl="0" algn="just">
              <a:lnSpc>
                <a:spcPct val="115000"/>
              </a:lnSpc>
              <a:spcBef>
                <a:spcPts val="0"/>
              </a:spcBef>
              <a:spcAft>
                <a:spcPts val="0"/>
              </a:spcAft>
              <a:buClr>
                <a:schemeClr val="dk1"/>
              </a:buClr>
              <a:buSzPts val="1100"/>
              <a:buFont typeface="Arial"/>
              <a:buNone/>
            </a:pPr>
            <a:r>
              <a:rPr lang="en-US" sz="1150"/>
              <a:t>As in much African art, the representation of the coiffure, headdress, and other ornaments serve to emphasize the figure’s status and identity. Chibinda Ilunga wears elaborate headgear with rolled side elements as a sign of his royal rank. He holds a wanderer’s staff and a carved antelope horn, which is a container for substances that supernaturally assist the hunt. The greatly enlarged hands and feet emphasize his physical strength and endurance, while the beard conveys his wisdom as an elder and ancestor. </a:t>
            </a:r>
            <a:endParaRPr sz="1150"/>
          </a:p>
          <a:p>
            <a:pPr indent="0" lvl="0" marL="0" rtl="0" algn="l">
              <a:lnSpc>
                <a:spcPct val="100000"/>
              </a:lnSpc>
              <a:spcBef>
                <a:spcPts val="0"/>
              </a:spcBef>
              <a:spcAft>
                <a:spcPts val="0"/>
              </a:spcAft>
              <a:buSzPts val="1400"/>
              <a:buNone/>
            </a:pPr>
            <a:r>
              <a:t/>
            </a:r>
            <a:endParaRPr/>
          </a:p>
        </p:txBody>
      </p:sp>
      <p:sp>
        <p:nvSpPr>
          <p:cNvPr id="334" name="Google Shape;334;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g2edec8b0461_0_2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45" name="Google Shape;345;g2edec8b0461_0_25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2f557e33db4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4" name="Google Shape;354;g2f557e33db4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u="sng">
                <a:solidFill>
                  <a:schemeClr val="hlink"/>
                </a:solidFill>
                <a:hlinkClick r:id="rId2"/>
              </a:rPr>
              <a:t>https://kimbellart.org/collection/ap-198001</a:t>
            </a:r>
            <a:r>
              <a:rPr lang="en-US"/>
              <a:t> </a:t>
            </a:r>
            <a:endParaRPr/>
          </a:p>
          <a:p>
            <a:pPr indent="0" lvl="0" marL="0" rtl="0" algn="l">
              <a:lnSpc>
                <a:spcPct val="100000"/>
              </a:lnSpc>
              <a:spcBef>
                <a:spcPts val="0"/>
              </a:spcBef>
              <a:spcAft>
                <a:spcPts val="0"/>
              </a:spcAft>
              <a:buSzPts val="1400"/>
              <a:buNone/>
            </a:pPr>
            <a:r>
              <a:t/>
            </a:r>
            <a:endParaRPr/>
          </a:p>
          <a:p>
            <a:pPr indent="0" lvl="0" marL="0" rtl="0" algn="l">
              <a:spcBef>
                <a:spcPts val="0"/>
              </a:spcBef>
              <a:spcAft>
                <a:spcPts val="0"/>
              </a:spcAft>
              <a:buClr>
                <a:schemeClr val="dk1"/>
              </a:buClr>
              <a:buSzPts val="1100"/>
              <a:buFont typeface="Arial"/>
              <a:buNone/>
            </a:pPr>
            <a:r>
              <a:rPr lang="en-US"/>
              <a:t>Wen Jia, son of the Wu school literati artist Wen Zhengming (1470–1559), was a recognized poet, critic, and connoisseur of painting and a model Confucian. His paintings, the earliest of which were done when he was in his late fifties, are characterized by meticulous brushwork, cool coloring, and a conservative temperament.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This scroll is one of Wen Jia’s largest extant paintings and depicts a tall, narrow landscape crowded with wooded mountains, winding paths, torrents, and leafy trees executed in ink and pale colors. Two travelers on horseback cross a bridge to an inn, above which towers a mountain partially concealed by clouds. The rocks at upper left have no geological relationship to the mountain and appear to float above the mist.  </a:t>
            </a:r>
            <a:endParaRPr/>
          </a:p>
          <a:p>
            <a:pPr indent="0" lvl="0" marL="0" rtl="0" algn="l">
              <a:spcBef>
                <a:spcPts val="0"/>
              </a:spcBef>
              <a:spcAft>
                <a:spcPts val="0"/>
              </a:spcAft>
              <a:buClr>
                <a:schemeClr val="dk1"/>
              </a:buClr>
              <a:buSzPts val="1100"/>
              <a:buFont typeface="Arial"/>
              <a:buNone/>
            </a:pPr>
            <a:r>
              <a:rPr lang="en-US"/>
              <a:t> </a:t>
            </a:r>
            <a:endParaRPr/>
          </a:p>
          <a:p>
            <a:pPr indent="0" lvl="0" marL="0" rtl="0" algn="l">
              <a:spcBef>
                <a:spcPts val="0"/>
              </a:spcBef>
              <a:spcAft>
                <a:spcPts val="0"/>
              </a:spcAft>
              <a:buClr>
                <a:schemeClr val="dk1"/>
              </a:buClr>
              <a:buSzPts val="1100"/>
              <a:buFont typeface="Arial"/>
              <a:buNone/>
            </a:pPr>
            <a:r>
              <a:rPr lang="en-US"/>
              <a:t>The painting illustrates the interest of Wu school artists in the work of earlier masters: Wen Jia’s inscription states that the composition was inspired by a specific painting by the tenth-century master Dong Yuan. The bold, rocky mass that curves up the center of the painting is reminiscent of the mountains in many Northern Song (960–1127) landscapes. The use of dots for foliage, and of long hemp-fiber strokes to give texture to the rocks, recalls the technique of the founder of the Wu school, Shen Zhou (1427–1509). </a:t>
            </a:r>
            <a:endParaRPr/>
          </a:p>
          <a:p>
            <a:pPr indent="0" lvl="0" marL="0" rtl="0" algn="l">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400"/>
              <a:buNone/>
            </a:pPr>
            <a:r>
              <a:t/>
            </a:r>
            <a:endParaRPr/>
          </a:p>
        </p:txBody>
      </p:sp>
      <p:sp>
        <p:nvSpPr>
          <p:cNvPr id="355" name="Google Shape;355;g2f557e33db4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2f557e33db4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1" name="Google Shape;361;g2f557e33db4_0_3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200" u="sng">
                <a:solidFill>
                  <a:schemeClr val="hlink"/>
                </a:solidFill>
                <a:latin typeface="Calibri"/>
                <a:ea typeface="Calibri"/>
                <a:cs typeface="Calibri"/>
                <a:sym typeface="Calibri"/>
                <a:hlinkClick r:id="rId2"/>
              </a:rPr>
              <a:t>https://kimbellart.org/collection/ap-198001</a:t>
            </a:r>
            <a:r>
              <a:rPr lang="en-US" sz="1200">
                <a:latin typeface="Calibri"/>
                <a:ea typeface="Calibri"/>
                <a:cs typeface="Calibri"/>
                <a:sym typeface="Calibri"/>
              </a:rPr>
              <a:t> </a:t>
            </a:r>
            <a:endParaRPr sz="1200">
              <a:latin typeface="Calibri"/>
              <a:ea typeface="Calibri"/>
              <a:cs typeface="Calibri"/>
              <a:sym typeface="Calibri"/>
            </a:endParaRPr>
          </a:p>
          <a:p>
            <a:pPr indent="0" lvl="0" marL="0" rtl="0" algn="l">
              <a:lnSpc>
                <a:spcPct val="100000"/>
              </a:lnSpc>
              <a:spcBef>
                <a:spcPts val="0"/>
              </a:spcBef>
              <a:spcAft>
                <a:spcPts val="0"/>
              </a:spcAft>
              <a:buSzPts val="1400"/>
              <a:buNone/>
            </a:pPr>
            <a:r>
              <a:t/>
            </a:r>
            <a:endParaRPr sz="12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a:t>Wen Jia, son of the Wu school literati artist Wen Zhengming (1470–1559), was a recognized poet, critic, and connoisseur of painting and a model Confucian. His paintings, the earliest of which were done when he was in his late fifties, are characterized by meticulous brushwork, cool coloring, and a conservative temperament.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This scroll is one of Wen Jia’s largest extant paintings and depicts a tall, narrow landscape crowded with wooded mountains, winding paths, torrents, and leafy trees executed in ink and pale colors. Two travelers on horseback cross a bridge to an inn, above which towers a mountain partially concealed by clouds. The rocks at upper left have no geological relationship to the mountain and appear to float above the mist.  </a:t>
            </a:r>
            <a:endParaRPr/>
          </a:p>
          <a:p>
            <a:pPr indent="0" lvl="0" marL="0" rtl="0" algn="l">
              <a:spcBef>
                <a:spcPts val="0"/>
              </a:spcBef>
              <a:spcAft>
                <a:spcPts val="0"/>
              </a:spcAft>
              <a:buClr>
                <a:schemeClr val="dk1"/>
              </a:buClr>
              <a:buSzPts val="1100"/>
              <a:buFont typeface="Arial"/>
              <a:buNone/>
            </a:pPr>
            <a:r>
              <a:rPr lang="en-US"/>
              <a:t> </a:t>
            </a:r>
            <a:endParaRPr/>
          </a:p>
          <a:p>
            <a:pPr indent="0" lvl="0" marL="0" rtl="0" algn="l">
              <a:spcBef>
                <a:spcPts val="0"/>
              </a:spcBef>
              <a:spcAft>
                <a:spcPts val="0"/>
              </a:spcAft>
              <a:buClr>
                <a:schemeClr val="dk1"/>
              </a:buClr>
              <a:buSzPts val="1100"/>
              <a:buFont typeface="Arial"/>
              <a:buNone/>
            </a:pPr>
            <a:r>
              <a:rPr lang="en-US"/>
              <a:t>The painting illustrates the interest of Wu school artists in the work of earlier masters: Wen Jia’s inscription states that the composition was inspired by a specific painting by the tenth-century master Dong Yuan. The bold, rocky mass that curves up the center of the painting is reminiscent of the mountains in many Northern Song (960–1127) landscapes. The use of dots for foliage, and of long hemp-fiber strokes to give texture to the rocks, recalls the technique of the founder of the Wu school, Shen Zhou (1427–1509). </a:t>
            </a:r>
            <a:endParaRPr/>
          </a:p>
          <a:p>
            <a:pPr indent="0" lvl="0" marL="0" rtl="0" algn="just">
              <a:lnSpc>
                <a:spcPct val="115000"/>
              </a:lnSpc>
              <a:spcBef>
                <a:spcPts val="1200"/>
              </a:spcBef>
              <a:spcAft>
                <a:spcPts val="0"/>
              </a:spcAft>
              <a:buClr>
                <a:schemeClr val="dk1"/>
              </a:buClr>
              <a:buSzPts val="1100"/>
              <a:buFont typeface="Arial"/>
              <a:buNone/>
            </a:pPr>
            <a:r>
              <a:t/>
            </a:r>
            <a:endParaRPr/>
          </a:p>
          <a:p>
            <a:pPr indent="0" lvl="0" marL="0" rtl="0" algn="l">
              <a:lnSpc>
                <a:spcPct val="100000"/>
              </a:lnSpc>
              <a:spcBef>
                <a:spcPts val="1200"/>
              </a:spcBef>
              <a:spcAft>
                <a:spcPts val="0"/>
              </a:spcAft>
              <a:buSzPts val="14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g2f557e33db4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0" name="Google Shape;380;g2f557e33db4_0_4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sz="1200" u="sng">
                <a:solidFill>
                  <a:schemeClr val="hlink"/>
                </a:solidFill>
                <a:latin typeface="Calibri"/>
                <a:ea typeface="Calibri"/>
                <a:cs typeface="Calibri"/>
                <a:sym typeface="Calibri"/>
                <a:hlinkClick r:id="rId2"/>
              </a:rPr>
              <a:t>https://kimbellart.org/collection/ap-198001</a:t>
            </a:r>
            <a:r>
              <a:rPr lang="en-US" sz="1200">
                <a:latin typeface="Calibri"/>
                <a:ea typeface="Calibri"/>
                <a:cs typeface="Calibri"/>
                <a:sym typeface="Calibri"/>
              </a:rPr>
              <a:t> </a:t>
            </a:r>
            <a:endParaRPr sz="1200">
              <a:latin typeface="Calibri"/>
              <a:ea typeface="Calibri"/>
              <a:cs typeface="Calibri"/>
              <a:sym typeface="Calibri"/>
            </a:endParaRPr>
          </a:p>
          <a:p>
            <a:pPr indent="0" lvl="0" marL="0" rtl="0" algn="l">
              <a:lnSpc>
                <a:spcPct val="100000"/>
              </a:lnSpc>
              <a:spcBef>
                <a:spcPts val="0"/>
              </a:spcBef>
              <a:spcAft>
                <a:spcPts val="0"/>
              </a:spcAft>
              <a:buSzPts val="1400"/>
              <a:buNone/>
            </a:pPr>
            <a:r>
              <a:t/>
            </a:r>
            <a:endParaRPr sz="1200">
              <a:latin typeface="Calibri"/>
              <a:ea typeface="Calibri"/>
              <a:cs typeface="Calibri"/>
              <a:sym typeface="Calibri"/>
            </a:endParaRPr>
          </a:p>
          <a:p>
            <a:pPr indent="0" lvl="0" marL="0" rtl="0" algn="l">
              <a:spcBef>
                <a:spcPts val="0"/>
              </a:spcBef>
              <a:spcAft>
                <a:spcPts val="0"/>
              </a:spcAft>
              <a:buClr>
                <a:schemeClr val="dk1"/>
              </a:buClr>
              <a:buSzPts val="1100"/>
              <a:buFont typeface="Arial"/>
              <a:buNone/>
            </a:pPr>
            <a:r>
              <a:rPr lang="en-US"/>
              <a:t>Wen Jia, son of the Wu school literati artist Wen Zhengming (1470–1559), was a recognized poet, critic, and connoisseur of painting and a model Confucian. His paintings, the earliest of which were done when he was in his late fifties, are characterized by meticulous brushwork, cool coloring, and a conservative temperament.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This scroll is one of Wen Jia’s largest extant paintings and depicts a tall, narrow landscape crowded with wooded mountains, winding paths, torrents, and leafy trees executed in ink and pale colors. Two travelers on horseback cross a bridge to an inn, above which towers a mountain partially concealed by clouds. The rocks at upper left have no geological relationship to the mountain and appear to float above the mist.  </a:t>
            </a:r>
            <a:endParaRPr/>
          </a:p>
          <a:p>
            <a:pPr indent="0" lvl="0" marL="0" rtl="0" algn="l">
              <a:spcBef>
                <a:spcPts val="0"/>
              </a:spcBef>
              <a:spcAft>
                <a:spcPts val="0"/>
              </a:spcAft>
              <a:buClr>
                <a:schemeClr val="dk1"/>
              </a:buClr>
              <a:buSzPts val="1100"/>
              <a:buFont typeface="Arial"/>
              <a:buNone/>
            </a:pPr>
            <a:r>
              <a:rPr lang="en-US"/>
              <a:t> </a:t>
            </a:r>
            <a:endParaRPr/>
          </a:p>
          <a:p>
            <a:pPr indent="0" lvl="0" marL="0" rtl="0" algn="l">
              <a:spcBef>
                <a:spcPts val="0"/>
              </a:spcBef>
              <a:spcAft>
                <a:spcPts val="0"/>
              </a:spcAft>
              <a:buClr>
                <a:schemeClr val="dk1"/>
              </a:buClr>
              <a:buSzPts val="1100"/>
              <a:buFont typeface="Arial"/>
              <a:buNone/>
            </a:pPr>
            <a:r>
              <a:rPr lang="en-US"/>
              <a:t>The painting illustrates the interest of Wu school artists in the work of earlier masters: Wen Jia’s inscription states that the composition was inspired by a specific painting by the tenth-century master Dong Yuan. The bold, rocky mass that curves up the center of the painting is reminiscent of the mountains in many Northern Song (960–1127) landscapes. The use of dots for foliage, and of long hemp-fiber strokes to give texture to the rocks, recalls the technique of the founder of the Wu school, Shen Zhou (1427–1509). </a:t>
            </a:r>
            <a:endParaRPr/>
          </a:p>
          <a:p>
            <a:pPr indent="0" lvl="0" marL="0" rtl="0" algn="just">
              <a:lnSpc>
                <a:spcPct val="115000"/>
              </a:lnSpc>
              <a:spcBef>
                <a:spcPts val="1200"/>
              </a:spcBef>
              <a:spcAft>
                <a:spcPts val="0"/>
              </a:spcAft>
              <a:buClr>
                <a:schemeClr val="dk1"/>
              </a:buClr>
              <a:buSzPts val="1100"/>
              <a:buFont typeface="Arial"/>
              <a:buNone/>
            </a:pPr>
            <a:r>
              <a:t/>
            </a:r>
            <a:endParaRPr/>
          </a:p>
          <a:p>
            <a:pPr indent="0" lvl="0" marL="0" rtl="0" algn="l">
              <a:lnSpc>
                <a:spcPct val="100000"/>
              </a:lnSpc>
              <a:spcBef>
                <a:spcPts val="1200"/>
              </a:spcBef>
              <a:spcAft>
                <a:spcPts val="0"/>
              </a:spcAft>
              <a:buSzPts val="14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2edec8b0461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 name="Google Shape;167;g2edec8b0461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2" name="Shape 402"/>
        <p:cNvGrpSpPr/>
        <p:nvPr/>
      </p:nvGrpSpPr>
      <p:grpSpPr>
        <a:xfrm>
          <a:off x="0" y="0"/>
          <a:ext cx="0" cy="0"/>
          <a:chOff x="0" y="0"/>
          <a:chExt cx="0" cy="0"/>
        </a:xfrm>
      </p:grpSpPr>
      <p:sp>
        <p:nvSpPr>
          <p:cNvPr id="403" name="Google Shape;403;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4" name="Google Shape;404;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u="sng">
                <a:solidFill>
                  <a:schemeClr val="hlink"/>
                </a:solidFill>
                <a:hlinkClick r:id="rId2"/>
              </a:rPr>
              <a:t>https://kimbellart.org/collection/ap-197111</a:t>
            </a:r>
            <a:r>
              <a:rPr lang="en-US"/>
              <a:t> </a:t>
            </a:r>
            <a:endParaRPr/>
          </a:p>
          <a:p>
            <a:pPr indent="0" lvl="0" marL="0" rtl="0" algn="l">
              <a:lnSpc>
                <a:spcPct val="100000"/>
              </a:lnSpc>
              <a:spcBef>
                <a:spcPts val="0"/>
              </a:spcBef>
              <a:spcAft>
                <a:spcPts val="0"/>
              </a:spcAft>
              <a:buSzPts val="1400"/>
              <a:buNone/>
            </a:pPr>
            <a:r>
              <a:t/>
            </a:r>
            <a:endParaRPr/>
          </a:p>
          <a:p>
            <a:pPr indent="0" lvl="0" marL="0" rtl="0" algn="l">
              <a:spcBef>
                <a:spcPts val="0"/>
              </a:spcBef>
              <a:spcAft>
                <a:spcPts val="0"/>
              </a:spcAft>
              <a:buClr>
                <a:schemeClr val="dk1"/>
              </a:buClr>
              <a:buSzPts val="1100"/>
              <a:buFont typeface="Arial"/>
              <a:buNone/>
            </a:pPr>
            <a:r>
              <a:rPr lang="en-US"/>
              <a:t>In this melancholy scene, the large sea of rough, billowing waves, the lone nobleman seated in a rustic hut with only his books and koto as companions, and the dusky tones of ink and silver and gold suggest a remote locale. A windblown visitor dressed in a straw cape, who appears to have arrived in a small boat moored at the left, trudges along the shore to the hut. The green of the tatami mats and the white and pink of the blossoming cherry trees (indicating springtime) provide the only brightness in an otherwise somber composition reflecting the sense of isolation and the forlorn state of mind of the nobleman.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The subject of the screen is from the classic masterpiece of Japanese literature The Tale of Genji, written in the early eleventh century by Lady Murasaki Shikibu. The epic novel, comprised of fifty-four chapters, recounts the tumultuous romantic life of Hikaru Genji, the son of a Japanese emperor. The dramatic yet somber scene is based on chapters 12 and 13, Suma and Akashi, in which Genji is exiled to the rural coastal town of Suma after he is discovered having an affair with the emperor’s consort. The mysterious visitor may represent a messenger sent by Genji’s lover to retrieve him, or he may be the Akashi Novitiate, who wishes to bring Genji to Akashi to marry his daughter. Both are described as arriving in Suma by boat in the midst of a raging storm. </a:t>
            </a:r>
            <a:endParaRPr/>
          </a:p>
          <a:p>
            <a:pPr indent="0" lvl="0" marL="0" rtl="0" algn="l">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just">
              <a:lnSpc>
                <a:spcPct val="100000"/>
              </a:lnSpc>
              <a:spcBef>
                <a:spcPts val="0"/>
              </a:spcBef>
              <a:spcAft>
                <a:spcPts val="0"/>
              </a:spcAft>
              <a:buSzPts val="1400"/>
              <a:buNone/>
            </a:pPr>
            <a:r>
              <a:t/>
            </a:r>
            <a:endParaRPr>
              <a:solidFill>
                <a:srgbClr val="000000"/>
              </a:solidFill>
            </a:endParaRPr>
          </a:p>
          <a:p>
            <a:pPr indent="0" lvl="0" marL="0" rtl="0" algn="l">
              <a:lnSpc>
                <a:spcPct val="100000"/>
              </a:lnSpc>
              <a:spcBef>
                <a:spcPts val="0"/>
              </a:spcBef>
              <a:spcAft>
                <a:spcPts val="0"/>
              </a:spcAft>
              <a:buSzPts val="1400"/>
              <a:buNone/>
            </a:pPr>
            <a:r>
              <a:t/>
            </a:r>
            <a:endParaRPr/>
          </a:p>
        </p:txBody>
      </p:sp>
      <p:sp>
        <p:nvSpPr>
          <p:cNvPr id="405" name="Google Shape;405;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9" name="Shape 409"/>
        <p:cNvGrpSpPr/>
        <p:nvPr/>
      </p:nvGrpSpPr>
      <p:grpSpPr>
        <a:xfrm>
          <a:off x="0" y="0"/>
          <a:ext cx="0" cy="0"/>
          <a:chOff x="0" y="0"/>
          <a:chExt cx="0" cy="0"/>
        </a:xfrm>
      </p:grpSpPr>
      <p:sp>
        <p:nvSpPr>
          <p:cNvPr id="410" name="Google Shape;410;p1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US" u="sng">
                <a:solidFill>
                  <a:schemeClr val="hlink"/>
                </a:solidFill>
                <a:hlinkClick r:id="rId2"/>
              </a:rPr>
              <a:t>https://kimbellart.org/collection/ap-197111</a:t>
            </a:r>
            <a:r>
              <a:rPr lang="en-US"/>
              <a:t> </a:t>
            </a:r>
            <a:endParaRPr/>
          </a:p>
          <a:p>
            <a:pPr indent="0" lvl="0" marL="0" rtl="0" algn="l">
              <a:spcBef>
                <a:spcPts val="0"/>
              </a:spcBef>
              <a:spcAft>
                <a:spcPts val="0"/>
              </a:spcAft>
              <a:buClr>
                <a:schemeClr val="dk1"/>
              </a:buClr>
              <a:buSzPts val="1400"/>
              <a:buFont typeface="Arial"/>
              <a:buNone/>
            </a:pPr>
            <a:r>
              <a:t/>
            </a:r>
            <a:endParaRPr/>
          </a:p>
          <a:p>
            <a:pPr indent="0" lvl="0" marL="0" rtl="0" algn="l">
              <a:spcBef>
                <a:spcPts val="0"/>
              </a:spcBef>
              <a:spcAft>
                <a:spcPts val="0"/>
              </a:spcAft>
              <a:buClr>
                <a:schemeClr val="dk1"/>
              </a:buClr>
              <a:buSzPts val="1100"/>
              <a:buFont typeface="Arial"/>
              <a:buNone/>
            </a:pPr>
            <a:r>
              <a:rPr lang="en-US"/>
              <a:t>In this melancholy scene, the large sea of rough, billowing waves, the lone nobleman seated in a rustic hut with only his books and koto as companions, and the dusky tones of ink and silver and gold suggest a remote locale. A windblown visitor dressed in a straw cape, who appears to have arrived in a small boat moored at the left, trudges along the shore to the hut. The green of the tatami mats and the white and pink of the blossoming cherry trees (indicating springtime) provide the only brightness in an otherwise somber composition reflecting the sense of isolation and the forlorn state of mind of the nobleman.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The subject of the screen is from the classic masterpiece of Japanese literature The Tale of Genji, written in the early eleventh century by Lady Murasaki Shikibu. The epic novel, comprised of fifty-four chapters, recounts the tumultuous romantic life of Hikaru Genji, the son of a Japanese emperor. The dramatic yet somber scene is based on chapters 12 and 13, Suma and Akashi, in which Genji is exiled to the rural coastal town of Suma after he is discovered having an affair with the emperor’s consort. The mysterious visitor may represent a messenger sent by Genji’s lover to retrieve him, or he may be the Akashi Novitiate, who wishes to bring Genji to Akashi to marry his daughter. Both are described as arriving in Suma by boat in the midst of a raging storm. </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400"/>
              <a:buNone/>
            </a:pPr>
            <a:r>
              <a:t/>
            </a:r>
            <a:endParaRPr/>
          </a:p>
        </p:txBody>
      </p:sp>
      <p:sp>
        <p:nvSpPr>
          <p:cNvPr id="411" name="Google Shape;411;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g28f973f0ec1_0_14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US" u="sng">
                <a:solidFill>
                  <a:schemeClr val="hlink"/>
                </a:solidFill>
                <a:hlinkClick r:id="rId2"/>
              </a:rPr>
              <a:t>https://kimbellart.org/collection/ap-197111</a:t>
            </a:r>
            <a:r>
              <a:rPr lang="en-US"/>
              <a:t> </a:t>
            </a:r>
            <a:endParaRPr/>
          </a:p>
          <a:p>
            <a:pPr indent="0" lvl="0" marL="0" rtl="0" algn="l">
              <a:spcBef>
                <a:spcPts val="0"/>
              </a:spcBef>
              <a:spcAft>
                <a:spcPts val="0"/>
              </a:spcAft>
              <a:buClr>
                <a:schemeClr val="dk1"/>
              </a:buClr>
              <a:buSzPts val="1400"/>
              <a:buFont typeface="Arial"/>
              <a:buNone/>
            </a:pPr>
            <a:r>
              <a:t/>
            </a:r>
            <a:endParaRPr/>
          </a:p>
          <a:p>
            <a:pPr indent="0" lvl="0" marL="0" rtl="0" algn="l">
              <a:spcBef>
                <a:spcPts val="0"/>
              </a:spcBef>
              <a:spcAft>
                <a:spcPts val="0"/>
              </a:spcAft>
              <a:buClr>
                <a:schemeClr val="dk1"/>
              </a:buClr>
              <a:buSzPts val="1100"/>
              <a:buFont typeface="Arial"/>
              <a:buNone/>
            </a:pPr>
            <a:r>
              <a:rPr lang="en-US"/>
              <a:t>In this melancholy scene, the large sea of rough, billowing waves, the lone nobleman seated in a rustic hut with only his books and koto as companions, and the dusky tones of ink and silver and gold suggest a remote locale. A windblown visitor dressed in a straw cape, who appears to have arrived in a small boat moored at the left, trudges along the shore to the hut. The green of the tatami mats and the white and pink of the blossoming cherry trees (indicating springtime) provide the only brightness in an otherwise somber composition reflecting the sense of isolation and the forlorn state of mind of the nobleman.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The subject of the screen is from the classic masterpiece of Japanese literature The Tale of Genji, written in the early eleventh century by Lady Murasaki Shikibu. The epic novel, comprised of fifty-four chapters, recounts the tumultuous romantic life of Hikaru Genji, the son of a Japanese emperor. The dramatic yet somber scene is based on chapters 12 and 13, Suma and Akashi, in which Genji is exiled to the rural coastal town of Suma after he is discovered having an affair with the emperor’s consort. The mysterious visitor may represent a messenger sent by Genji’s lover to retrieve him, or he may be the Akashi Novitiate, who wishes to bring Genji to Akashi to marry his daughter. Both are described as arriving in Suma by boat in the midst of a raging storm. </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400"/>
              <a:buNone/>
            </a:pPr>
            <a:r>
              <a:t/>
            </a:r>
            <a:endParaRPr/>
          </a:p>
        </p:txBody>
      </p:sp>
      <p:sp>
        <p:nvSpPr>
          <p:cNvPr id="427" name="Google Shape;427;g28f973f0ec1_0_1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1" name="Shape 441"/>
        <p:cNvGrpSpPr/>
        <p:nvPr/>
      </p:nvGrpSpPr>
      <p:grpSpPr>
        <a:xfrm>
          <a:off x="0" y="0"/>
          <a:ext cx="0" cy="0"/>
          <a:chOff x="0" y="0"/>
          <a:chExt cx="0" cy="0"/>
        </a:xfrm>
      </p:grpSpPr>
      <p:sp>
        <p:nvSpPr>
          <p:cNvPr id="442" name="Google Shape;442;g28f973f0ec1_0_27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US" u="sng">
                <a:solidFill>
                  <a:schemeClr val="hlink"/>
                </a:solidFill>
                <a:hlinkClick r:id="rId2"/>
              </a:rPr>
              <a:t>https://kimbellart.org/collection/ap-197111</a:t>
            </a:r>
            <a:r>
              <a:rPr lang="en-US"/>
              <a:t> </a:t>
            </a:r>
            <a:endParaRPr/>
          </a:p>
          <a:p>
            <a:pPr indent="0" lvl="0" marL="0" rtl="0" algn="l">
              <a:spcBef>
                <a:spcPts val="0"/>
              </a:spcBef>
              <a:spcAft>
                <a:spcPts val="0"/>
              </a:spcAft>
              <a:buClr>
                <a:schemeClr val="dk1"/>
              </a:buClr>
              <a:buSzPts val="1400"/>
              <a:buFont typeface="Arial"/>
              <a:buNone/>
            </a:pPr>
            <a:r>
              <a:t/>
            </a:r>
            <a:endParaRPr/>
          </a:p>
          <a:p>
            <a:pPr indent="0" lvl="0" marL="0" rtl="0" algn="l">
              <a:spcBef>
                <a:spcPts val="0"/>
              </a:spcBef>
              <a:spcAft>
                <a:spcPts val="0"/>
              </a:spcAft>
              <a:buClr>
                <a:schemeClr val="dk1"/>
              </a:buClr>
              <a:buSzPts val="1100"/>
              <a:buFont typeface="Arial"/>
              <a:buNone/>
            </a:pPr>
            <a:r>
              <a:rPr lang="en-US"/>
              <a:t>In this melancholy scene, the large sea of rough, billowing waves, the lone nobleman seated in a rustic hut with only his books and koto as companions, and the dusky tones of ink and silver and gold suggest a remote locale. A windblown visitor dressed in a straw cape, who appears to have arrived in a small boat moored at the left, trudges along the shore to the hut. The green of the tatami mats and the white and pink of the blossoming cherry trees (indicating springtime) provide the only brightness in an otherwise somber composition reflecting the sense of isolation and the forlorn state of mind of the nobleman.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The subject of the screen is from the classic masterpiece of Japanese literature The Tale of Genji, written in the early eleventh century by Lady Murasaki Shikibu. The epic novel, comprised of fifty-four chapters, recounts the tumultuous romantic life of Hikaru Genji, the son of a Japanese emperor. The dramatic yet somber scene is based on chapters 12 and 13, Suma and Akashi, in which Genji is exiled to the rural coastal town of Suma after he is discovered having an affair with the emperor’s consort. The mysterious visitor may represent a messenger sent by Genji’s lover to retrieve him, or he may be the Akashi Novitiate, who wishes to bring Genji to Akashi to marry his daughter. Both are described as arriving in Suma by boat in the midst of a raging storm. </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400"/>
              <a:buNone/>
            </a:pPr>
            <a:r>
              <a:t/>
            </a:r>
            <a:endParaRPr/>
          </a:p>
        </p:txBody>
      </p:sp>
      <p:sp>
        <p:nvSpPr>
          <p:cNvPr id="443" name="Google Shape;443;g28f973f0ec1_0_2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6" name="Google Shape;456;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rPr lang="en-US" u="sng">
                <a:solidFill>
                  <a:schemeClr val="hlink"/>
                </a:solidFill>
                <a:hlinkClick r:id="rId2"/>
              </a:rPr>
              <a:t>https://kimbellart.org/collection/ap-201401</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Clr>
                <a:schemeClr val="dk1"/>
              </a:buClr>
              <a:buSzPts val="1100"/>
              <a:buFont typeface="Arial"/>
              <a:buNone/>
            </a:pPr>
            <a:r>
              <a:rPr lang="en-US"/>
              <a:t>Jacob van Ruisdael, one of the greatest landscape painters of all time, flourished in the latter half of the seventeenth century, Holland’s “Golden Age.” Ruisdael began painting in his teenage years and moved to Amsterdam in 1655. Paintings from this period in his life typically emphasize the majestic power of natural forms—noble trees and cloud-filled skies—and an increased mastery of light effects to give those forms emotional resonance. A prolific artist, he completed some seven hundred paintings over the three decades of his career. Edge of a Forest is ranked as one of his highest achievements, from the years of his greatest genius. </a:t>
            </a:r>
            <a:endParaRPr/>
          </a:p>
          <a:p>
            <a:pPr indent="0" lvl="0" marL="0" rtl="0" algn="l">
              <a:lnSpc>
                <a:spcPct val="100000"/>
              </a:lnSpc>
              <a:spcBef>
                <a:spcPts val="0"/>
              </a:spcBef>
              <a:spcAft>
                <a:spcPts val="0"/>
              </a:spcAft>
              <a:buClr>
                <a:schemeClr val="dk1"/>
              </a:buClr>
              <a:buSzPts val="1100"/>
              <a:buFont typeface="Arial"/>
              <a:buNone/>
            </a:pPr>
            <a:r>
              <a:rPr lang="en-US"/>
              <a:t>  </a:t>
            </a:r>
            <a:endParaRPr/>
          </a:p>
          <a:p>
            <a:pPr indent="0" lvl="0" marL="0" rtl="0" algn="l">
              <a:lnSpc>
                <a:spcPct val="100000"/>
              </a:lnSpc>
              <a:spcBef>
                <a:spcPts val="0"/>
              </a:spcBef>
              <a:spcAft>
                <a:spcPts val="0"/>
              </a:spcAft>
              <a:buClr>
                <a:schemeClr val="dk1"/>
              </a:buClr>
              <a:buSzPts val="1100"/>
              <a:buFont typeface="Arial"/>
              <a:buNone/>
            </a:pPr>
            <a:r>
              <a:rPr lang="en-US"/>
              <a:t>A grove of old oak and elm trees stands beside a pool or a stream, at the intersection of a sandy road or path. Tall timbers reach towards a cloudy sky. Every detail attests to the artist’s keen eye and his love of natural variety and incident. Everywhere he leads the viewer towards something to he thinks should be noticed: a broken branch lies bent in the lower right, pointing the way into the canvas; a puddle of water in the sandy road reflects the bark of the tree above it; delicate flowers of a water lily poke their heads above the water; a bush is in flower in the shadowy glade beside one of the trees, while silvery-green leaves shine between patches of ivy green. These myriad details, however, do not distract from the impressive unity of the whole—the sense of nature, in its grandeur, captured by a painter who truly loves it. </a:t>
            </a:r>
            <a:endParaRPr/>
          </a:p>
          <a:p>
            <a:pPr indent="0" lvl="0" marL="0" rtl="0" algn="just">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457" name="Google Shape;457;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1" name="Shape 461"/>
        <p:cNvGrpSpPr/>
        <p:nvPr/>
      </p:nvGrpSpPr>
      <p:grpSpPr>
        <a:xfrm>
          <a:off x="0" y="0"/>
          <a:ext cx="0" cy="0"/>
          <a:chOff x="0" y="0"/>
          <a:chExt cx="0" cy="0"/>
        </a:xfrm>
      </p:grpSpPr>
      <p:sp>
        <p:nvSpPr>
          <p:cNvPr id="462" name="Google Shape;462;g28f973f0ec1_0_15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u="sng">
                <a:solidFill>
                  <a:schemeClr val="hlink"/>
                </a:solidFill>
                <a:hlinkClick r:id="rId2"/>
              </a:rPr>
              <a:t>https://kimbellart.org/collection/ap-201401</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US"/>
              <a:t>Jacob van Ruisdael, one of the greatest landscape painters of all time, flourished in the latter half of the seventeenth century, Holland’s “Golden Age.” Ruisdael began painting in his teenage years and moved to Amsterdam in 1655. Paintings from this period in his life typically emphasize the majestic power of natural forms—noble trees and cloud-filled skies—and an increased mastery of light effects to give those forms emotional resonance. A prolific artist, he completed some seven hundred paintings over the three decades of his career. Edge of a Forest is ranked as one of his highest achievements, from the years of his greatest genius. </a:t>
            </a:r>
            <a:endParaRPr/>
          </a:p>
          <a:p>
            <a:pPr indent="0" lvl="0" marL="0" rtl="0" algn="l">
              <a:lnSpc>
                <a:spcPct val="100000"/>
              </a:lnSpc>
              <a:spcBef>
                <a:spcPts val="0"/>
              </a:spcBef>
              <a:spcAft>
                <a:spcPts val="0"/>
              </a:spcAft>
              <a:buClr>
                <a:schemeClr val="dk1"/>
              </a:buClr>
              <a:buSzPts val="1100"/>
              <a:buFont typeface="Arial"/>
              <a:buNone/>
            </a:pPr>
            <a:r>
              <a:rPr lang="en-US"/>
              <a:t>  </a:t>
            </a:r>
            <a:endParaRPr/>
          </a:p>
          <a:p>
            <a:pPr indent="0" lvl="0" marL="0" rtl="0" algn="l">
              <a:lnSpc>
                <a:spcPct val="100000"/>
              </a:lnSpc>
              <a:spcBef>
                <a:spcPts val="0"/>
              </a:spcBef>
              <a:spcAft>
                <a:spcPts val="0"/>
              </a:spcAft>
              <a:buClr>
                <a:schemeClr val="dk1"/>
              </a:buClr>
              <a:buSzPts val="1100"/>
              <a:buFont typeface="Arial"/>
              <a:buNone/>
            </a:pPr>
            <a:r>
              <a:rPr lang="en-US"/>
              <a:t>A grove of old oak and elm trees stands beside a pool or a stream, at the intersection of a sandy road or path. Tall timbers reach towards a cloudy sky. Every detail attests to the artist’s keen eye and his love of natural variety and incident. Everywhere he leads the viewer towards something to he thinks should be noticed: a broken branch lies bent in the lower right, pointing the way into the canvas; a puddle of water in the sandy road reflects the bark of the tree above it; delicate flowers of a water lily poke their heads above the water; a bush is in flower in the shadowy glade beside one of the trees, while silvery-green leaves shine between patches of ivy green. These myriad details, however, do not distract from the impressive unity of the whole—the sense of nature, in its grandeur, captured by a painter who truly loves it. </a:t>
            </a:r>
            <a:endParaRPr/>
          </a:p>
          <a:p>
            <a:pPr indent="0" lvl="0" marL="0" rtl="0" algn="l">
              <a:lnSpc>
                <a:spcPct val="100000"/>
              </a:lnSpc>
              <a:spcBef>
                <a:spcPts val="0"/>
              </a:spcBef>
              <a:spcAft>
                <a:spcPts val="0"/>
              </a:spcAft>
              <a:buSzPts val="1400"/>
              <a:buNone/>
            </a:pPr>
            <a:r>
              <a:t/>
            </a:r>
            <a:endParaRPr/>
          </a:p>
        </p:txBody>
      </p:sp>
      <p:sp>
        <p:nvSpPr>
          <p:cNvPr id="463" name="Google Shape;463;g28f973f0ec1_0_1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g28f973f0ec1_0_17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u="sng">
                <a:solidFill>
                  <a:schemeClr val="hlink"/>
                </a:solidFill>
                <a:hlinkClick r:id="rId2"/>
              </a:rPr>
              <a:t>https://kimbellart.org/collection/ap-201401</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US"/>
              <a:t>Jacob van Ruisdael, one of the greatest landscape painters of all time, flourished in the latter half of the seventeenth century, Holland’s “Golden Age.” Ruisdael began painting in his teenage years and moved to Amsterdam in 1655. Paintings from this period in his life typically emphasize the majestic power of natural forms—noble trees and cloud-filled skies—and an increased mastery of light effects to give those forms emotional resonance. A prolific artist, he completed some seven hundred paintings over the three decades of his career. Edge of a Forest is ranked as one of his highest achievements, from the years of his greatest genius. </a:t>
            </a:r>
            <a:endParaRPr/>
          </a:p>
          <a:p>
            <a:pPr indent="0" lvl="0" marL="0" rtl="0" algn="l">
              <a:lnSpc>
                <a:spcPct val="100000"/>
              </a:lnSpc>
              <a:spcBef>
                <a:spcPts val="0"/>
              </a:spcBef>
              <a:spcAft>
                <a:spcPts val="0"/>
              </a:spcAft>
              <a:buClr>
                <a:schemeClr val="dk1"/>
              </a:buClr>
              <a:buSzPts val="1100"/>
              <a:buFont typeface="Arial"/>
              <a:buNone/>
            </a:pPr>
            <a:r>
              <a:rPr lang="en-US"/>
              <a:t>  </a:t>
            </a:r>
            <a:endParaRPr/>
          </a:p>
          <a:p>
            <a:pPr indent="0" lvl="0" marL="0" rtl="0" algn="l">
              <a:lnSpc>
                <a:spcPct val="100000"/>
              </a:lnSpc>
              <a:spcBef>
                <a:spcPts val="0"/>
              </a:spcBef>
              <a:spcAft>
                <a:spcPts val="0"/>
              </a:spcAft>
              <a:buClr>
                <a:schemeClr val="dk1"/>
              </a:buClr>
              <a:buSzPts val="1100"/>
              <a:buFont typeface="Arial"/>
              <a:buNone/>
            </a:pPr>
            <a:r>
              <a:rPr lang="en-US"/>
              <a:t>A grove of old oak and elm trees stands beside a pool or a stream, at the intersection of a sandy road or path. Tall timbers reach towards a cloudy sky. Every detail attests to the artist’s keen eye and his love of natural variety and incident. Everywhere he leads the viewer towards something to he thinks should be noticed: a broken branch lies bent in the lower right, pointing the way into the canvas; a puddle of water in the sandy road reflects the bark of the tree above it; delicate flowers of a water lily poke their heads above the water; a bush is in flower in the shadowy glade beside one of the trees, while silvery-green leaves shine between patches of ivy green. These myriad details, however, do not distract from the impressive unity of the whole—the sense of nature, in its grandeur, captured by a painter who truly loves it. </a:t>
            </a:r>
            <a:endParaRPr/>
          </a:p>
          <a:p>
            <a:pPr indent="0" lvl="0" marL="0" rtl="0" algn="l">
              <a:lnSpc>
                <a:spcPct val="100000"/>
              </a:lnSpc>
              <a:spcBef>
                <a:spcPts val="0"/>
              </a:spcBef>
              <a:spcAft>
                <a:spcPts val="0"/>
              </a:spcAft>
              <a:buSzPts val="1400"/>
              <a:buNone/>
            </a:pPr>
            <a:r>
              <a:t/>
            </a:r>
            <a:endParaRPr/>
          </a:p>
        </p:txBody>
      </p:sp>
      <p:sp>
        <p:nvSpPr>
          <p:cNvPr id="476" name="Google Shape;476;g28f973f0ec1_0_1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5" name="Shape 485"/>
        <p:cNvGrpSpPr/>
        <p:nvPr/>
      </p:nvGrpSpPr>
      <p:grpSpPr>
        <a:xfrm>
          <a:off x="0" y="0"/>
          <a:ext cx="0" cy="0"/>
          <a:chOff x="0" y="0"/>
          <a:chExt cx="0" cy="0"/>
        </a:xfrm>
      </p:grpSpPr>
      <p:sp>
        <p:nvSpPr>
          <p:cNvPr id="486" name="Google Shape;486;g2800bfda3d0_0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7" name="Google Shape;487;g2800bfda3d0_0_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u="sng">
                <a:solidFill>
                  <a:schemeClr val="hlink"/>
                </a:solidFill>
                <a:hlinkClick r:id="rId2"/>
              </a:rPr>
              <a:t>https://kimbellart.org/collection/ap-196807</a:t>
            </a:r>
            <a:r>
              <a:rPr lang="en-US"/>
              <a:t> </a:t>
            </a:r>
            <a:endParaRPr/>
          </a:p>
          <a:p>
            <a:pPr indent="0" lvl="0" marL="0" rtl="0" algn="l">
              <a:lnSpc>
                <a:spcPct val="100000"/>
              </a:lnSpc>
              <a:spcBef>
                <a:spcPts val="0"/>
              </a:spcBef>
              <a:spcAft>
                <a:spcPts val="0"/>
              </a:spcAft>
              <a:buSzPts val="1400"/>
              <a:buNone/>
            </a:pPr>
            <a:r>
              <a:t/>
            </a:r>
            <a:endParaRPr/>
          </a:p>
          <a:p>
            <a:pPr indent="0" lvl="0" marL="0" rtl="0" algn="l">
              <a:spcBef>
                <a:spcPts val="0"/>
              </a:spcBef>
              <a:spcAft>
                <a:spcPts val="0"/>
              </a:spcAft>
              <a:buClr>
                <a:schemeClr val="dk1"/>
              </a:buClr>
              <a:buSzPts val="1100"/>
              <a:buFont typeface="Arial"/>
              <a:buNone/>
            </a:pPr>
            <a:r>
              <a:rPr lang="en-US"/>
              <a:t>This magnificent beach scene near Le Havre, where Monet grew up, was one of two landscapes that launched his career when exhibited in Paris at the 1865 Salon. Monet developed this large showpiece in direct response to similar compositions submitted to the Salon of 1864 by Charles-François Daubigny and his son Karl. Daubigny had attempted to execute his Salon painting entirely on the spot, in what would soon become the orthodox practice for Impressionist landscapes. But in 1864, Monet still worked in a more traditional fashion: he first painted </a:t>
            </a:r>
            <a:r>
              <a:rPr i="1" lang="en-US"/>
              <a:t>La Pointe de la Hève </a:t>
            </a:r>
            <a:r>
              <a:rPr lang="en-US"/>
              <a:t>at the site as a portable-scale work then enlarged it at his Paris studio in early 1865. Most impressive in this large version is Monet’s rendition of the beach at low tide, the muted silvery tones of the foreground reflecting the low-hanging clouds stretching far away. The rocks at the right, described with brisk, creative brushwork, are especially indicative of Monet’s unique talents, which were increasingly evident as he emerged as the leading Impressionist landscape artist. </a:t>
            </a:r>
            <a:endParaRPr/>
          </a:p>
          <a:p>
            <a:pPr indent="0" lvl="0" marL="0" rtl="0" algn="l">
              <a:spcBef>
                <a:spcPts val="0"/>
              </a:spcBef>
              <a:spcAft>
                <a:spcPts val="0"/>
              </a:spcAft>
              <a:buClr>
                <a:schemeClr val="dk1"/>
              </a:buClr>
              <a:buSzPts val="1100"/>
              <a:buFont typeface="Arial"/>
              <a:buNone/>
            </a:pPr>
            <a:r>
              <a:rPr lang="en-US"/>
              <a:t>  </a:t>
            </a:r>
            <a:endParaRPr/>
          </a:p>
          <a:p>
            <a:pPr indent="0" lvl="0" marL="0" rtl="0" algn="l">
              <a:spcBef>
                <a:spcPts val="0"/>
              </a:spcBef>
              <a:spcAft>
                <a:spcPts val="0"/>
              </a:spcAft>
              <a:buClr>
                <a:schemeClr val="dk1"/>
              </a:buClr>
              <a:buSzPts val="1100"/>
              <a:buFont typeface="Arial"/>
              <a:buNone/>
            </a:pPr>
            <a:r>
              <a:rPr lang="en-US"/>
              <a:t>Monet insisted that an old black-and-white photograph of</a:t>
            </a:r>
            <a:r>
              <a:rPr i="1" lang="en-US"/>
              <a:t> La Pointe de la Hève</a:t>
            </a:r>
            <a:r>
              <a:rPr lang="en-US"/>
              <a:t> be included in a 1921 book about him. Perhaps as a result, this work from his youth was tracked down, and in 1923 a dealer friend brought it back to Giverny to keep the elderly artist company as he recovered from eye surgery.  </a:t>
            </a:r>
            <a:endParaRPr/>
          </a:p>
          <a:p>
            <a:pPr indent="0" lvl="0" marL="0" rtl="0" algn="l">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488" name="Google Shape;488;g2800bfda3d0_0_1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2" name="Shape 492"/>
        <p:cNvGrpSpPr/>
        <p:nvPr/>
      </p:nvGrpSpPr>
      <p:grpSpPr>
        <a:xfrm>
          <a:off x="0" y="0"/>
          <a:ext cx="0" cy="0"/>
          <a:chOff x="0" y="0"/>
          <a:chExt cx="0" cy="0"/>
        </a:xfrm>
      </p:grpSpPr>
      <p:sp>
        <p:nvSpPr>
          <p:cNvPr id="493" name="Google Shape;493;g2800bfda3d0_0_3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US" u="sng">
                <a:solidFill>
                  <a:schemeClr val="hlink"/>
                </a:solidFill>
                <a:hlinkClick r:id="rId2"/>
              </a:rPr>
              <a:t>https://kimbellart.org/collection/ap-196807</a:t>
            </a:r>
            <a:r>
              <a:rPr lang="en-US"/>
              <a:t> </a:t>
            </a:r>
            <a:endParaRPr/>
          </a:p>
          <a:p>
            <a:pPr indent="0" lvl="0" marL="0" rtl="0" algn="l">
              <a:spcBef>
                <a:spcPts val="0"/>
              </a:spcBef>
              <a:spcAft>
                <a:spcPts val="0"/>
              </a:spcAft>
              <a:buClr>
                <a:schemeClr val="dk1"/>
              </a:buClr>
              <a:buSzPts val="1400"/>
              <a:buFont typeface="Arial"/>
              <a:buNone/>
            </a:pPr>
            <a:r>
              <a:t/>
            </a:r>
            <a:endParaRPr/>
          </a:p>
          <a:p>
            <a:pPr indent="0" lvl="0" marL="0" rtl="0" algn="l">
              <a:spcBef>
                <a:spcPts val="0"/>
              </a:spcBef>
              <a:spcAft>
                <a:spcPts val="0"/>
              </a:spcAft>
              <a:buClr>
                <a:schemeClr val="dk1"/>
              </a:buClr>
              <a:buSzPts val="1100"/>
              <a:buFont typeface="Arial"/>
              <a:buNone/>
            </a:pPr>
            <a:r>
              <a:rPr lang="en-US"/>
              <a:t>This magnificent beach scene near Le Havre, where Monet grew up, was one of two landscapes that launched his career when exhibited in Paris at the 1865 Salon. Monet developed this large showpiece in direct response to similar compositions submitted to the Salon of 1864 by Charles-François Daubigny and his son Karl. Daubigny had attempted to execute his Salon painting entirely on the spot, in what would soon become the orthodox practice for Impressionist landscapes. But in 1864, Monet still worked in a more traditional fashion: he first painted </a:t>
            </a:r>
            <a:r>
              <a:rPr i="1" lang="en-US"/>
              <a:t>La Pointe de la Hève </a:t>
            </a:r>
            <a:r>
              <a:rPr lang="en-US"/>
              <a:t>at the site as a portable-scale work then enlarged it at his Paris studio in early 1865. Most impressive in this large version is Monet’s rendition of the beach at low tide, the muted silvery tones of the foreground reflecting the low-hanging clouds stretching far away. The rocks at the right, described with brisk, creative brushwork, are especially indicative of Monet’s unique talents, which were increasingly evident as he emerged as the leading Impressionist landscape artist. </a:t>
            </a:r>
            <a:endParaRPr/>
          </a:p>
          <a:p>
            <a:pPr indent="0" lvl="0" marL="0" rtl="0" algn="l">
              <a:spcBef>
                <a:spcPts val="0"/>
              </a:spcBef>
              <a:spcAft>
                <a:spcPts val="0"/>
              </a:spcAft>
              <a:buClr>
                <a:schemeClr val="dk1"/>
              </a:buClr>
              <a:buSzPts val="1100"/>
              <a:buFont typeface="Arial"/>
              <a:buNone/>
            </a:pPr>
            <a:r>
              <a:rPr lang="en-US"/>
              <a:t>  </a:t>
            </a:r>
            <a:endParaRPr/>
          </a:p>
          <a:p>
            <a:pPr indent="0" lvl="0" marL="0" rtl="0" algn="l">
              <a:spcBef>
                <a:spcPts val="0"/>
              </a:spcBef>
              <a:spcAft>
                <a:spcPts val="0"/>
              </a:spcAft>
              <a:buClr>
                <a:schemeClr val="dk1"/>
              </a:buClr>
              <a:buSzPts val="1100"/>
              <a:buFont typeface="Arial"/>
              <a:buNone/>
            </a:pPr>
            <a:r>
              <a:rPr lang="en-US"/>
              <a:t>Monet insisted that an old black-and-white photograph of</a:t>
            </a:r>
            <a:r>
              <a:rPr i="1" lang="en-US"/>
              <a:t> La Pointe de la Hève</a:t>
            </a:r>
            <a:r>
              <a:rPr lang="en-US"/>
              <a:t> be included in a 1921 book about him. Perhaps as a result, this work from his youth was tracked down, and in 1923 a dealer friend brought it back to Giverny to keep the elderly artist company as he recovered from eye surgery.  </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400"/>
              <a:buNone/>
            </a:pPr>
            <a:r>
              <a:t/>
            </a:r>
            <a:endParaRPr/>
          </a:p>
        </p:txBody>
      </p:sp>
      <p:sp>
        <p:nvSpPr>
          <p:cNvPr id="494" name="Google Shape;494;g2800bfda3d0_0_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g2800bfda3d0_0_15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US" u="sng">
                <a:solidFill>
                  <a:schemeClr val="hlink"/>
                </a:solidFill>
                <a:hlinkClick r:id="rId2"/>
              </a:rPr>
              <a:t>https://kimbellart.org/collection/ap-196807</a:t>
            </a:r>
            <a:r>
              <a:rPr lang="en-US"/>
              <a:t> </a:t>
            </a:r>
            <a:endParaRPr/>
          </a:p>
          <a:p>
            <a:pPr indent="0" lvl="0" marL="0" rtl="0" algn="l">
              <a:spcBef>
                <a:spcPts val="0"/>
              </a:spcBef>
              <a:spcAft>
                <a:spcPts val="0"/>
              </a:spcAft>
              <a:buClr>
                <a:schemeClr val="dk1"/>
              </a:buClr>
              <a:buSzPts val="1400"/>
              <a:buFont typeface="Arial"/>
              <a:buNone/>
            </a:pPr>
            <a:r>
              <a:t/>
            </a:r>
            <a:endParaRPr/>
          </a:p>
          <a:p>
            <a:pPr indent="0" lvl="0" marL="0" rtl="0" algn="l">
              <a:spcBef>
                <a:spcPts val="0"/>
              </a:spcBef>
              <a:spcAft>
                <a:spcPts val="0"/>
              </a:spcAft>
              <a:buClr>
                <a:schemeClr val="dk1"/>
              </a:buClr>
              <a:buSzPts val="1100"/>
              <a:buFont typeface="Arial"/>
              <a:buNone/>
            </a:pPr>
            <a:r>
              <a:rPr lang="en-US"/>
              <a:t>This magnificent beach scene near Le Havre, where Monet grew up, was one of two landscapes that launched his career when exhibited in Paris at the 1865 Salon. Monet developed this large showpiece in direct response to similar compositions submitted to the Salon of 1864 by Charles-François Daubigny and his son Karl. Daubigny had attempted to execute his Salon painting entirely on the spot, in what would soon become the orthodox practice for Impressionist landscapes. But in 1864, Monet still worked in a more traditional fashion: he first painted </a:t>
            </a:r>
            <a:r>
              <a:rPr i="1" lang="en-US"/>
              <a:t>La Pointe de la Hève </a:t>
            </a:r>
            <a:r>
              <a:rPr lang="en-US"/>
              <a:t>at the site as a portable-scale work then enlarged it at his Paris studio in early 1865. Most impressive in this large version is Monet’s rendition of the beach at low tide, the muted silvery tones of the foreground reflecting the low-hanging clouds stretching far away. The rocks at the right, described with brisk, creative brushwork, are especially indicative of Monet’s unique talents, which were increasingly evident as he emerged as the leading Impressionist landscape artist. </a:t>
            </a:r>
            <a:endParaRPr/>
          </a:p>
          <a:p>
            <a:pPr indent="0" lvl="0" marL="0" rtl="0" algn="l">
              <a:spcBef>
                <a:spcPts val="0"/>
              </a:spcBef>
              <a:spcAft>
                <a:spcPts val="0"/>
              </a:spcAft>
              <a:buClr>
                <a:schemeClr val="dk1"/>
              </a:buClr>
              <a:buSzPts val="1100"/>
              <a:buFont typeface="Arial"/>
              <a:buNone/>
            </a:pPr>
            <a:r>
              <a:rPr lang="en-US"/>
              <a:t>  </a:t>
            </a:r>
            <a:endParaRPr/>
          </a:p>
          <a:p>
            <a:pPr indent="0" lvl="0" marL="0" rtl="0" algn="l">
              <a:spcBef>
                <a:spcPts val="0"/>
              </a:spcBef>
              <a:spcAft>
                <a:spcPts val="0"/>
              </a:spcAft>
              <a:buClr>
                <a:schemeClr val="dk1"/>
              </a:buClr>
              <a:buSzPts val="1100"/>
              <a:buFont typeface="Arial"/>
              <a:buNone/>
            </a:pPr>
            <a:r>
              <a:rPr lang="en-US"/>
              <a:t>Monet insisted that an old black-and-white photograph of</a:t>
            </a:r>
            <a:r>
              <a:rPr i="1" lang="en-US"/>
              <a:t> La Pointe de la Hève</a:t>
            </a:r>
            <a:r>
              <a:rPr lang="en-US"/>
              <a:t> be included in a 1921 book about him. Perhaps as a result, this work from his youth was tracked down, and in 1923 a dealer friend brought it back to Giverny to keep the elderly artist company as he recovered from eye surgery.  </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400"/>
              <a:buNone/>
            </a:pPr>
            <a:r>
              <a:t/>
            </a:r>
            <a:endParaRPr/>
          </a:p>
        </p:txBody>
      </p:sp>
      <p:sp>
        <p:nvSpPr>
          <p:cNvPr id="513" name="Google Shape;513;g2800bfda3d0_0_1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2edec8b0461_0_1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7" name="Google Shape;177;g2edec8b0461_0_16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6" name="Shape 526"/>
        <p:cNvGrpSpPr/>
        <p:nvPr/>
      </p:nvGrpSpPr>
      <p:grpSpPr>
        <a:xfrm>
          <a:off x="0" y="0"/>
          <a:ext cx="0" cy="0"/>
          <a:chOff x="0" y="0"/>
          <a:chExt cx="0" cy="0"/>
        </a:xfrm>
      </p:grpSpPr>
      <p:sp>
        <p:nvSpPr>
          <p:cNvPr id="527" name="Google Shape;527;g2edec8b0461_0_2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8" name="Google Shape;528;g2edec8b0461_0_26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5" name="Shape 535"/>
        <p:cNvGrpSpPr/>
        <p:nvPr/>
      </p:nvGrpSpPr>
      <p:grpSpPr>
        <a:xfrm>
          <a:off x="0" y="0"/>
          <a:ext cx="0" cy="0"/>
          <a:chOff x="0" y="0"/>
          <a:chExt cx="0" cy="0"/>
        </a:xfrm>
      </p:grpSpPr>
      <p:sp>
        <p:nvSpPr>
          <p:cNvPr id="536" name="Google Shape;536;g2800bfda3d0_0_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37" name="Google Shape;537;g2800bfda3d0_0_9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u="sng">
                <a:solidFill>
                  <a:schemeClr val="hlink"/>
                </a:solidFill>
                <a:hlinkClick r:id="rId2"/>
              </a:rPr>
              <a:t>https://kimbellart.org/collection/ap-197107</a:t>
            </a:r>
            <a:endParaRPr/>
          </a:p>
          <a:p>
            <a:pPr indent="0" lvl="0" marL="0" rtl="0" algn="l">
              <a:lnSpc>
                <a:spcPct val="100000"/>
              </a:lnSpc>
              <a:spcBef>
                <a:spcPts val="0"/>
              </a:spcBef>
              <a:spcAft>
                <a:spcPts val="0"/>
              </a:spcAft>
              <a:buSzPts val="1400"/>
              <a:buNone/>
            </a:pPr>
            <a:r>
              <a:t/>
            </a:r>
            <a:endParaRPr/>
          </a:p>
          <a:p>
            <a:pPr indent="0" lvl="0" marL="0" rtl="0" algn="just">
              <a:lnSpc>
                <a:spcPct val="106999"/>
              </a:lnSpc>
              <a:spcBef>
                <a:spcPts val="0"/>
              </a:spcBef>
              <a:spcAft>
                <a:spcPts val="0"/>
              </a:spcAft>
              <a:buClr>
                <a:schemeClr val="dk1"/>
              </a:buClr>
              <a:buSzPts val="1100"/>
              <a:buFont typeface="Arial"/>
              <a:buNone/>
            </a:pPr>
            <a:r>
              <a:rPr lang="en-US"/>
              <a:t>This carved and painted relief panel shows the presentation of captives in a palace throne room, indicated by swag curtains at the top. The five figures are the king of Yaxchilan, Itzamnaaj Balam III, seated at top left; his</a:t>
            </a:r>
            <a:r>
              <a:rPr i="1" lang="en-US"/>
              <a:t> sahal</a:t>
            </a:r>
            <a:r>
              <a:rPr lang="en-US"/>
              <a:t> (a military chief), Aj Chak Maax, at the right; and three bound captives in the lower-left corner. The glyphic text, which gives a date of August 23, 783, records the capture of a lord named Balam-Ahau by Aj Chak Maax and a sacrificial bloodletting three days later under the auspices of the ruler. The three prisoners may be scribes from a captured city, as the one seated in front holds a “stick-bundle” normally associated with depictions of Maya scribes and all three wear headdresses with </a:t>
            </a:r>
            <a:r>
              <a:rPr i="1" lang="en-US"/>
              <a:t>hun</a:t>
            </a:r>
            <a:r>
              <a:rPr lang="en-US"/>
              <a:t> (book) knots. All but the leftmost captive are identified by name. The inscription on the throne front beneath the seated lord is carved with the king’s name and titles, but the glyphs are inscribed in reverse order, from right to left. The name of the artist responsible for sculpting this relief appears on the vertical panel of four glyphs under the</a:t>
            </a:r>
            <a:r>
              <a:rPr i="1" lang="en-US"/>
              <a:t> sahal</a:t>
            </a:r>
            <a:r>
              <a:rPr lang="en-US"/>
              <a:t>’s outstretched arm, perhaps indicating that the </a:t>
            </a:r>
            <a:r>
              <a:rPr i="1" lang="en-US"/>
              <a:t>sahal </a:t>
            </a:r>
            <a:r>
              <a:rPr lang="en-US"/>
              <a:t>was himself also the creator of this work.</a:t>
            </a:r>
            <a:endParaRPr/>
          </a:p>
          <a:p>
            <a:pPr indent="0" lvl="0" marL="0" rtl="0" algn="just">
              <a:lnSpc>
                <a:spcPct val="106999"/>
              </a:lnSpc>
              <a:spcBef>
                <a:spcPts val="0"/>
              </a:spcBef>
              <a:spcAft>
                <a:spcPts val="0"/>
              </a:spcAft>
              <a:buClr>
                <a:schemeClr val="dk1"/>
              </a:buClr>
              <a:buSzPts val="1100"/>
              <a:buFont typeface="Arial"/>
              <a:buNone/>
            </a:pPr>
            <a:r>
              <a:t/>
            </a:r>
            <a:endParaRPr/>
          </a:p>
          <a:p>
            <a:pPr indent="0" lvl="0" marL="0" rtl="0" algn="just">
              <a:lnSpc>
                <a:spcPct val="106999"/>
              </a:lnSpc>
              <a:spcBef>
                <a:spcPts val="0"/>
              </a:spcBef>
              <a:spcAft>
                <a:spcPts val="0"/>
              </a:spcAft>
              <a:buClr>
                <a:schemeClr val="dk1"/>
              </a:buClr>
              <a:buSzPts val="1100"/>
              <a:buFont typeface="Arial"/>
              <a:buNone/>
            </a:pPr>
            <a:r>
              <a:rPr lang="en-US"/>
              <a:t>The Kimbell relief, which comes from an unidentified site named Laxtunich, probably served as a wall panel inside a Maya building or as a lintel over an entrance. Lintels as large as this often recorded significant dynastic events. It is assumed that their placement at points of transition between the outside, secular world and an inside, more sacred realm was of primary importance.</a:t>
            </a:r>
            <a:endParaRPr/>
          </a:p>
          <a:p>
            <a:pPr indent="0" lvl="0" marL="0" rtl="0" algn="just">
              <a:lnSpc>
                <a:spcPct val="106999"/>
              </a:lnSpc>
              <a:spcBef>
                <a:spcPts val="0"/>
              </a:spcBef>
              <a:spcAft>
                <a:spcPts val="0"/>
              </a:spcAft>
              <a:buClr>
                <a:schemeClr val="dk1"/>
              </a:buClr>
              <a:buSzPts val="1100"/>
              <a:buFont typeface="Arial"/>
              <a:buNone/>
            </a:pPr>
            <a:r>
              <a:t/>
            </a:r>
            <a:endParaRPr/>
          </a:p>
          <a:p>
            <a:pPr indent="0" lvl="0" marL="0" rtl="0" algn="just">
              <a:lnSpc>
                <a:spcPct val="106999"/>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400"/>
              <a:buNone/>
            </a:pPr>
            <a:r>
              <a:t/>
            </a:r>
            <a:endParaRPr/>
          </a:p>
        </p:txBody>
      </p:sp>
      <p:sp>
        <p:nvSpPr>
          <p:cNvPr id="538" name="Google Shape;538;g2800bfda3d0_0_9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2" name="Shape 542"/>
        <p:cNvGrpSpPr/>
        <p:nvPr/>
      </p:nvGrpSpPr>
      <p:grpSpPr>
        <a:xfrm>
          <a:off x="0" y="0"/>
          <a:ext cx="0" cy="0"/>
          <a:chOff x="0" y="0"/>
          <a:chExt cx="0" cy="0"/>
        </a:xfrm>
      </p:grpSpPr>
      <p:sp>
        <p:nvSpPr>
          <p:cNvPr id="543" name="Google Shape;543;g2800bfda3d0_0_10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4" name="Google Shape;544;g2800bfda3d0_0_10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US" u="sng">
                <a:solidFill>
                  <a:schemeClr val="hlink"/>
                </a:solidFill>
                <a:hlinkClick r:id="rId2"/>
              </a:rPr>
              <a:t>https://kimbellart.org/collection/ap-197107</a:t>
            </a:r>
            <a:endParaRPr/>
          </a:p>
          <a:p>
            <a:pPr indent="0" lvl="0" marL="0" rtl="0" algn="l">
              <a:spcBef>
                <a:spcPts val="0"/>
              </a:spcBef>
              <a:spcAft>
                <a:spcPts val="0"/>
              </a:spcAft>
              <a:buClr>
                <a:schemeClr val="dk1"/>
              </a:buClr>
              <a:buSzPts val="1400"/>
              <a:buFont typeface="Arial"/>
              <a:buNone/>
            </a:pPr>
            <a:r>
              <a:t/>
            </a:r>
            <a:endParaRPr/>
          </a:p>
          <a:p>
            <a:pPr indent="0" lvl="0" marL="0" rtl="0" algn="just">
              <a:lnSpc>
                <a:spcPct val="106999"/>
              </a:lnSpc>
              <a:spcBef>
                <a:spcPts val="0"/>
              </a:spcBef>
              <a:spcAft>
                <a:spcPts val="0"/>
              </a:spcAft>
              <a:buClr>
                <a:schemeClr val="dk1"/>
              </a:buClr>
              <a:buSzPts val="1100"/>
              <a:buFont typeface="Arial"/>
              <a:buNone/>
            </a:pPr>
            <a:r>
              <a:rPr lang="en-US"/>
              <a:t>This carved and painted relief panel shows the presentation of captives in a palace throne room, indicated by swag curtains at the top. The five figures are the king of Yaxchilan, Itzamnaaj Balam III, seated at top left; his</a:t>
            </a:r>
            <a:r>
              <a:rPr i="1" lang="en-US"/>
              <a:t> sahal</a:t>
            </a:r>
            <a:r>
              <a:rPr lang="en-US"/>
              <a:t> (a military chief), Aj Chak Maax, at the right; and three bound captives in the lower-left corner. The glyphic text, which gives a date of August 23, 783, records the capture of a lord named Balam-Ahau by Aj Chak Maax and a sacrificial bloodletting three days later under the auspices of the ruler. The three prisoners may be scribes from a captured city, as the one seated in front holds a “stick-bundle” normally associated with depictions of Maya scribes and all three wear headdresses with </a:t>
            </a:r>
            <a:r>
              <a:rPr i="1" lang="en-US"/>
              <a:t>hun</a:t>
            </a:r>
            <a:r>
              <a:rPr lang="en-US"/>
              <a:t> (book) knots. All but the leftmost captive are identified by name. The inscription on the throne front beneath the seated lord is carved with the king’s name and titles, but the glyphs are inscribed in reverse order, from right to left. The name of the artist responsible for sculpting this relief appears on the vertical panel of four glyphs under the</a:t>
            </a:r>
            <a:r>
              <a:rPr i="1" lang="en-US"/>
              <a:t> sahal</a:t>
            </a:r>
            <a:r>
              <a:rPr lang="en-US"/>
              <a:t>’s outstretched arm, perhaps indicating that the </a:t>
            </a:r>
            <a:r>
              <a:rPr i="1" lang="en-US"/>
              <a:t>sahal </a:t>
            </a:r>
            <a:r>
              <a:rPr lang="en-US"/>
              <a:t>was himself also the creator of this work.</a:t>
            </a:r>
            <a:endParaRPr/>
          </a:p>
          <a:p>
            <a:pPr indent="0" lvl="0" marL="0" rtl="0" algn="just">
              <a:lnSpc>
                <a:spcPct val="106999"/>
              </a:lnSpc>
              <a:spcBef>
                <a:spcPts val="0"/>
              </a:spcBef>
              <a:spcAft>
                <a:spcPts val="0"/>
              </a:spcAft>
              <a:buClr>
                <a:schemeClr val="dk1"/>
              </a:buClr>
              <a:buSzPts val="1100"/>
              <a:buFont typeface="Arial"/>
              <a:buNone/>
            </a:pPr>
            <a:r>
              <a:t/>
            </a:r>
            <a:endParaRPr/>
          </a:p>
          <a:p>
            <a:pPr indent="0" lvl="0" marL="0" rtl="0" algn="just">
              <a:lnSpc>
                <a:spcPct val="106999"/>
              </a:lnSpc>
              <a:spcBef>
                <a:spcPts val="0"/>
              </a:spcBef>
              <a:spcAft>
                <a:spcPts val="0"/>
              </a:spcAft>
              <a:buClr>
                <a:schemeClr val="dk1"/>
              </a:buClr>
              <a:buSzPts val="1100"/>
              <a:buFont typeface="Arial"/>
              <a:buNone/>
            </a:pPr>
            <a:r>
              <a:rPr lang="en-US"/>
              <a:t>The Kimbell relief, which comes from an unidentified site named Laxtunich, probably served as a wall panel inside a Maya building or as a lintel over an entrance. Lintels as large as this often recorded significant dynastic events. It is assumed that their placement at points of transition between the outside, secular world and an inside, more sacred realm was of primary importance.</a:t>
            </a:r>
            <a:endParaRPr/>
          </a:p>
          <a:p>
            <a:pPr indent="0" lvl="0" marL="0" rtl="0" algn="l">
              <a:lnSpc>
                <a:spcPct val="100000"/>
              </a:lnSpc>
              <a:spcBef>
                <a:spcPts val="0"/>
              </a:spcBef>
              <a:spcAft>
                <a:spcPts val="0"/>
              </a:spcAft>
              <a:buSzPts val="1400"/>
              <a:buNone/>
            </a:pPr>
            <a:r>
              <a:t/>
            </a:r>
            <a:endParaRPr/>
          </a:p>
        </p:txBody>
      </p:sp>
      <p:sp>
        <p:nvSpPr>
          <p:cNvPr id="545" name="Google Shape;545;g2800bfda3d0_0_10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1" name="Shape 561"/>
        <p:cNvGrpSpPr/>
        <p:nvPr/>
      </p:nvGrpSpPr>
      <p:grpSpPr>
        <a:xfrm>
          <a:off x="0" y="0"/>
          <a:ext cx="0" cy="0"/>
          <a:chOff x="0" y="0"/>
          <a:chExt cx="0" cy="0"/>
        </a:xfrm>
      </p:grpSpPr>
      <p:sp>
        <p:nvSpPr>
          <p:cNvPr id="562" name="Google Shape;562;g2800bfda3d0_0_1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63" name="Google Shape;563;g2800bfda3d0_0_14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US" u="sng">
                <a:solidFill>
                  <a:schemeClr val="hlink"/>
                </a:solidFill>
                <a:hlinkClick r:id="rId2"/>
              </a:rPr>
              <a:t>https://kimbellart.org/collection/ap-197107</a:t>
            </a:r>
            <a:endParaRPr/>
          </a:p>
          <a:p>
            <a:pPr indent="0" lvl="0" marL="0" rtl="0" algn="l">
              <a:spcBef>
                <a:spcPts val="0"/>
              </a:spcBef>
              <a:spcAft>
                <a:spcPts val="0"/>
              </a:spcAft>
              <a:buClr>
                <a:schemeClr val="dk1"/>
              </a:buClr>
              <a:buSzPts val="1400"/>
              <a:buFont typeface="Arial"/>
              <a:buNone/>
            </a:pPr>
            <a:r>
              <a:t/>
            </a:r>
            <a:endParaRPr/>
          </a:p>
          <a:p>
            <a:pPr indent="0" lvl="0" marL="0" rtl="0" algn="just">
              <a:lnSpc>
                <a:spcPct val="106999"/>
              </a:lnSpc>
              <a:spcBef>
                <a:spcPts val="0"/>
              </a:spcBef>
              <a:spcAft>
                <a:spcPts val="0"/>
              </a:spcAft>
              <a:buClr>
                <a:schemeClr val="dk1"/>
              </a:buClr>
              <a:buSzPts val="1100"/>
              <a:buFont typeface="Arial"/>
              <a:buNone/>
            </a:pPr>
            <a:r>
              <a:rPr lang="en-US"/>
              <a:t>This carved and painted relief panel shows the presentation of captives in a palace throne room, indicated by swag curtains at the top. The five figures are the king of Yaxchilan, Itzamnaaj Balam III, seated at top left; his</a:t>
            </a:r>
            <a:r>
              <a:rPr i="1" lang="en-US"/>
              <a:t> sahal</a:t>
            </a:r>
            <a:r>
              <a:rPr lang="en-US"/>
              <a:t> (a military chief), Aj Chak Maax, at the right; and three bound captives in the lower-left corner. The glyphic text, which gives a date of August 23, 783, records the capture of a lord named Balam-Ahau by Aj Chak Maax and a sacrificial bloodletting three days later under the auspices of the ruler. The three prisoners may be scribes from a captured city, as the one seated in front holds a “stick-bundle” normally associated with depictions of Maya scribes and all three wear headdresses with </a:t>
            </a:r>
            <a:r>
              <a:rPr i="1" lang="en-US"/>
              <a:t>hun</a:t>
            </a:r>
            <a:r>
              <a:rPr lang="en-US"/>
              <a:t> (book) knots. All but the leftmost captive are identified by name. The inscription on the throne front beneath the seated lord is carved with the king’s name and titles, but the glyphs are inscribed in reverse order, from right to left. The name of the artist responsible for sculpting this relief appears on the vertical panel of four glyphs under the</a:t>
            </a:r>
            <a:r>
              <a:rPr i="1" lang="en-US"/>
              <a:t> sahal</a:t>
            </a:r>
            <a:r>
              <a:rPr lang="en-US"/>
              <a:t>’s outstretched arm, perhaps indicating that the </a:t>
            </a:r>
            <a:r>
              <a:rPr i="1" lang="en-US"/>
              <a:t>sahal </a:t>
            </a:r>
            <a:r>
              <a:rPr lang="en-US"/>
              <a:t>was himself also the creator of this work.</a:t>
            </a:r>
            <a:endParaRPr/>
          </a:p>
          <a:p>
            <a:pPr indent="0" lvl="0" marL="0" rtl="0" algn="just">
              <a:lnSpc>
                <a:spcPct val="106999"/>
              </a:lnSpc>
              <a:spcBef>
                <a:spcPts val="0"/>
              </a:spcBef>
              <a:spcAft>
                <a:spcPts val="0"/>
              </a:spcAft>
              <a:buClr>
                <a:schemeClr val="dk1"/>
              </a:buClr>
              <a:buSzPts val="1100"/>
              <a:buFont typeface="Arial"/>
              <a:buNone/>
            </a:pPr>
            <a:r>
              <a:t/>
            </a:r>
            <a:endParaRPr/>
          </a:p>
          <a:p>
            <a:pPr indent="0" lvl="0" marL="0" rtl="0" algn="just">
              <a:lnSpc>
                <a:spcPct val="106999"/>
              </a:lnSpc>
              <a:spcBef>
                <a:spcPts val="0"/>
              </a:spcBef>
              <a:spcAft>
                <a:spcPts val="0"/>
              </a:spcAft>
              <a:buClr>
                <a:schemeClr val="dk1"/>
              </a:buClr>
              <a:buSzPts val="1100"/>
              <a:buFont typeface="Arial"/>
              <a:buNone/>
            </a:pPr>
            <a:r>
              <a:rPr lang="en-US"/>
              <a:t>The Kimbell relief, which comes from an unidentified site named Laxtunich, probably served as a wall panel inside a Maya building or as a lintel over an entrance. Lintels as large as this often recorded significant dynastic events. It is assumed that their placement at points of transition between the outside, secular world and an inside, more sacred realm was of primary importance.</a:t>
            </a:r>
            <a:endParaRPr/>
          </a:p>
          <a:p>
            <a:pPr indent="0" lvl="0" marL="0" rtl="0" algn="l">
              <a:lnSpc>
                <a:spcPct val="100000"/>
              </a:lnSpc>
              <a:spcBef>
                <a:spcPts val="0"/>
              </a:spcBef>
              <a:spcAft>
                <a:spcPts val="0"/>
              </a:spcAft>
              <a:buSzPts val="1400"/>
              <a:buNone/>
            </a:pPr>
            <a:r>
              <a:t/>
            </a:r>
            <a:endParaRPr/>
          </a:p>
        </p:txBody>
      </p:sp>
      <p:sp>
        <p:nvSpPr>
          <p:cNvPr id="564" name="Google Shape;564;g2800bfda3d0_0_14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7" name="Shape 577"/>
        <p:cNvGrpSpPr/>
        <p:nvPr/>
      </p:nvGrpSpPr>
      <p:grpSpPr>
        <a:xfrm>
          <a:off x="0" y="0"/>
          <a:ext cx="0" cy="0"/>
          <a:chOff x="0" y="0"/>
          <a:chExt cx="0" cy="0"/>
        </a:xfrm>
      </p:grpSpPr>
      <p:sp>
        <p:nvSpPr>
          <p:cNvPr id="578" name="Google Shape;578;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79" name="Google Shape;579;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100"/>
              <a:buNone/>
            </a:pPr>
            <a:r>
              <a:rPr lang="en-US" u="sng">
                <a:solidFill>
                  <a:schemeClr val="hlink"/>
                </a:solidFill>
                <a:hlinkClick r:id="rId2"/>
              </a:rPr>
              <a:t>https://kimbellart.org/collection/ap-198706</a:t>
            </a:r>
            <a:r>
              <a:rPr lang="en-US"/>
              <a:t> </a:t>
            </a:r>
            <a:endParaRPr/>
          </a:p>
          <a:p>
            <a:pPr indent="0" lvl="0" marL="0" rtl="0" algn="l">
              <a:lnSpc>
                <a:spcPct val="100000"/>
              </a:lnSpc>
              <a:spcBef>
                <a:spcPts val="0"/>
              </a:spcBef>
              <a:spcAft>
                <a:spcPts val="0"/>
              </a:spcAft>
              <a:buSzPts val="1100"/>
              <a:buNone/>
            </a:pPr>
            <a:r>
              <a:t/>
            </a:r>
            <a:endParaRPr/>
          </a:p>
          <a:p>
            <a:pPr indent="0" lvl="0" marL="0" rtl="0" algn="l">
              <a:spcBef>
                <a:spcPts val="0"/>
              </a:spcBef>
              <a:spcAft>
                <a:spcPts val="0"/>
              </a:spcAft>
              <a:buClr>
                <a:schemeClr val="dk1"/>
              </a:buClr>
              <a:buSzPts val="1100"/>
              <a:buFont typeface="Arial"/>
              <a:buNone/>
            </a:pPr>
            <a:r>
              <a:rPr lang="en-US"/>
              <a:t>Caravaggio was one of the pivotal figures in the history of Western art. In his short lifetime, he created a new, theatrical style that shocked some and inspired others to probe their subject matter for the drama of psychological relationships. Apprenticed in Milan, Caravaggio came to Rome in the early 1590s. There, his early masterpiece </a:t>
            </a:r>
            <a:r>
              <a:rPr i="1" lang="en-US"/>
              <a:t>The Cardsharps </a:t>
            </a:r>
            <a:r>
              <a:rPr lang="en-US"/>
              <a:t>came to the attention of the influential Cardinal Francesco Maria del Monte, who not only purchased it but also offered the artist quarters in his palace and introduced him to the elite stratum of Roman ecclesiastical society, which would lead to his first significant large-scale public commissions.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In </a:t>
            </a:r>
            <a:r>
              <a:rPr i="1" lang="en-US"/>
              <a:t>The Cardsharps</a:t>
            </a:r>
            <a:r>
              <a:rPr lang="en-US"/>
              <a:t>, the players are engaged in a game of primero, a forerunner of poker. The dupe, engrossed in his cards, is unaware that the older cardsharp signals his accomplice with a raised, gloved hand (the fingertips exposed, better to feel marked cards). The young cheat looks expectantly toward the boy and reaches behind his back to pull a hidden card from his breeches. Caravaggio structures the picture to allow us to witness everything, implicating us in the trickery. He has treated this subject not as a caricature of vice but in a novelistic way in which the interaction of gesture and glance evokes the drama of deception and lost innocence in the most human of terms. </a:t>
            </a:r>
            <a:r>
              <a:rPr i="1" lang="en-US"/>
              <a:t>The Cardsharps</a:t>
            </a:r>
            <a:r>
              <a:rPr lang="en-US"/>
              <a:t> spawned countless paintings on related themes by artists throughout Europe–not the least of which was Georges de La Tour’s </a:t>
            </a:r>
            <a:r>
              <a:rPr i="1" lang="en-US"/>
              <a:t>Cheat with the Ace of Clubs</a:t>
            </a:r>
            <a:r>
              <a:rPr lang="en-US"/>
              <a:t>, also in the Kimbell’s collection. </a:t>
            </a:r>
            <a:r>
              <a:rPr i="1" lang="en-US"/>
              <a:t>The Cardsharps</a:t>
            </a:r>
            <a:r>
              <a:rPr lang="en-US"/>
              <a:t> was stamped on the back with the seal of Cardinal de Monte and inventoried among his possessions after his death. </a:t>
            </a:r>
            <a:endParaRPr/>
          </a:p>
          <a:p>
            <a:pPr indent="0" lvl="0" marL="0" rtl="0" algn="l">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400"/>
              <a:buNone/>
            </a:pPr>
            <a:r>
              <a:t/>
            </a:r>
            <a:endParaRPr/>
          </a:p>
          <a:p>
            <a:pPr indent="0" lvl="0" marL="0" rtl="0" algn="just">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p:txBody>
      </p:sp>
      <p:sp>
        <p:nvSpPr>
          <p:cNvPr id="580" name="Google Shape;580;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4" name="Shape 584"/>
        <p:cNvGrpSpPr/>
        <p:nvPr/>
      </p:nvGrpSpPr>
      <p:grpSpPr>
        <a:xfrm>
          <a:off x="0" y="0"/>
          <a:ext cx="0" cy="0"/>
          <a:chOff x="0" y="0"/>
          <a:chExt cx="0" cy="0"/>
        </a:xfrm>
      </p:grpSpPr>
      <p:sp>
        <p:nvSpPr>
          <p:cNvPr id="585" name="Google Shape;585;g28f973f0ec1_0_1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86" name="Google Shape;586;g28f973f0ec1_0_19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u="sng">
                <a:solidFill>
                  <a:schemeClr val="hlink"/>
                </a:solidFill>
                <a:hlinkClick r:id="rId2"/>
              </a:rPr>
              <a:t>https://kimbellart.org/collection/ap-198706</a:t>
            </a:r>
            <a:r>
              <a:rPr lang="en-US"/>
              <a:t>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Caravaggio was one of the pivotal figures in the history of Western art. In his short lifetime, he created a new, theatrical style that shocked some and inspired others to probe their subject matter for the drama of psychological relationships. Apprenticed in Milan, Caravaggio came to Rome in the early 1590s. There, his early masterpiece </a:t>
            </a:r>
            <a:r>
              <a:rPr i="1" lang="en-US"/>
              <a:t>The Cardsharps </a:t>
            </a:r>
            <a:r>
              <a:rPr lang="en-US"/>
              <a:t>came to the attention of the influential Cardinal Francesco Maria del Monte, who not only purchased it but also offered the artist quarters in his palace and introduced him to the elite stratum of Roman ecclesiastical society, which would lead to his first significant large-scale public commissions.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In </a:t>
            </a:r>
            <a:r>
              <a:rPr i="1" lang="en-US"/>
              <a:t>The Cardsharps</a:t>
            </a:r>
            <a:r>
              <a:rPr lang="en-US"/>
              <a:t>, the players are engaged in a game of primero, a forerunner of poker. The dupe, engrossed in his cards, is unaware that the older cardsharp signals his accomplice with a raised, gloved hand (the fingertips exposed, better to feel marked cards). The young cheat looks expectantly toward the boy and reaches behind his back to pull a hidden card from his breeches. Caravaggio structures the picture to allow us to witness everything, implicating us in the trickery. He has treated this subject not as a caricature of vice but in a novelistic way in which the interaction of gesture and glance evokes the drama of deception and lost innocence in the most human of terms. </a:t>
            </a:r>
            <a:r>
              <a:rPr i="1" lang="en-US"/>
              <a:t>The Cardsharps</a:t>
            </a:r>
            <a:r>
              <a:rPr lang="en-US"/>
              <a:t> spawned countless paintings on related themes by artists throughout Europe–not the least of which was Georges de La Tour’s </a:t>
            </a:r>
            <a:r>
              <a:rPr i="1" lang="en-US"/>
              <a:t>Cheat with the Ace of Clubs</a:t>
            </a:r>
            <a:r>
              <a:rPr lang="en-US"/>
              <a:t>, also in the Kimbell’s collection. </a:t>
            </a:r>
            <a:r>
              <a:rPr i="1" lang="en-US"/>
              <a:t>The Cardsharps</a:t>
            </a:r>
            <a:r>
              <a:rPr lang="en-US"/>
              <a:t> was stamped on the back with the seal of Cardinal de Monte and inventoried among his possessions after his death. </a:t>
            </a:r>
            <a:endParaRPr/>
          </a:p>
        </p:txBody>
      </p:sp>
      <p:sp>
        <p:nvSpPr>
          <p:cNvPr id="587" name="Google Shape;587;g28f973f0ec1_0_19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7" name="Shape 607"/>
        <p:cNvGrpSpPr/>
        <p:nvPr/>
      </p:nvGrpSpPr>
      <p:grpSpPr>
        <a:xfrm>
          <a:off x="0" y="0"/>
          <a:ext cx="0" cy="0"/>
          <a:chOff x="0" y="0"/>
          <a:chExt cx="0" cy="0"/>
        </a:xfrm>
      </p:grpSpPr>
      <p:sp>
        <p:nvSpPr>
          <p:cNvPr id="608" name="Google Shape;608;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09" name="Google Shape;609;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US" u="sng">
                <a:solidFill>
                  <a:schemeClr val="hlink"/>
                </a:solidFill>
                <a:hlinkClick r:id="rId2"/>
              </a:rPr>
              <a:t>https://kimbellart.org/collection/ap-198706</a:t>
            </a:r>
            <a:r>
              <a:rPr lang="en-US"/>
              <a:t>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Caravaggio was one of the pivotal figures in the history of Western art. In his short lifetime, he created a new, theatrical style that shocked some and inspired others to probe their subject matter for the drama of psychological relationships. Apprenticed in Milan, Caravaggio came to Rome in the early 1590s. There, his early masterpiece </a:t>
            </a:r>
            <a:r>
              <a:rPr i="1" lang="en-US"/>
              <a:t>The Cardsharps </a:t>
            </a:r>
            <a:r>
              <a:rPr lang="en-US"/>
              <a:t>came to the attention of the influential Cardinal Francesco Maria del Monte, who not only purchased it but also offered the artist quarters in his palace and introduced him to the elite stratum of Roman ecclesiastical society, which would lead to his first significant large-scale public commissions.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In </a:t>
            </a:r>
            <a:r>
              <a:rPr i="1" lang="en-US"/>
              <a:t>The Cardsharps</a:t>
            </a:r>
            <a:r>
              <a:rPr lang="en-US"/>
              <a:t>, the players are engaged in a game of primero, a forerunner of poker. The dupe, engrossed in his cards, is unaware that the older cardsharp signals his accomplice with a raised, gloved hand (the fingertips exposed, better to feel marked cards). The young cheat looks expectantly toward the boy and reaches behind his back to pull a hidden card from his breeches. Caravaggio structures the picture to allow us to witness everything, implicating us in the trickery. He has treated this subject not as a caricature of vice but in a novelistic way in which the interaction of gesture and glance evokes the drama of deception and lost innocence in the most human of terms. </a:t>
            </a:r>
            <a:r>
              <a:rPr i="1" lang="en-US"/>
              <a:t>The Cardsharps</a:t>
            </a:r>
            <a:r>
              <a:rPr lang="en-US"/>
              <a:t> spawned countless paintings on related themes by artists throughout Europe–not the least of which was Georges de La Tour’s </a:t>
            </a:r>
            <a:r>
              <a:rPr i="1" lang="en-US"/>
              <a:t>Cheat with the Ace of Clubs</a:t>
            </a:r>
            <a:r>
              <a:rPr lang="en-US"/>
              <a:t>, also in the Kimbell’s collection. </a:t>
            </a:r>
            <a:r>
              <a:rPr i="1" lang="en-US"/>
              <a:t>The Cardsharps</a:t>
            </a:r>
            <a:r>
              <a:rPr lang="en-US"/>
              <a:t> was stamped on the back with the seal of Cardinal de Monte and inventoried among his possessions after his death. </a:t>
            </a:r>
            <a:endParaRPr/>
          </a:p>
        </p:txBody>
      </p:sp>
      <p:sp>
        <p:nvSpPr>
          <p:cNvPr id="610" name="Google Shape;610;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9" name="Shape 619"/>
        <p:cNvGrpSpPr/>
        <p:nvPr/>
      </p:nvGrpSpPr>
      <p:grpSpPr>
        <a:xfrm>
          <a:off x="0" y="0"/>
          <a:ext cx="0" cy="0"/>
          <a:chOff x="0" y="0"/>
          <a:chExt cx="0" cy="0"/>
        </a:xfrm>
      </p:grpSpPr>
      <p:sp>
        <p:nvSpPr>
          <p:cNvPr id="620" name="Google Shape;620;g28f973f0ec1_0_20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1" name="Google Shape;621;g28f973f0ec1_0_20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https://kimbellart.org/collection/ap-202301</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Clr>
                <a:schemeClr val="dk1"/>
              </a:buClr>
              <a:buSzPts val="1100"/>
              <a:buFont typeface="Arial"/>
              <a:buNone/>
            </a:pPr>
            <a:r>
              <a:rPr lang="en-US"/>
              <a:t>This painting is a treasured example of a new type of British landscape painting invented by Thomas Gainsborough. The artist shows figures on horseback near the brow of a hill at the break of day, outlined against a misty sky. At the front of the group is a beautiful girl, riding sidesaddle, and a young man, both of whom have baskets of farm products to sell—eggs nestled in straw. Seated beside a stream, a poor woman with two children looks up at the passing riders. Gainsborough was born in the countryside but trained in London before settling in the fashionable city of Bath, where he was acclaimed, along with Sir Joshua Reynolds, as the leading British portrait painter of the age. At the same time, however, he pursued his passion for landscape painting, and in the last decades of his life, working through observation and memory, created imaginative compositions that appeal to the viewer’s sentiments.</a:t>
            </a:r>
            <a:endParaRPr/>
          </a:p>
          <a:p>
            <a:pPr indent="0" lvl="0" marL="0" rtl="0" algn="l">
              <a:lnSpc>
                <a:spcPct val="100000"/>
              </a:lnSpc>
              <a:spcBef>
                <a:spcPts val="0"/>
              </a:spcBef>
              <a:spcAft>
                <a:spcPts val="0"/>
              </a:spcAft>
              <a:buClr>
                <a:schemeClr val="dk1"/>
              </a:buClr>
              <a:buSzPts val="1100"/>
              <a:buFont typeface="Arial"/>
              <a:buNone/>
            </a:pPr>
            <a:r>
              <a:rPr lang="en-US"/>
              <a:t> </a:t>
            </a:r>
            <a:endParaRPr/>
          </a:p>
          <a:p>
            <a:pPr indent="0" lvl="0" marL="0" rtl="0" algn="l">
              <a:lnSpc>
                <a:spcPct val="100000"/>
              </a:lnSpc>
              <a:spcBef>
                <a:spcPts val="0"/>
              </a:spcBef>
              <a:spcAft>
                <a:spcPts val="0"/>
              </a:spcAft>
              <a:buClr>
                <a:schemeClr val="dk1"/>
              </a:buClr>
              <a:buSzPts val="1100"/>
              <a:buFont typeface="Arial"/>
              <a:buNone/>
            </a:pPr>
            <a:r>
              <a:rPr lang="en-US"/>
              <a:t>Gainsborough’s early works were inspired by the old masters—the naturalistic landscapes of Dutch painters such as Jacob van Ruisdael, the vibrant color and fluent brushwork of Peter Paul Rubens, and the captivating Italianate light effects of Claude Lorrain. In his maturity, he worked on a large scale and introduced a modern element to the landscape: the contemporary social life of the countryside, observed firsthand. In Going to Market, the girl’s auburn ringlets and fine necklace might seem romanticized but may have been donned to attract customers. The shadowy riders in the background fit descriptions of colliers carrying sacks of coal by pack pony from coalfields nearby. In this magical picture, Gainsborough has reimagined the classical landscape tradition, enriching its dreamlike serenity with the vivid life-force of the English countryside.</a:t>
            </a:r>
            <a:endParaRPr/>
          </a:p>
          <a:p>
            <a:pPr indent="0" lvl="0" marL="0" rtl="0" algn="just">
              <a:lnSpc>
                <a:spcPct val="100000"/>
              </a:lnSpc>
              <a:spcBef>
                <a:spcPts val="0"/>
              </a:spcBef>
              <a:spcAft>
                <a:spcPts val="0"/>
              </a:spcAft>
              <a:buSzPts val="1400"/>
              <a:buNone/>
            </a:pPr>
            <a:r>
              <a:t/>
            </a:r>
            <a:endParaRPr>
              <a:solidFill>
                <a:srgbClr val="000000"/>
              </a:solidFill>
            </a:endParaRPr>
          </a:p>
          <a:p>
            <a:pPr indent="0" lvl="0" marL="0" rtl="0" algn="l">
              <a:lnSpc>
                <a:spcPct val="100000"/>
              </a:lnSpc>
              <a:spcBef>
                <a:spcPts val="0"/>
              </a:spcBef>
              <a:spcAft>
                <a:spcPts val="0"/>
              </a:spcAft>
              <a:buSzPts val="1400"/>
              <a:buNone/>
            </a:pPr>
            <a:r>
              <a:t/>
            </a:r>
            <a:endParaRPr/>
          </a:p>
        </p:txBody>
      </p:sp>
      <p:sp>
        <p:nvSpPr>
          <p:cNvPr id="622" name="Google Shape;622;g28f973f0ec1_0_20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6" name="Shape 626"/>
        <p:cNvGrpSpPr/>
        <p:nvPr/>
      </p:nvGrpSpPr>
      <p:grpSpPr>
        <a:xfrm>
          <a:off x="0" y="0"/>
          <a:ext cx="0" cy="0"/>
          <a:chOff x="0" y="0"/>
          <a:chExt cx="0" cy="0"/>
        </a:xfrm>
      </p:grpSpPr>
      <p:sp>
        <p:nvSpPr>
          <p:cNvPr id="627" name="Google Shape;627;g28f973f0ec1_0_2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8" name="Google Shape;628;g28f973f0ec1_0_213: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https://kimbellart.org/collection/ap-202301</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US"/>
              <a:t>This painting is a treasured example of a new type of British landscape painting invented by Thomas Gainsborough. The artist shows figures on horseback near the brow of a hill at the break of day, outlined against a misty sky. At the front of the group is a beautiful girl, riding sidesaddle, and a young man, both of whom have baskets of farm products to sell—eggs nestled in straw. Seated beside a stream, a poor woman with two children looks up at the passing riders. Gainsborough was born in the countryside but trained in London before settling in the fashionable city of Bath, where he was acclaimed, along with Sir Joshua Reynolds, as the leading British portrait painter of the age. At the same time, however, he pursued his passion for landscape painting, and in the last decades of his life, working through observation and memory, created imaginative compositions that appeal to the viewer’s sentiments.</a:t>
            </a:r>
            <a:endParaRPr/>
          </a:p>
          <a:p>
            <a:pPr indent="0" lvl="0" marL="0" rtl="0" algn="l">
              <a:lnSpc>
                <a:spcPct val="100000"/>
              </a:lnSpc>
              <a:spcBef>
                <a:spcPts val="0"/>
              </a:spcBef>
              <a:spcAft>
                <a:spcPts val="0"/>
              </a:spcAft>
              <a:buClr>
                <a:schemeClr val="dk1"/>
              </a:buClr>
              <a:buSzPts val="1100"/>
              <a:buFont typeface="Arial"/>
              <a:buNone/>
            </a:pPr>
            <a:r>
              <a:rPr lang="en-US"/>
              <a:t> </a:t>
            </a:r>
            <a:endParaRPr/>
          </a:p>
          <a:p>
            <a:pPr indent="0" lvl="0" marL="0" rtl="0" algn="l">
              <a:lnSpc>
                <a:spcPct val="100000"/>
              </a:lnSpc>
              <a:spcBef>
                <a:spcPts val="0"/>
              </a:spcBef>
              <a:spcAft>
                <a:spcPts val="0"/>
              </a:spcAft>
              <a:buClr>
                <a:schemeClr val="dk1"/>
              </a:buClr>
              <a:buSzPts val="1100"/>
              <a:buFont typeface="Arial"/>
              <a:buNone/>
            </a:pPr>
            <a:r>
              <a:rPr lang="en-US"/>
              <a:t>Gainsborough’s early works were inspired by the old masters—the naturalistic landscapes of Dutch painters such as Jacob van Ruisdael, the vibrant color and fluent brushwork of Peter Paul Rubens, and the captivating Italianate light effects of Claude Lorrain. In his maturity, he worked on a large scale and introduced a modern element to the landscape: the contemporary social life of the countryside, observed firsthand. In Going to Market, the girl’s auburn ringlets and fine necklace might seem romanticized but may have been donned to attract customers. The shadowy riders in the background fit descriptions of colliers carrying sacks of coal by pack pony from coalfields nearby. In this magical picture, Gainsborough has reimagined the classical landscape tradition, enriching its dreamlike serenity with the vivid life-force of the English countryside.</a:t>
            </a:r>
            <a:endParaRPr/>
          </a:p>
          <a:p>
            <a:pPr indent="0" lvl="0" marL="0" rtl="0" algn="just">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SzPts val="1400"/>
              <a:buNone/>
            </a:pPr>
            <a:r>
              <a:t/>
            </a:r>
            <a:endParaRPr/>
          </a:p>
        </p:txBody>
      </p:sp>
      <p:sp>
        <p:nvSpPr>
          <p:cNvPr id="629" name="Google Shape;629;g28f973f0ec1_0_213: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3" name="Shape 643"/>
        <p:cNvGrpSpPr/>
        <p:nvPr/>
      </p:nvGrpSpPr>
      <p:grpSpPr>
        <a:xfrm>
          <a:off x="0" y="0"/>
          <a:ext cx="0" cy="0"/>
          <a:chOff x="0" y="0"/>
          <a:chExt cx="0" cy="0"/>
        </a:xfrm>
      </p:grpSpPr>
      <p:sp>
        <p:nvSpPr>
          <p:cNvPr id="644" name="Google Shape;644;g28f973f0ec1_0_2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5" name="Google Shape;645;g28f973f0ec1_0_2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Arial"/>
              <a:buNone/>
            </a:pPr>
            <a:r>
              <a:rPr lang="en-US"/>
              <a:t>https://kimbellart.org/collection/ap-202301</a:t>
            </a:r>
            <a:endParaRPr/>
          </a:p>
          <a:p>
            <a:pPr indent="0" lvl="0" marL="0" rtl="0" algn="l">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100"/>
              <a:buFont typeface="Arial"/>
              <a:buNone/>
            </a:pPr>
            <a:r>
              <a:rPr lang="en-US"/>
              <a:t>This painting is a treasured example of a new type of British landscape painting invented by Thomas Gainsborough. The artist shows figures on horseback near the brow of a hill at the break of day, outlined against a misty sky. At the front of the group is a beautiful girl, riding sidesaddle, and a young man, both of whom have baskets of farm products to sell—eggs nestled in straw. Seated beside a stream, a poor woman with two children looks up at the passing riders. Gainsborough was born in the countryside but trained in London before settling in the fashionable city of Bath, where he was acclaimed, along with Sir Joshua Reynolds, as the leading British portrait painter of the age. At the same time, however, he pursued his passion for landscape painting, and in the last decades of his life, working through observation and memory, created imaginative compositions that appeal to the viewer’s sentiments.</a:t>
            </a:r>
            <a:endParaRPr/>
          </a:p>
          <a:p>
            <a:pPr indent="0" lvl="0" marL="0" rtl="0" algn="l">
              <a:lnSpc>
                <a:spcPct val="100000"/>
              </a:lnSpc>
              <a:spcBef>
                <a:spcPts val="0"/>
              </a:spcBef>
              <a:spcAft>
                <a:spcPts val="0"/>
              </a:spcAft>
              <a:buClr>
                <a:schemeClr val="dk1"/>
              </a:buClr>
              <a:buSzPts val="1100"/>
              <a:buFont typeface="Arial"/>
              <a:buNone/>
            </a:pPr>
            <a:r>
              <a:rPr lang="en-US"/>
              <a:t> </a:t>
            </a:r>
            <a:endParaRPr/>
          </a:p>
          <a:p>
            <a:pPr indent="0" lvl="0" marL="0" rtl="0" algn="l">
              <a:lnSpc>
                <a:spcPct val="100000"/>
              </a:lnSpc>
              <a:spcBef>
                <a:spcPts val="0"/>
              </a:spcBef>
              <a:spcAft>
                <a:spcPts val="0"/>
              </a:spcAft>
              <a:buClr>
                <a:schemeClr val="dk1"/>
              </a:buClr>
              <a:buSzPts val="1100"/>
              <a:buFont typeface="Arial"/>
              <a:buNone/>
            </a:pPr>
            <a:r>
              <a:rPr lang="en-US"/>
              <a:t>Gainsborough’s early works were inspired by the old masters—the naturalistic landscapes of Dutch painters such as Jacob van Ruisdael, the vibrant color and fluent brushwork of Peter Paul Rubens, and the captivating Italianate light effects of Claude Lorrain. In his maturity, he worked on a large scale and introduced a modern element to the landscape: the contemporary social life of the countryside, observed firsthand. In Going to Market, the girl’s auburn ringlets and fine necklace might seem romanticized but may have been donned to attract customers. The shadowy riders in the background fit descriptions of colliers carrying sacks of coal by pack pony from coalfields nearby. In this magical picture, Gainsborough has reimagined the classical landscape tradition, enriching its dreamlike serenity with the vivid life-force of the English countryside.</a:t>
            </a:r>
            <a:endParaRPr/>
          </a:p>
          <a:p>
            <a:pPr indent="0" lvl="0" marL="0" rtl="0" algn="just">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SzPts val="1400"/>
              <a:buNone/>
            </a:pPr>
            <a:r>
              <a:t/>
            </a:r>
            <a:endParaRPr/>
          </a:p>
        </p:txBody>
      </p:sp>
      <p:sp>
        <p:nvSpPr>
          <p:cNvPr id="646" name="Google Shape;646;g28f973f0ec1_0_22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800bfda3d0_0_1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6" name="Google Shape;186;g2800bfda3d0_0_11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just">
              <a:lnSpc>
                <a:spcPct val="106999"/>
              </a:lnSpc>
              <a:spcBef>
                <a:spcPts val="0"/>
              </a:spcBef>
              <a:spcAft>
                <a:spcPts val="0"/>
              </a:spcAft>
              <a:buSzPts val="1400"/>
              <a:buNone/>
            </a:pPr>
            <a:r>
              <a:rPr lang="en-US" sz="1150" u="sng">
                <a:solidFill>
                  <a:schemeClr val="hlink"/>
                </a:solidFill>
                <a:hlinkClick r:id="rId2"/>
              </a:rPr>
              <a:t>https://kimbellart.org/collection/ap-198204</a:t>
            </a:r>
            <a:r>
              <a:rPr lang="en-US" sz="1150"/>
              <a:t> </a:t>
            </a:r>
            <a:endParaRPr sz="1150"/>
          </a:p>
          <a:p>
            <a:pPr indent="0" lvl="0" marL="0" rtl="0" algn="just">
              <a:lnSpc>
                <a:spcPct val="106999"/>
              </a:lnSpc>
              <a:spcBef>
                <a:spcPts val="800"/>
              </a:spcBef>
              <a:spcAft>
                <a:spcPts val="0"/>
              </a:spcAft>
              <a:buSzPts val="1400"/>
              <a:buNone/>
            </a:pPr>
            <a:r>
              <a:t/>
            </a:r>
            <a:endParaRPr sz="1150"/>
          </a:p>
          <a:p>
            <a:pPr indent="0" lvl="0" marL="0" rtl="0" algn="just">
              <a:lnSpc>
                <a:spcPct val="106999"/>
              </a:lnSpc>
              <a:spcBef>
                <a:spcPts val="800"/>
              </a:spcBef>
              <a:spcAft>
                <a:spcPts val="0"/>
              </a:spcAft>
              <a:buClr>
                <a:schemeClr val="dk1"/>
              </a:buClr>
              <a:buSzPts val="1100"/>
              <a:buFont typeface="Arial"/>
              <a:buNone/>
            </a:pPr>
            <a:r>
              <a:rPr lang="en-US" sz="1150"/>
              <a:t>This regal figure of Amenhotep II shows him holding the traditional insignia of kingship against his chest—the scepter in the form of a crook in his left hand and the flail or whip in his right. He wears Upper (i.e., southern) Egypt’s distinctive crown, embellished by the uraeus cryptogram, or royal cobra, and a broad collar composed of five bands. His body is enveloped in the jubilee robe—worn by kings at festivals, particularly the Sed-festival—in which he was physically and spiritually rejuvenated. Usually the Sed-festival was observed after a reign of thirty years. Since most pharaohs never reached their thirtieth year, however, some, including Amenhotep II, celebrated it prematurely.</a:t>
            </a:r>
            <a:endParaRPr sz="1150"/>
          </a:p>
          <a:p>
            <a:pPr indent="0" lvl="0" marL="0" rtl="0" algn="just">
              <a:lnSpc>
                <a:spcPct val="106999"/>
              </a:lnSpc>
              <a:spcBef>
                <a:spcPts val="800"/>
              </a:spcBef>
              <a:spcAft>
                <a:spcPts val="0"/>
              </a:spcAft>
              <a:buClr>
                <a:schemeClr val="dk1"/>
              </a:buClr>
              <a:buSzPts val="1100"/>
              <a:buFont typeface="Arial"/>
              <a:buNone/>
            </a:pPr>
            <a:r>
              <a:t/>
            </a:r>
            <a:endParaRPr sz="1150"/>
          </a:p>
          <a:p>
            <a:pPr indent="0" lvl="0" marL="0" rtl="0" algn="just">
              <a:lnSpc>
                <a:spcPct val="106999"/>
              </a:lnSpc>
              <a:spcBef>
                <a:spcPts val="800"/>
              </a:spcBef>
              <a:spcAft>
                <a:spcPts val="0"/>
              </a:spcAft>
              <a:buClr>
                <a:schemeClr val="dk1"/>
              </a:buClr>
              <a:buSzPts val="1100"/>
              <a:buFont typeface="Arial"/>
              <a:buNone/>
            </a:pPr>
            <a:r>
              <a:rPr lang="en-US" sz="1150"/>
              <a:t>The sculpture was originally part of a larger figure seated on a throne, which was excavated in 1896 at the Temple of Mut at South Karnak. Fragments of the throne that are now lost bore inscriptions of Ramesses II (“the Great”), who lived more than a century after Amenhotep II. Ramesses usurped this and many other sculptures of his predecessors and converted them into images of himself. In this case, Amenhotep’s eyebrows were erased and his eyes, nose, and mouth slightly reshaped to make them resemble those of Ramesses.</a:t>
            </a:r>
            <a:endParaRPr sz="1150"/>
          </a:p>
          <a:p>
            <a:pPr indent="0" lvl="0" marL="0" rtl="0" algn="just">
              <a:lnSpc>
                <a:spcPct val="106999"/>
              </a:lnSpc>
              <a:spcBef>
                <a:spcPts val="800"/>
              </a:spcBef>
              <a:spcAft>
                <a:spcPts val="0"/>
              </a:spcAft>
              <a:buClr>
                <a:schemeClr val="dk1"/>
              </a:buClr>
              <a:buSzPts val="1100"/>
              <a:buFont typeface="Arial"/>
              <a:buNone/>
            </a:pPr>
            <a:r>
              <a:t/>
            </a:r>
            <a:endParaRPr sz="1150"/>
          </a:p>
          <a:p>
            <a:pPr indent="0" lvl="0" marL="0" rtl="0" algn="just">
              <a:lnSpc>
                <a:spcPct val="106999"/>
              </a:lnSpc>
              <a:spcBef>
                <a:spcPts val="800"/>
              </a:spcBef>
              <a:spcAft>
                <a:spcPts val="0"/>
              </a:spcAft>
              <a:buClr>
                <a:schemeClr val="dk1"/>
              </a:buClr>
              <a:buSzPts val="1100"/>
              <a:buFont typeface="Arial"/>
              <a:buNone/>
            </a:pPr>
            <a:r>
              <a:t/>
            </a:r>
            <a:endParaRPr sz="1150"/>
          </a:p>
          <a:p>
            <a:pPr indent="0" lvl="0" marL="0" rtl="0" algn="l">
              <a:lnSpc>
                <a:spcPct val="100000"/>
              </a:lnSpc>
              <a:spcBef>
                <a:spcPts val="0"/>
              </a:spcBef>
              <a:spcAft>
                <a:spcPts val="0"/>
              </a:spcAft>
              <a:buSzPts val="1400"/>
              <a:buNone/>
            </a:pPr>
            <a:r>
              <a:t/>
            </a:r>
            <a:endParaRPr/>
          </a:p>
        </p:txBody>
      </p:sp>
      <p:sp>
        <p:nvSpPr>
          <p:cNvPr id="187" name="Google Shape;187;g2800bfda3d0_0_11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1" name="Shape 661"/>
        <p:cNvGrpSpPr/>
        <p:nvPr/>
      </p:nvGrpSpPr>
      <p:grpSpPr>
        <a:xfrm>
          <a:off x="0" y="0"/>
          <a:ext cx="0" cy="0"/>
          <a:chOff x="0" y="0"/>
          <a:chExt cx="0" cy="0"/>
        </a:xfrm>
      </p:grpSpPr>
      <p:sp>
        <p:nvSpPr>
          <p:cNvPr id="662" name="Google Shape;662;g2800bfda3d0_0_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63" name="Google Shape;663;g2800bfda3d0_0_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u="sng">
                <a:solidFill>
                  <a:schemeClr val="hlink"/>
                </a:solidFill>
                <a:hlinkClick r:id="rId2"/>
              </a:rPr>
              <a:t>https://kimbellart.org/collection/acf-196403</a:t>
            </a:r>
            <a:r>
              <a:rPr lang="en-US"/>
              <a:t> </a:t>
            </a:r>
            <a:endParaRPr/>
          </a:p>
          <a:p>
            <a:pPr indent="0" lvl="0" marL="0" rtl="0" algn="l">
              <a:lnSpc>
                <a:spcPct val="100000"/>
              </a:lnSpc>
              <a:spcBef>
                <a:spcPts val="0"/>
              </a:spcBef>
              <a:spcAft>
                <a:spcPts val="0"/>
              </a:spcAft>
              <a:buSzPts val="1400"/>
              <a:buNone/>
            </a:pPr>
            <a:r>
              <a:t/>
            </a:r>
            <a:endParaRPr/>
          </a:p>
          <a:p>
            <a:pPr indent="0" lvl="0" marL="0" rtl="0" algn="l">
              <a:spcBef>
                <a:spcPts val="0"/>
              </a:spcBef>
              <a:spcAft>
                <a:spcPts val="0"/>
              </a:spcAft>
              <a:buClr>
                <a:schemeClr val="dk1"/>
              </a:buClr>
              <a:buSzPts val="1100"/>
              <a:buFont typeface="Arial"/>
              <a:buNone/>
            </a:pPr>
            <a:r>
              <a:rPr lang="en-US"/>
              <a:t>The striking portrait represents Mary Theodosia (May) Sartoris around age fifteen. She looks out of the painting with inscrutable wide eyes. As much as the sitter herself, however, the subject of the painting seems to be her extraordinary costume. Though no horse is in sight, May carries a riding crop and gathers up the skirts of her dark blue riding habit. Her hair is hidden under a broad-brimmed black hat tied at her chin in a bow and topped with an ostrich feather; her black jacket with its white lace collar is boldly accented with a long scarlet scarf.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Leighton’s close friendship with May’s mother, the opera singer Adelaide Sartoris, began in Rome in 1853. Leighton had spent most of his childhood in Germany and Italy, where he became committed to the revival of the Renaissance style. Indeed, he made his reputation in 1885 when Queen Victoria purchased his history painting depicting Cimabue, Giotto, and other Renaissance art pioneers. Leighton would go on to be knighted by the queen in 1878; he was elevated to the peerage in 1896, only a day before his death.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This portrait owes a debt to the art of the past—to British royal portraits by Anthony van Dyck, for example—but has numerous counterparts among the images of pensive females painted in the 1850s by such leading English Pre-Raphaelite painters as John Everett Millais. The background landscape, presumably the Sartoris family properties in Hampshire, includes a windmill, a field with rows of stacked wheat, and a country church. A felled tree behind the sitter allows Leighton to indulge in varied painterly effects, while the invocation of autumn invites meditation on the seasons and the passage of time, accentuating the fragile beauty of the young girl. </a:t>
            </a:r>
            <a:endParaRPr/>
          </a:p>
          <a:p>
            <a:pPr indent="0" lvl="0" marL="0" rtl="0" algn="l">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400"/>
              <a:buNone/>
            </a:pPr>
            <a:r>
              <a:t/>
            </a:r>
            <a:endParaRPr/>
          </a:p>
        </p:txBody>
      </p:sp>
      <p:sp>
        <p:nvSpPr>
          <p:cNvPr id="664" name="Google Shape;664;g2800bfda3d0_0_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8" name="Shape 668"/>
        <p:cNvGrpSpPr/>
        <p:nvPr/>
      </p:nvGrpSpPr>
      <p:grpSpPr>
        <a:xfrm>
          <a:off x="0" y="0"/>
          <a:ext cx="0" cy="0"/>
          <a:chOff x="0" y="0"/>
          <a:chExt cx="0" cy="0"/>
        </a:xfrm>
      </p:grpSpPr>
      <p:sp>
        <p:nvSpPr>
          <p:cNvPr id="669" name="Google Shape;669;g2800bfda3d0_0_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0" name="Google Shape;670;g2800bfda3d0_0_5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US" u="sng">
                <a:solidFill>
                  <a:schemeClr val="hlink"/>
                </a:solidFill>
                <a:hlinkClick r:id="rId2"/>
              </a:rPr>
              <a:t>https://kimbellart.org/collection/acf-196403</a:t>
            </a:r>
            <a:r>
              <a:rPr lang="en-US"/>
              <a:t> </a:t>
            </a:r>
            <a:endParaRPr/>
          </a:p>
          <a:p>
            <a:pPr indent="0" lvl="0" marL="0" rtl="0" algn="l">
              <a:spcBef>
                <a:spcPts val="0"/>
              </a:spcBef>
              <a:spcAft>
                <a:spcPts val="0"/>
              </a:spcAft>
              <a:buClr>
                <a:schemeClr val="dk1"/>
              </a:buClr>
              <a:buSzPts val="1400"/>
              <a:buFont typeface="Arial"/>
              <a:buNone/>
            </a:pPr>
            <a:r>
              <a:t/>
            </a:r>
            <a:endParaRPr/>
          </a:p>
          <a:p>
            <a:pPr indent="0" lvl="0" marL="0" rtl="0" algn="l">
              <a:spcBef>
                <a:spcPts val="0"/>
              </a:spcBef>
              <a:spcAft>
                <a:spcPts val="0"/>
              </a:spcAft>
              <a:buClr>
                <a:schemeClr val="dk1"/>
              </a:buClr>
              <a:buSzPts val="1100"/>
              <a:buFont typeface="Arial"/>
              <a:buNone/>
            </a:pPr>
            <a:r>
              <a:rPr lang="en-US"/>
              <a:t>The striking portrait represents Mary Theodosia (May) Sartoris around age fifteen. She looks out of the painting with inscrutable wide eyes. As much as the sitter herself, however, the subject of the painting seems to be her extraordinary costume. Though no horse is in sight, May carries a riding crop and gathers up the skirts of her dark blue riding habit. Her hair is hidden under a broad-brimmed black hat tied at her chin in a bow and topped with an ostrich feather; her black jacket with its white lace collar is boldly accented with a long scarlet scarf.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Leighton’s close friendship with May’s mother, the opera singer Adelaide Sartoris, began in Rome in 1853. Leighton had spent most of his childhood in Germany and Italy, where he became committed to the revival of the Renaissance style. Indeed, he made his reputation in 1885 when Queen Victoria purchased his history painting depicting Cimabue, Giotto, and other Renaissance art pioneers. Leighton would go on to be knighted by the queen in 1878; he was elevated to the peerage in 1896, only a day before his death.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This portrait owes a debt to the art of the past—to British royal portraits by Anthony van Dyck, for example—but has numerous counterparts among the images of pensive females painted in the 1850s by such leading English Pre-Raphaelite painters as John Everett Millais. The background landscape, presumably the Sartoris family properties in Hampshire, includes a windmill, a field with rows of stacked wheat, and a country church. A felled tree behind the sitter allows Leighton to indulge in varied painterly effects, while the invocation of autumn invites meditation on the seasons and the passage of time, accentuating the fragile beauty of the young girl. </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400"/>
              <a:buNone/>
            </a:pPr>
            <a:r>
              <a:t/>
            </a:r>
            <a:endParaRPr/>
          </a:p>
        </p:txBody>
      </p:sp>
      <p:sp>
        <p:nvSpPr>
          <p:cNvPr id="671" name="Google Shape;671;g2800bfda3d0_0_5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5" name="Shape 685"/>
        <p:cNvGrpSpPr/>
        <p:nvPr/>
      </p:nvGrpSpPr>
      <p:grpSpPr>
        <a:xfrm>
          <a:off x="0" y="0"/>
          <a:ext cx="0" cy="0"/>
          <a:chOff x="0" y="0"/>
          <a:chExt cx="0" cy="0"/>
        </a:xfrm>
      </p:grpSpPr>
      <p:sp>
        <p:nvSpPr>
          <p:cNvPr id="686" name="Google Shape;686;g2800bfda3d0_0_2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87" name="Google Shape;687;g2800bfda3d0_0_24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Arial"/>
              <a:buNone/>
            </a:pPr>
            <a:r>
              <a:rPr lang="en-US" u="sng">
                <a:solidFill>
                  <a:schemeClr val="hlink"/>
                </a:solidFill>
                <a:hlinkClick r:id="rId2"/>
              </a:rPr>
              <a:t>https://kimbellart.org/collection/acf-196403</a:t>
            </a:r>
            <a:r>
              <a:rPr lang="en-US"/>
              <a:t> </a:t>
            </a:r>
            <a:endParaRPr/>
          </a:p>
          <a:p>
            <a:pPr indent="0" lvl="0" marL="0" rtl="0" algn="l">
              <a:spcBef>
                <a:spcPts val="0"/>
              </a:spcBef>
              <a:spcAft>
                <a:spcPts val="0"/>
              </a:spcAft>
              <a:buClr>
                <a:schemeClr val="dk1"/>
              </a:buClr>
              <a:buSzPts val="1400"/>
              <a:buFont typeface="Arial"/>
              <a:buNone/>
            </a:pPr>
            <a:r>
              <a:t/>
            </a:r>
            <a:endParaRPr/>
          </a:p>
          <a:p>
            <a:pPr indent="0" lvl="0" marL="0" rtl="0" algn="l">
              <a:spcBef>
                <a:spcPts val="0"/>
              </a:spcBef>
              <a:spcAft>
                <a:spcPts val="0"/>
              </a:spcAft>
              <a:buClr>
                <a:schemeClr val="dk1"/>
              </a:buClr>
              <a:buSzPts val="1100"/>
              <a:buFont typeface="Arial"/>
              <a:buNone/>
            </a:pPr>
            <a:r>
              <a:rPr lang="en-US"/>
              <a:t>The striking portrait represents Mary Theodosia (May) Sartoris around age fifteen. She looks out of the painting with inscrutable wide eyes. As much as the sitter herself, however, the subject of the painting seems to be her extraordinary costume. Though no horse is in sight, May carries a riding crop and gathers up the skirts of her dark blue riding habit. Her hair is hidden under a broad-brimmed black hat tied at her chin in a bow and topped with an ostrich feather; her black jacket with its white lace collar is boldly accented with a long scarlet scarf.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Leighton’s close friendship with May’s mother, the opera singer Adelaide Sartoris, began in Rome in 1853. Leighton had spent most of his childhood in Germany and Italy, where he became committed to the revival of the Renaissance style. Indeed, he made his reputation in 1885 when Queen Victoria purchased his history painting depicting Cimabue, Giotto, and other Renaissance art pioneers. Leighton would go on to be knighted by the queen in 1878; he was elevated to the peerage in 1896, only a day before his death.  </a:t>
            </a:r>
            <a:endParaRPr/>
          </a:p>
          <a:p>
            <a:pPr indent="0" lvl="0" marL="0" rtl="0" algn="l">
              <a:spcBef>
                <a:spcPts val="0"/>
              </a:spcBef>
              <a:spcAft>
                <a:spcPts val="0"/>
              </a:spcAft>
              <a:buClr>
                <a:schemeClr val="dk1"/>
              </a:buClr>
              <a:buSzPts val="1100"/>
              <a:buFont typeface="Arial"/>
              <a:buNone/>
            </a:pPr>
            <a:r>
              <a:t/>
            </a:r>
            <a:endParaRPr/>
          </a:p>
          <a:p>
            <a:pPr indent="0" lvl="0" marL="0" rtl="0" algn="l">
              <a:spcBef>
                <a:spcPts val="0"/>
              </a:spcBef>
              <a:spcAft>
                <a:spcPts val="0"/>
              </a:spcAft>
              <a:buClr>
                <a:schemeClr val="dk1"/>
              </a:buClr>
              <a:buSzPts val="1100"/>
              <a:buFont typeface="Arial"/>
              <a:buNone/>
            </a:pPr>
            <a:r>
              <a:rPr lang="en-US"/>
              <a:t>This portrait owes a debt to the art of the past—to British royal portraits by Anthony van Dyck, for example—but has numerous counterparts among the images of pensive females painted in the 1850s by such leading English Pre-Raphaelite painters as John Everett Millais. The background landscape, presumably the Sartoris family properties in Hampshire, includes a windmill, a field with rows of stacked wheat, and a country church. A felled tree behind the sitter allows Leighton to indulge in varied painterly effects, while the invocation of autumn invites meditation on the seasons and the passage of time, accentuating the fragile beauty of the young girl. </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400"/>
              <a:buNone/>
            </a:pPr>
            <a:r>
              <a:t/>
            </a:r>
            <a:endParaRPr/>
          </a:p>
        </p:txBody>
      </p:sp>
      <p:sp>
        <p:nvSpPr>
          <p:cNvPr id="688" name="Google Shape;688;g2800bfda3d0_0_24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7" name="Shape 697"/>
        <p:cNvGrpSpPr/>
        <p:nvPr/>
      </p:nvGrpSpPr>
      <p:grpSpPr>
        <a:xfrm>
          <a:off x="0" y="0"/>
          <a:ext cx="0" cy="0"/>
          <a:chOff x="0" y="0"/>
          <a:chExt cx="0" cy="0"/>
        </a:xfrm>
      </p:grpSpPr>
      <p:sp>
        <p:nvSpPr>
          <p:cNvPr id="698" name="Google Shape;698;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99" name="Google Shape;699;p4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00" name="Google Shape;700;p4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2800bfda3d0_0_1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3" name="Google Shape;193;g2800bfda3d0_0_12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just">
              <a:lnSpc>
                <a:spcPct val="106999"/>
              </a:lnSpc>
              <a:spcBef>
                <a:spcPts val="0"/>
              </a:spcBef>
              <a:spcAft>
                <a:spcPts val="0"/>
              </a:spcAft>
              <a:buClr>
                <a:schemeClr val="dk1"/>
              </a:buClr>
              <a:buSzPts val="1400"/>
              <a:buFont typeface="Arial"/>
              <a:buNone/>
            </a:pPr>
            <a:r>
              <a:rPr lang="en-US" sz="1150" u="sng">
                <a:solidFill>
                  <a:schemeClr val="hlink"/>
                </a:solidFill>
                <a:hlinkClick r:id="rId2"/>
              </a:rPr>
              <a:t>https://kimbellart.org/collection/ap-198204</a:t>
            </a:r>
            <a:r>
              <a:rPr lang="en-US" sz="1150"/>
              <a:t> </a:t>
            </a:r>
            <a:endParaRPr sz="1150"/>
          </a:p>
          <a:p>
            <a:pPr indent="0" lvl="0" marL="0" rtl="0" algn="just">
              <a:lnSpc>
                <a:spcPct val="106999"/>
              </a:lnSpc>
              <a:spcBef>
                <a:spcPts val="800"/>
              </a:spcBef>
              <a:spcAft>
                <a:spcPts val="0"/>
              </a:spcAft>
              <a:buClr>
                <a:schemeClr val="dk1"/>
              </a:buClr>
              <a:buSzPts val="1400"/>
              <a:buFont typeface="Arial"/>
              <a:buNone/>
            </a:pPr>
            <a:r>
              <a:t/>
            </a:r>
            <a:endParaRPr sz="1150"/>
          </a:p>
          <a:p>
            <a:pPr indent="0" lvl="0" marL="0" rtl="0" algn="just">
              <a:lnSpc>
                <a:spcPct val="106999"/>
              </a:lnSpc>
              <a:spcBef>
                <a:spcPts val="800"/>
              </a:spcBef>
              <a:spcAft>
                <a:spcPts val="0"/>
              </a:spcAft>
              <a:buClr>
                <a:schemeClr val="dk1"/>
              </a:buClr>
              <a:buSzPts val="1100"/>
              <a:buFont typeface="Arial"/>
              <a:buNone/>
            </a:pPr>
            <a:r>
              <a:rPr lang="en-US" sz="1150"/>
              <a:t>This regal figure of Amenhotep II shows him holding the traditional insignia of kingship against his chest—the scepter in the form of a crook in his left hand and the flail or whip in his right. He wears Upper (i.e., southern) Egypt’s distinctive crown, embellished by the uraeus cryptogram, or royal cobra, and a broad collar composed of five bands. His body is enveloped in the jubilee robe—worn by kings at festivals, particularly the Sed-festival—in which he was physically and spiritually rejuvenated. Usually the Sed-festival was observed after a reign of thirty years. Since most pharaohs never reached their thirtieth year, however, some, including Amenhotep II, celebrated it prematurely.</a:t>
            </a:r>
            <a:endParaRPr sz="1150"/>
          </a:p>
          <a:p>
            <a:pPr indent="0" lvl="0" marL="0" rtl="0" algn="just">
              <a:lnSpc>
                <a:spcPct val="106999"/>
              </a:lnSpc>
              <a:spcBef>
                <a:spcPts val="800"/>
              </a:spcBef>
              <a:spcAft>
                <a:spcPts val="0"/>
              </a:spcAft>
              <a:buClr>
                <a:schemeClr val="dk1"/>
              </a:buClr>
              <a:buSzPts val="1100"/>
              <a:buFont typeface="Arial"/>
              <a:buNone/>
            </a:pPr>
            <a:r>
              <a:t/>
            </a:r>
            <a:endParaRPr sz="1150"/>
          </a:p>
          <a:p>
            <a:pPr indent="0" lvl="0" marL="0" rtl="0" algn="just">
              <a:lnSpc>
                <a:spcPct val="106999"/>
              </a:lnSpc>
              <a:spcBef>
                <a:spcPts val="800"/>
              </a:spcBef>
              <a:spcAft>
                <a:spcPts val="0"/>
              </a:spcAft>
              <a:buClr>
                <a:schemeClr val="dk1"/>
              </a:buClr>
              <a:buSzPts val="1100"/>
              <a:buFont typeface="Arial"/>
              <a:buNone/>
            </a:pPr>
            <a:r>
              <a:rPr lang="en-US" sz="1150"/>
              <a:t>The sculpture was originally part of a larger figure seated on a throne, which was excavated in 1896 at the Temple of Mut at South Karnak. Fragments of the throne that are now lost bore inscriptions of Ramesses II (“the Great”), who lived more than a century after Amenhotep II. Ramesses usurped this and many other sculptures of his predecessors and converted them into images of himself. In this case, Amenhotep’s eyebrows were erased and his eyes, nose, and mouth slightly reshaped to make them resemble those of Ramesses.</a:t>
            </a:r>
            <a:endParaRPr sz="1150"/>
          </a:p>
          <a:p>
            <a:pPr indent="0" lvl="0" marL="0" rtl="0" algn="just">
              <a:lnSpc>
                <a:spcPct val="106999"/>
              </a:lnSpc>
              <a:spcBef>
                <a:spcPts val="800"/>
              </a:spcBef>
              <a:spcAft>
                <a:spcPts val="0"/>
              </a:spcAft>
              <a:buSzPts val="1400"/>
              <a:buNone/>
            </a:pPr>
            <a:r>
              <a:t/>
            </a:r>
            <a:endParaRPr sz="1150"/>
          </a:p>
          <a:p>
            <a:pPr indent="0" lvl="0" marL="0" rtl="0" algn="l">
              <a:lnSpc>
                <a:spcPct val="100000"/>
              </a:lnSpc>
              <a:spcBef>
                <a:spcPts val="0"/>
              </a:spcBef>
              <a:spcAft>
                <a:spcPts val="0"/>
              </a:spcAft>
              <a:buSzPts val="1400"/>
              <a:buNone/>
            </a:pPr>
            <a:r>
              <a:t/>
            </a:r>
            <a:endParaRPr/>
          </a:p>
        </p:txBody>
      </p:sp>
      <p:sp>
        <p:nvSpPr>
          <p:cNvPr id="194" name="Google Shape;194;g2800bfda3d0_0_12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2800bfda3d0_0_1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2" name="Google Shape;212;g2800bfda3d0_0_19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just">
              <a:lnSpc>
                <a:spcPct val="106999"/>
              </a:lnSpc>
              <a:spcBef>
                <a:spcPts val="0"/>
              </a:spcBef>
              <a:spcAft>
                <a:spcPts val="0"/>
              </a:spcAft>
              <a:buClr>
                <a:schemeClr val="dk1"/>
              </a:buClr>
              <a:buSzPts val="1400"/>
              <a:buFont typeface="Arial"/>
              <a:buNone/>
            </a:pPr>
            <a:r>
              <a:rPr lang="en-US" sz="1150" u="sng">
                <a:solidFill>
                  <a:schemeClr val="hlink"/>
                </a:solidFill>
                <a:hlinkClick r:id="rId2"/>
              </a:rPr>
              <a:t>https://kimbellart.org/collection/ap-198204</a:t>
            </a:r>
            <a:r>
              <a:rPr lang="en-US" sz="1150"/>
              <a:t> </a:t>
            </a:r>
            <a:endParaRPr sz="1150"/>
          </a:p>
          <a:p>
            <a:pPr indent="0" lvl="0" marL="0" rtl="0" algn="just">
              <a:lnSpc>
                <a:spcPct val="106999"/>
              </a:lnSpc>
              <a:spcBef>
                <a:spcPts val="800"/>
              </a:spcBef>
              <a:spcAft>
                <a:spcPts val="0"/>
              </a:spcAft>
              <a:buClr>
                <a:schemeClr val="dk1"/>
              </a:buClr>
              <a:buSzPts val="1400"/>
              <a:buFont typeface="Arial"/>
              <a:buNone/>
            </a:pPr>
            <a:r>
              <a:t/>
            </a:r>
            <a:endParaRPr sz="1150"/>
          </a:p>
          <a:p>
            <a:pPr indent="0" lvl="0" marL="0" rtl="0" algn="just">
              <a:lnSpc>
                <a:spcPct val="106999"/>
              </a:lnSpc>
              <a:spcBef>
                <a:spcPts val="800"/>
              </a:spcBef>
              <a:spcAft>
                <a:spcPts val="0"/>
              </a:spcAft>
              <a:buClr>
                <a:schemeClr val="dk1"/>
              </a:buClr>
              <a:buSzPts val="1100"/>
              <a:buFont typeface="Arial"/>
              <a:buNone/>
            </a:pPr>
            <a:r>
              <a:rPr lang="en-US" sz="1150"/>
              <a:t>This regal figure of Amenhotep II shows him holding the traditional insignia of kingship against his chest—the scepter in the form of a crook in his left hand and the flail or whip in his right. He wears Upper (i.e., southern) Egypt’s distinctive crown, embellished by the uraeus cryptogram, or royal cobra, and a broad collar composed of five bands. His body is enveloped in the jubilee robe—worn by kings at festivals, particularly the Sed-festival—in which he was physically and spiritually rejuvenated. Usually the Sed-festival was observed after a reign of thirty years. Since most pharaohs never reached their thirtieth year, however, some, including Amenhotep II, celebrated it prematurely.</a:t>
            </a:r>
            <a:endParaRPr sz="1150"/>
          </a:p>
          <a:p>
            <a:pPr indent="0" lvl="0" marL="0" rtl="0" algn="just">
              <a:lnSpc>
                <a:spcPct val="106999"/>
              </a:lnSpc>
              <a:spcBef>
                <a:spcPts val="800"/>
              </a:spcBef>
              <a:spcAft>
                <a:spcPts val="0"/>
              </a:spcAft>
              <a:buClr>
                <a:schemeClr val="dk1"/>
              </a:buClr>
              <a:buSzPts val="1100"/>
              <a:buFont typeface="Arial"/>
              <a:buNone/>
            </a:pPr>
            <a:r>
              <a:t/>
            </a:r>
            <a:endParaRPr sz="1150"/>
          </a:p>
          <a:p>
            <a:pPr indent="0" lvl="0" marL="0" rtl="0" algn="just">
              <a:lnSpc>
                <a:spcPct val="106999"/>
              </a:lnSpc>
              <a:spcBef>
                <a:spcPts val="800"/>
              </a:spcBef>
              <a:spcAft>
                <a:spcPts val="0"/>
              </a:spcAft>
              <a:buClr>
                <a:schemeClr val="dk1"/>
              </a:buClr>
              <a:buSzPts val="1100"/>
              <a:buFont typeface="Arial"/>
              <a:buNone/>
            </a:pPr>
            <a:r>
              <a:rPr lang="en-US" sz="1150"/>
              <a:t>The sculpture was originally part of a larger figure seated on a throne, which was excavated in 1896 at the Temple of Mut at South Karnak. Fragments of the throne that are now lost bore inscriptions of Ramesses II (“the Great”), who lived more than a century after Amenhotep II. Ramesses usurped this and many other sculptures of his predecessors and converted them into images of himself. In this case, Amenhotep’s eyebrows were erased and his eyes, nose, and mouth slightly reshaped to make them resemble those of Ramesses.</a:t>
            </a:r>
            <a:endParaRPr sz="1150"/>
          </a:p>
          <a:p>
            <a:pPr indent="0" lvl="0" marL="0" rtl="0" algn="just">
              <a:lnSpc>
                <a:spcPct val="106999"/>
              </a:lnSpc>
              <a:spcBef>
                <a:spcPts val="800"/>
              </a:spcBef>
              <a:spcAft>
                <a:spcPts val="0"/>
              </a:spcAft>
              <a:buSzPts val="1400"/>
              <a:buNone/>
            </a:pPr>
            <a:r>
              <a:t/>
            </a:r>
            <a:endParaRPr sz="1150"/>
          </a:p>
          <a:p>
            <a:pPr indent="0" lvl="0" marL="0" rtl="0" algn="l">
              <a:lnSpc>
                <a:spcPct val="100000"/>
              </a:lnSpc>
              <a:spcBef>
                <a:spcPts val="0"/>
              </a:spcBef>
              <a:spcAft>
                <a:spcPts val="0"/>
              </a:spcAft>
              <a:buSzPts val="1400"/>
              <a:buNone/>
            </a:pPr>
            <a:r>
              <a:t/>
            </a:r>
            <a:endParaRPr/>
          </a:p>
        </p:txBody>
      </p:sp>
      <p:sp>
        <p:nvSpPr>
          <p:cNvPr id="213" name="Google Shape;213;g2800bfda3d0_0_19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4" name="Google Shape;224;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SzPts val="1400"/>
              <a:buNone/>
            </a:pPr>
            <a:r>
              <a:rPr lang="en-US">
                <a:solidFill>
                  <a:srgbClr val="000000"/>
                </a:solidFill>
              </a:rPr>
              <a:t>https://kimbellart.org/collection/ap-202302</a:t>
            </a:r>
            <a:endParaRPr/>
          </a:p>
          <a:p>
            <a:pPr indent="0" lvl="0" marL="0" rtl="0" algn="just">
              <a:lnSpc>
                <a:spcPct val="100000"/>
              </a:lnSpc>
              <a:spcBef>
                <a:spcPts val="0"/>
              </a:spcBef>
              <a:spcAft>
                <a:spcPts val="0"/>
              </a:spcAft>
              <a:buSzPts val="1400"/>
              <a:buNone/>
            </a:pPr>
            <a:r>
              <a:t/>
            </a:r>
            <a:endParaRPr b="0" i="0">
              <a:solidFill>
                <a:srgbClr val="000000"/>
              </a:solidFill>
              <a:latin typeface="Calibri"/>
              <a:ea typeface="Calibri"/>
              <a:cs typeface="Calibri"/>
              <a:sym typeface="Calibri"/>
            </a:endParaRPr>
          </a:p>
          <a:p>
            <a:pPr indent="0" lvl="0" marL="0" rtl="0" algn="l">
              <a:lnSpc>
                <a:spcPct val="100000"/>
              </a:lnSpc>
              <a:spcBef>
                <a:spcPts val="0"/>
              </a:spcBef>
              <a:spcAft>
                <a:spcPts val="0"/>
              </a:spcAft>
              <a:buClr>
                <a:schemeClr val="dk1"/>
              </a:buClr>
              <a:buSzPts val="1100"/>
              <a:buFont typeface="Arial"/>
              <a:buNone/>
            </a:pPr>
            <a:r>
              <a:rPr lang="en-US"/>
              <a:t>The Olmecs were Mesoamerica’s mother culture and earliest civilization. In addition to hewing monumental stone sculpture and modeling animated figures in clay, Olmec lapidaries mastered the art of working hard stones to fashion exquisite figures, masks, celts, and personal ornaments for the ruling elite. Olmec style is also represented by composite supernatural creatures ranging from realistic to abstract.</a:t>
            </a:r>
            <a:endParaRPr/>
          </a:p>
          <a:p>
            <a:pPr indent="0" lvl="0" marL="0" rtl="0" algn="l">
              <a:lnSpc>
                <a:spcPct val="100000"/>
              </a:lnSpc>
              <a:spcBef>
                <a:spcPts val="0"/>
              </a:spcBef>
              <a:spcAft>
                <a:spcPts val="0"/>
              </a:spcAft>
              <a:buClr>
                <a:schemeClr val="dk1"/>
              </a:buClr>
              <a:buSzPts val="1100"/>
              <a:buFont typeface="Arial"/>
              <a:buNone/>
            </a:pPr>
            <a:r>
              <a:rPr lang="en-US"/>
              <a:t> </a:t>
            </a:r>
            <a:endParaRPr/>
          </a:p>
          <a:p>
            <a:pPr indent="0" lvl="0" marL="0" rtl="0" algn="l">
              <a:lnSpc>
                <a:spcPct val="100000"/>
              </a:lnSpc>
              <a:spcBef>
                <a:spcPts val="0"/>
              </a:spcBef>
              <a:spcAft>
                <a:spcPts val="0"/>
              </a:spcAft>
              <a:buClr>
                <a:schemeClr val="dk1"/>
              </a:buClr>
              <a:buSzPts val="1100"/>
              <a:buFont typeface="Arial"/>
              <a:buNone/>
            </a:pPr>
            <a:r>
              <a:rPr lang="en-US"/>
              <a:t>This masterfully carved jade statuette depicts an unclothed, standing Olmec male figure, possibly a ruler, holding an infant were-jaguar, a supernatural creature that is part human and part jaguar. The baby displays the features typical of an Olmec were-jaguar: a V-shaped cleft in its head; slanted, almond-shaped eyes; a foreshortened, broad nose; and a fangless gaping mouth with downturned fleshy lips. A headband with two nodules and pleated ear ornaments at the sides link the were-jaguar baby with the Olmec Supernatural, who controlled the rain and the growth of maize. The physical association between the male figure and the supernatural being in this statuette would have validated the figure's authority, demonstrating his shamanic capabilities and access to the supernatural through ritual performances. Effigies such as this, carved from precious materials, were empowered objects and may have been animated in rituals or deposited in burials or caches with other magical objects in sacred precincts. The ruler’s missing left leg may have been broken in such a ritual.</a:t>
            </a:r>
            <a:endParaRPr/>
          </a:p>
          <a:p>
            <a:pPr indent="0" lvl="0" marL="0" rtl="0" algn="l">
              <a:lnSpc>
                <a:spcPct val="100000"/>
              </a:lnSpc>
              <a:spcBef>
                <a:spcPts val="0"/>
              </a:spcBef>
              <a:spcAft>
                <a:spcPts val="0"/>
              </a:spcAft>
              <a:buClr>
                <a:schemeClr val="dk1"/>
              </a:buClr>
              <a:buSzPts val="1100"/>
              <a:buFont typeface="Arial"/>
              <a:buNone/>
            </a:pPr>
            <a:r>
              <a:rPr lang="en-US"/>
              <a:t> </a:t>
            </a:r>
            <a:endParaRPr/>
          </a:p>
          <a:p>
            <a:pPr indent="0" lvl="0" marL="0" rtl="0" algn="l">
              <a:lnSpc>
                <a:spcPct val="100000"/>
              </a:lnSpc>
              <a:spcBef>
                <a:spcPts val="0"/>
              </a:spcBef>
              <a:spcAft>
                <a:spcPts val="0"/>
              </a:spcAft>
              <a:buClr>
                <a:schemeClr val="dk1"/>
              </a:buClr>
              <a:buSzPts val="1100"/>
              <a:buFont typeface="Arial"/>
              <a:buNone/>
            </a:pPr>
            <a:r>
              <a:rPr lang="en-US"/>
              <a:t>In the ancient Mesoamerican world, jade was highly prized for its rich green color, which was closely associated with maize and the attendant ideas of sustenance, fertility, preciousness, and enduring life.</a:t>
            </a:r>
            <a:endParaRPr/>
          </a:p>
          <a:p>
            <a:pPr indent="0" lvl="0" marL="0" rtl="0" algn="just">
              <a:lnSpc>
                <a:spcPct val="100000"/>
              </a:lnSpc>
              <a:spcBef>
                <a:spcPts val="0"/>
              </a:spcBef>
              <a:spcAft>
                <a:spcPts val="0"/>
              </a:spcAft>
              <a:buSzPts val="1400"/>
              <a:buNone/>
            </a:pPr>
            <a:r>
              <a:t/>
            </a:r>
            <a:endParaRPr>
              <a:solidFill>
                <a:srgbClr val="000000"/>
              </a:solidFill>
            </a:endParaRPr>
          </a:p>
          <a:p>
            <a:pPr indent="0" lvl="0" marL="0" rtl="0" algn="l">
              <a:lnSpc>
                <a:spcPct val="100000"/>
              </a:lnSpc>
              <a:spcBef>
                <a:spcPts val="0"/>
              </a:spcBef>
              <a:spcAft>
                <a:spcPts val="0"/>
              </a:spcAft>
              <a:buSzPts val="1400"/>
              <a:buNone/>
            </a:pPr>
            <a:r>
              <a:t/>
            </a:r>
            <a:endParaRPr/>
          </a:p>
        </p:txBody>
      </p:sp>
      <p:sp>
        <p:nvSpPr>
          <p:cNvPr id="225" name="Google Shape;225;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1" name="Google Shape;231;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chemeClr val="dk1"/>
              </a:buClr>
              <a:buSzPts val="1400"/>
              <a:buFont typeface="Arial"/>
              <a:buNone/>
            </a:pPr>
            <a:r>
              <a:rPr lang="en-US"/>
              <a:t>https://kimbellart.org/collection/ap-202302</a:t>
            </a:r>
            <a:endParaRPr/>
          </a:p>
          <a:p>
            <a:pPr indent="0" lvl="0" marL="0" rtl="0" algn="just">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SzPts val="1100"/>
              <a:buNone/>
            </a:pPr>
            <a:r>
              <a:rPr lang="en-US"/>
              <a:t>The Olmecs were Mesoamerica’s mother culture and earliest civilization. In addition to hewing monumental stone sculpture and modeling animated figures in clay, Olmec lapidaries mastered the art of working hard stones to fashion exquisite figures, masks, celts, and personal ornaments for the ruling elite. Olmec style is also represented by composite supernatural creatures ranging from realistic to abstract.</a:t>
            </a:r>
            <a:endParaRPr/>
          </a:p>
          <a:p>
            <a:pPr indent="0" lvl="0" marL="0" rtl="0" algn="l">
              <a:lnSpc>
                <a:spcPct val="100000"/>
              </a:lnSpc>
              <a:spcBef>
                <a:spcPts val="0"/>
              </a:spcBef>
              <a:spcAft>
                <a:spcPts val="0"/>
              </a:spcAft>
              <a:buSzPts val="1100"/>
              <a:buNone/>
            </a:pPr>
            <a:r>
              <a:rPr lang="en-US"/>
              <a:t> </a:t>
            </a:r>
            <a:endParaRPr/>
          </a:p>
          <a:p>
            <a:pPr indent="0" lvl="0" marL="0" rtl="0" algn="l">
              <a:lnSpc>
                <a:spcPct val="100000"/>
              </a:lnSpc>
              <a:spcBef>
                <a:spcPts val="0"/>
              </a:spcBef>
              <a:spcAft>
                <a:spcPts val="0"/>
              </a:spcAft>
              <a:buSzPts val="1100"/>
              <a:buNone/>
            </a:pPr>
            <a:r>
              <a:rPr lang="en-US"/>
              <a:t>This masterfully carved jade statuette depicts an unclothed, standing Olmec male figure, possibly a ruler, holding an infant were-jaguar, a supernatural creature that is part human and part jaguar. The baby displays the features typical of an Olmec were-jaguar: a V-shaped cleft in its head; slanted, almond-shaped eyes; a foreshortened, broad nose; and a fangless gaping mouth with downturned fleshy lips. A headband with two nodules and pleated ear ornaments at the sides link the were-jaguar baby with the Olmec Supernatural, who controlled the rain and the growth of maize. The physical association between the male figure and the supernatural being in this statuette would have validated the figure's authority, demonstrating his shamanic capabilities and access to the supernatural through ritual performances. Effigies such as this, carved from precious materials, were empowered objects and may have been animated in rituals or deposited in burials or caches with other magical objects in sacred precincts. The ruler’s missing left leg may have been broken in such a ritual.</a:t>
            </a:r>
            <a:endParaRPr/>
          </a:p>
          <a:p>
            <a:pPr indent="0" lvl="0" marL="0" rtl="0" algn="l">
              <a:lnSpc>
                <a:spcPct val="100000"/>
              </a:lnSpc>
              <a:spcBef>
                <a:spcPts val="0"/>
              </a:spcBef>
              <a:spcAft>
                <a:spcPts val="0"/>
              </a:spcAft>
              <a:buSzPts val="1100"/>
              <a:buNone/>
            </a:pPr>
            <a:r>
              <a:rPr lang="en-US"/>
              <a:t> </a:t>
            </a:r>
            <a:endParaRPr/>
          </a:p>
          <a:p>
            <a:pPr indent="0" lvl="0" marL="0" rtl="0" algn="l">
              <a:lnSpc>
                <a:spcPct val="100000"/>
              </a:lnSpc>
              <a:spcBef>
                <a:spcPts val="0"/>
              </a:spcBef>
              <a:spcAft>
                <a:spcPts val="0"/>
              </a:spcAft>
              <a:buSzPts val="1100"/>
              <a:buNone/>
            </a:pPr>
            <a:r>
              <a:rPr lang="en-US"/>
              <a:t>In the ancient Mesoamerican world, jade was highly prized for its rich green color, which was closely associated with maize and the attendant ideas of sustenance, fertility, preciousness, and enduring life.</a:t>
            </a:r>
            <a:endParaRPr/>
          </a:p>
          <a:p>
            <a:pPr indent="0" lvl="0" marL="0" rtl="0" algn="just">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400"/>
              <a:buNone/>
            </a:pPr>
            <a:r>
              <a:t/>
            </a:r>
            <a:endParaRPr/>
          </a:p>
        </p:txBody>
      </p:sp>
      <p:sp>
        <p:nvSpPr>
          <p:cNvPr id="232" name="Google Shape;232;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chemeClr val="dk1"/>
              </a:buClr>
              <a:buSzPts val="1400"/>
              <a:buFont typeface="Arial"/>
              <a:buNone/>
            </a:pPr>
            <a:r>
              <a:rPr lang="en-US"/>
              <a:t>https://kimbellart.org/collection/ap-202302</a:t>
            </a:r>
            <a:endParaRPr/>
          </a:p>
          <a:p>
            <a:pPr indent="0" lvl="0" marL="0" rtl="0" algn="just">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SzPts val="1100"/>
              <a:buNone/>
            </a:pPr>
            <a:r>
              <a:rPr lang="en-US"/>
              <a:t>The Olmecs were Mesoamerica’s mother culture and earliest civilization. In addition to hewing monumental stone sculpture and modeling animated figures in clay, Olmec lapidaries mastered the art of working hard stones to fashion exquisite figures, masks, celts, and personal ornaments for the ruling elite. Olmec style is also represented by composite supernatural creatures ranging from realistic to abstract.</a:t>
            </a:r>
            <a:endParaRPr/>
          </a:p>
          <a:p>
            <a:pPr indent="0" lvl="0" marL="0" rtl="0" algn="l">
              <a:lnSpc>
                <a:spcPct val="100000"/>
              </a:lnSpc>
              <a:spcBef>
                <a:spcPts val="0"/>
              </a:spcBef>
              <a:spcAft>
                <a:spcPts val="0"/>
              </a:spcAft>
              <a:buSzPts val="1100"/>
              <a:buNone/>
            </a:pPr>
            <a:r>
              <a:rPr lang="en-US"/>
              <a:t> </a:t>
            </a:r>
            <a:endParaRPr/>
          </a:p>
          <a:p>
            <a:pPr indent="0" lvl="0" marL="0" rtl="0" algn="l">
              <a:lnSpc>
                <a:spcPct val="100000"/>
              </a:lnSpc>
              <a:spcBef>
                <a:spcPts val="0"/>
              </a:spcBef>
              <a:spcAft>
                <a:spcPts val="0"/>
              </a:spcAft>
              <a:buSzPts val="1100"/>
              <a:buNone/>
            </a:pPr>
            <a:r>
              <a:rPr lang="en-US"/>
              <a:t>This masterfully carved jade statuette depicts an unclothed, standing Olmec male figure, possibly a ruler, holding an infant were-jaguar, a supernatural creature that is part human and part jaguar. The baby displays the features typical of an Olmec were-jaguar: a V-shaped cleft in its head; slanted, almond-shaped eyes; a foreshortened, broad nose; and a fangless gaping mouth with downturned fleshy lips. A headband with two nodules and pleated ear ornaments at the sides link the were-jaguar baby with the Olmec Supernatural, who controlled the rain and the growth of maize. The physical association between the male figure and the supernatural being in this statuette would have validated the figure's authority, demonstrating his shamanic capabilities and access to the supernatural through ritual performances. Effigies such as this, carved from precious materials, were empowered objects and may have been animated in rituals or deposited in burials or caches with other magical objects in sacred precincts. The ruler’s missing left leg may have been broken in such a ritual.</a:t>
            </a:r>
            <a:endParaRPr/>
          </a:p>
          <a:p>
            <a:pPr indent="0" lvl="0" marL="0" rtl="0" algn="l">
              <a:lnSpc>
                <a:spcPct val="100000"/>
              </a:lnSpc>
              <a:spcBef>
                <a:spcPts val="0"/>
              </a:spcBef>
              <a:spcAft>
                <a:spcPts val="0"/>
              </a:spcAft>
              <a:buSzPts val="1100"/>
              <a:buNone/>
            </a:pPr>
            <a:r>
              <a:rPr lang="en-US"/>
              <a:t> </a:t>
            </a:r>
            <a:endParaRPr/>
          </a:p>
          <a:p>
            <a:pPr indent="0" lvl="0" marL="0" rtl="0" algn="l">
              <a:lnSpc>
                <a:spcPct val="100000"/>
              </a:lnSpc>
              <a:spcBef>
                <a:spcPts val="0"/>
              </a:spcBef>
              <a:spcAft>
                <a:spcPts val="0"/>
              </a:spcAft>
              <a:buSzPts val="1100"/>
              <a:buNone/>
            </a:pPr>
            <a:r>
              <a:rPr lang="en-US"/>
              <a:t>In the ancient Mesoamerican world, jade was highly prized for its rich green color, which was closely associated with maize and the attendant ideas of sustenance, fertility, preciousness, and enduring life.</a:t>
            </a:r>
            <a:endParaRPr/>
          </a:p>
          <a:p>
            <a:pPr indent="0" lvl="0" marL="0" rtl="0" algn="just">
              <a:lnSpc>
                <a:spcPct val="100000"/>
              </a:lnSpc>
              <a:spcBef>
                <a:spcPts val="0"/>
              </a:spcBef>
              <a:spcAft>
                <a:spcPts val="0"/>
              </a:spcAft>
              <a:buClr>
                <a:schemeClr val="dk1"/>
              </a:buClr>
              <a:buSzPts val="1400"/>
              <a:buFont typeface="Arial"/>
              <a:buNone/>
            </a:pPr>
            <a:r>
              <a:t/>
            </a:r>
            <a:endParaRPr/>
          </a:p>
          <a:p>
            <a:pPr indent="0" lvl="0" marL="0" rtl="0" algn="l">
              <a:lnSpc>
                <a:spcPct val="100000"/>
              </a:lnSpc>
              <a:spcBef>
                <a:spcPts val="0"/>
              </a:spcBef>
              <a:spcAft>
                <a:spcPts val="0"/>
              </a:spcAft>
              <a:buClr>
                <a:schemeClr val="dk1"/>
              </a:buClr>
              <a:buSzPts val="1100"/>
              <a:buFont typeface="Arial"/>
              <a:buNone/>
            </a:pPr>
            <a:r>
              <a:t/>
            </a:r>
            <a:endParaRPr/>
          </a:p>
          <a:p>
            <a:pPr indent="0" lvl="0" marL="0" rtl="0" algn="l">
              <a:lnSpc>
                <a:spcPct val="100000"/>
              </a:lnSpc>
              <a:spcBef>
                <a:spcPts val="0"/>
              </a:spcBef>
              <a:spcAft>
                <a:spcPts val="0"/>
              </a:spcAft>
              <a:buSzPts val="1400"/>
              <a:buNone/>
            </a:pPr>
            <a:r>
              <a:t/>
            </a:r>
            <a:endParaRPr/>
          </a:p>
        </p:txBody>
      </p:sp>
      <p:sp>
        <p:nvSpPr>
          <p:cNvPr id="251" name="Google Shape;251;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1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1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1" name="Google Shape;81;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0" name="Shape 90"/>
        <p:cNvGrpSpPr/>
        <p:nvPr/>
      </p:nvGrpSpPr>
      <p:grpSpPr>
        <a:xfrm>
          <a:off x="0" y="0"/>
          <a:ext cx="0" cy="0"/>
          <a:chOff x="0" y="0"/>
          <a:chExt cx="0" cy="0"/>
        </a:xfrm>
      </p:grpSpPr>
      <p:sp>
        <p:nvSpPr>
          <p:cNvPr id="91" name="Google Shape;91;p1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1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1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4" name="Shape 94"/>
        <p:cNvGrpSpPr/>
        <p:nvPr/>
      </p:nvGrpSpPr>
      <p:grpSpPr>
        <a:xfrm>
          <a:off x="0" y="0"/>
          <a:ext cx="0" cy="0"/>
          <a:chOff x="0" y="0"/>
          <a:chExt cx="0" cy="0"/>
        </a:xfrm>
      </p:grpSpPr>
      <p:sp>
        <p:nvSpPr>
          <p:cNvPr id="95" name="Google Shape;95;p15"/>
          <p:cNvSpPr txBox="1"/>
          <p:nvPr>
            <p:ph type="ctrTitle"/>
          </p:nvPr>
        </p:nvSpPr>
        <p:spPr>
          <a:xfrm>
            <a:off x="1524000" y="1122363"/>
            <a:ext cx="9144000" cy="23877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6" name="Google Shape;96;p15"/>
          <p:cNvSpPr txBox="1"/>
          <p:nvPr>
            <p:ph idx="1" type="subTitle"/>
          </p:nvPr>
        </p:nvSpPr>
        <p:spPr>
          <a:xfrm>
            <a:off x="1524000" y="3602038"/>
            <a:ext cx="9144000" cy="165570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97" name="Google Shape;97;p15"/>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15"/>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9" name="Google Shape;99;p1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00" name="Shape 100"/>
        <p:cNvGrpSpPr/>
        <p:nvPr/>
      </p:nvGrpSpPr>
      <p:grpSpPr>
        <a:xfrm>
          <a:off x="0" y="0"/>
          <a:ext cx="0" cy="0"/>
          <a:chOff x="0" y="0"/>
          <a:chExt cx="0" cy="0"/>
        </a:xfrm>
      </p:grpSpPr>
      <p:sp>
        <p:nvSpPr>
          <p:cNvPr id="101" name="Google Shape;101;p16"/>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2" name="Google Shape;102;p16"/>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03" name="Google Shape;103;p16"/>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16"/>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5" name="Google Shape;105;p1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06" name="Shape 106"/>
        <p:cNvGrpSpPr/>
        <p:nvPr/>
      </p:nvGrpSpPr>
      <p:grpSpPr>
        <a:xfrm>
          <a:off x="0" y="0"/>
          <a:ext cx="0" cy="0"/>
          <a:chOff x="0" y="0"/>
          <a:chExt cx="0" cy="0"/>
        </a:xfrm>
      </p:grpSpPr>
      <p:sp>
        <p:nvSpPr>
          <p:cNvPr id="107" name="Google Shape;107;p17"/>
          <p:cNvSpPr txBox="1"/>
          <p:nvPr>
            <p:ph type="title"/>
          </p:nvPr>
        </p:nvSpPr>
        <p:spPr>
          <a:xfrm>
            <a:off x="831850" y="1709738"/>
            <a:ext cx="10515600" cy="28527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8" name="Google Shape;108;p17"/>
          <p:cNvSpPr txBox="1"/>
          <p:nvPr>
            <p:ph idx="1" type="body"/>
          </p:nvPr>
        </p:nvSpPr>
        <p:spPr>
          <a:xfrm>
            <a:off x="831850" y="4589463"/>
            <a:ext cx="10515600" cy="15003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09" name="Google Shape;109;p17"/>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17"/>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1" name="Google Shape;111;p1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12" name="Shape 112"/>
        <p:cNvGrpSpPr/>
        <p:nvPr/>
      </p:nvGrpSpPr>
      <p:grpSpPr>
        <a:xfrm>
          <a:off x="0" y="0"/>
          <a:ext cx="0" cy="0"/>
          <a:chOff x="0" y="0"/>
          <a:chExt cx="0" cy="0"/>
        </a:xfrm>
      </p:grpSpPr>
      <p:sp>
        <p:nvSpPr>
          <p:cNvPr id="113" name="Google Shape;113;p18"/>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4" name="Google Shape;114;p18"/>
          <p:cNvSpPr txBox="1"/>
          <p:nvPr>
            <p:ph idx="1" type="body"/>
          </p:nvPr>
        </p:nvSpPr>
        <p:spPr>
          <a:xfrm>
            <a:off x="838200" y="1825625"/>
            <a:ext cx="51816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5" name="Google Shape;115;p18"/>
          <p:cNvSpPr txBox="1"/>
          <p:nvPr>
            <p:ph idx="2" type="body"/>
          </p:nvPr>
        </p:nvSpPr>
        <p:spPr>
          <a:xfrm>
            <a:off x="6172200" y="1825625"/>
            <a:ext cx="5181600" cy="43512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16" name="Google Shape;116;p18"/>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7" name="Google Shape;117;p18"/>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8" name="Google Shape;118;p18"/>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19" name="Shape 119"/>
        <p:cNvGrpSpPr/>
        <p:nvPr/>
      </p:nvGrpSpPr>
      <p:grpSpPr>
        <a:xfrm>
          <a:off x="0" y="0"/>
          <a:ext cx="0" cy="0"/>
          <a:chOff x="0" y="0"/>
          <a:chExt cx="0" cy="0"/>
        </a:xfrm>
      </p:grpSpPr>
      <p:sp>
        <p:nvSpPr>
          <p:cNvPr id="120" name="Google Shape;120;p19"/>
          <p:cNvSpPr txBox="1"/>
          <p:nvPr>
            <p:ph type="title"/>
          </p:nvPr>
        </p:nvSpPr>
        <p:spPr>
          <a:xfrm>
            <a:off x="839788"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1" name="Google Shape;121;p19"/>
          <p:cNvSpPr txBox="1"/>
          <p:nvPr>
            <p:ph idx="1" type="body"/>
          </p:nvPr>
        </p:nvSpPr>
        <p:spPr>
          <a:xfrm>
            <a:off x="839788" y="1681163"/>
            <a:ext cx="5157900" cy="8238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2" name="Google Shape;122;p19"/>
          <p:cNvSpPr txBox="1"/>
          <p:nvPr>
            <p:ph idx="2" type="body"/>
          </p:nvPr>
        </p:nvSpPr>
        <p:spPr>
          <a:xfrm>
            <a:off x="839788" y="2505075"/>
            <a:ext cx="5157900" cy="3684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3" name="Google Shape;123;p19"/>
          <p:cNvSpPr txBox="1"/>
          <p:nvPr>
            <p:ph idx="3" type="body"/>
          </p:nvPr>
        </p:nvSpPr>
        <p:spPr>
          <a:xfrm>
            <a:off x="6172200" y="1681163"/>
            <a:ext cx="5183100" cy="8238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24" name="Google Shape;124;p19"/>
          <p:cNvSpPr txBox="1"/>
          <p:nvPr>
            <p:ph idx="4" type="body"/>
          </p:nvPr>
        </p:nvSpPr>
        <p:spPr>
          <a:xfrm>
            <a:off x="6172200" y="2505075"/>
            <a:ext cx="5183100" cy="3684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25" name="Google Shape;125;p19"/>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6" name="Google Shape;126;p19"/>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7" name="Google Shape;127;p19"/>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28" name="Shape 128"/>
        <p:cNvGrpSpPr/>
        <p:nvPr/>
      </p:nvGrpSpPr>
      <p:grpSpPr>
        <a:xfrm>
          <a:off x="0" y="0"/>
          <a:ext cx="0" cy="0"/>
          <a:chOff x="0" y="0"/>
          <a:chExt cx="0" cy="0"/>
        </a:xfrm>
      </p:grpSpPr>
      <p:sp>
        <p:nvSpPr>
          <p:cNvPr id="129" name="Google Shape;129;p20"/>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0" name="Google Shape;130;p20"/>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1" name="Google Shape;131;p20"/>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2" name="Google Shape;132;p2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33" name="Shape 133"/>
        <p:cNvGrpSpPr/>
        <p:nvPr/>
      </p:nvGrpSpPr>
      <p:grpSpPr>
        <a:xfrm>
          <a:off x="0" y="0"/>
          <a:ext cx="0" cy="0"/>
          <a:chOff x="0" y="0"/>
          <a:chExt cx="0" cy="0"/>
        </a:xfrm>
      </p:grpSpPr>
      <p:sp>
        <p:nvSpPr>
          <p:cNvPr id="134" name="Google Shape;134;p21"/>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 name="Google Shape;135;p21"/>
          <p:cNvSpPr txBox="1"/>
          <p:nvPr>
            <p:ph idx="1" type="body"/>
          </p:nvPr>
        </p:nvSpPr>
        <p:spPr>
          <a:xfrm>
            <a:off x="5183188" y="987425"/>
            <a:ext cx="6172200" cy="4873500"/>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36" name="Google Shape;136;p21"/>
          <p:cNvSpPr txBox="1"/>
          <p:nvPr>
            <p:ph idx="2" type="body"/>
          </p:nvPr>
        </p:nvSpPr>
        <p:spPr>
          <a:xfrm>
            <a:off x="839788" y="2057400"/>
            <a:ext cx="3932100" cy="38115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37" name="Google Shape;137;p21"/>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8" name="Google Shape;138;p21"/>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9" name="Google Shape;139;p2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1" name="Shape 21"/>
        <p:cNvGrpSpPr/>
        <p:nvPr/>
      </p:nvGrpSpPr>
      <p:grpSpPr>
        <a:xfrm>
          <a:off x="0" y="0"/>
          <a:ext cx="0" cy="0"/>
          <a:chOff x="0" y="0"/>
          <a:chExt cx="0" cy="0"/>
        </a:xfrm>
      </p:grpSpPr>
      <p:sp>
        <p:nvSpPr>
          <p:cNvPr id="22" name="Google Shape;22;p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40" name="Shape 140"/>
        <p:cNvGrpSpPr/>
        <p:nvPr/>
      </p:nvGrpSpPr>
      <p:grpSpPr>
        <a:xfrm>
          <a:off x="0" y="0"/>
          <a:ext cx="0" cy="0"/>
          <a:chOff x="0" y="0"/>
          <a:chExt cx="0" cy="0"/>
        </a:xfrm>
      </p:grpSpPr>
      <p:sp>
        <p:nvSpPr>
          <p:cNvPr id="141" name="Google Shape;141;p22"/>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2" name="Google Shape;142;p22"/>
          <p:cNvSpPr/>
          <p:nvPr>
            <p:ph idx="2" type="pic"/>
          </p:nvPr>
        </p:nvSpPr>
        <p:spPr>
          <a:xfrm>
            <a:off x="5183188" y="987425"/>
            <a:ext cx="6172200" cy="4873500"/>
          </a:xfrm>
          <a:prstGeom prst="rect">
            <a:avLst/>
          </a:prstGeom>
          <a:noFill/>
          <a:ln>
            <a:noFill/>
          </a:ln>
        </p:spPr>
      </p:sp>
      <p:sp>
        <p:nvSpPr>
          <p:cNvPr id="143" name="Google Shape;143;p22"/>
          <p:cNvSpPr txBox="1"/>
          <p:nvPr>
            <p:ph idx="1" type="body"/>
          </p:nvPr>
        </p:nvSpPr>
        <p:spPr>
          <a:xfrm>
            <a:off x="839788" y="2057400"/>
            <a:ext cx="3932100" cy="38115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44" name="Google Shape;144;p22"/>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5" name="Google Shape;145;p22"/>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6" name="Google Shape;146;p2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47" name="Shape 147"/>
        <p:cNvGrpSpPr/>
        <p:nvPr/>
      </p:nvGrpSpPr>
      <p:grpSpPr>
        <a:xfrm>
          <a:off x="0" y="0"/>
          <a:ext cx="0" cy="0"/>
          <a:chOff x="0" y="0"/>
          <a:chExt cx="0" cy="0"/>
        </a:xfrm>
      </p:grpSpPr>
      <p:sp>
        <p:nvSpPr>
          <p:cNvPr id="148" name="Google Shape;148;p2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9" name="Google Shape;149;p23"/>
          <p:cNvSpPr txBox="1"/>
          <p:nvPr>
            <p:ph idx="1" type="body"/>
          </p:nvPr>
        </p:nvSpPr>
        <p:spPr>
          <a:xfrm rot="5400000">
            <a:off x="3920400" y="-1256575"/>
            <a:ext cx="4351200"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0" name="Google Shape;150;p2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1" name="Google Shape;151;p2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2" name="Google Shape;152;p2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53" name="Shape 153"/>
        <p:cNvGrpSpPr/>
        <p:nvPr/>
      </p:nvGrpSpPr>
      <p:grpSpPr>
        <a:xfrm>
          <a:off x="0" y="0"/>
          <a:ext cx="0" cy="0"/>
          <a:chOff x="0" y="0"/>
          <a:chExt cx="0" cy="0"/>
        </a:xfrm>
      </p:grpSpPr>
      <p:sp>
        <p:nvSpPr>
          <p:cNvPr id="154" name="Google Shape;154;p24"/>
          <p:cNvSpPr txBox="1"/>
          <p:nvPr>
            <p:ph type="title"/>
          </p:nvPr>
        </p:nvSpPr>
        <p:spPr>
          <a:xfrm rot="5400000">
            <a:off x="7133400" y="1956625"/>
            <a:ext cx="5811900"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5" name="Google Shape;155;p24"/>
          <p:cNvSpPr txBox="1"/>
          <p:nvPr>
            <p:ph idx="1" type="body"/>
          </p:nvPr>
        </p:nvSpPr>
        <p:spPr>
          <a:xfrm rot="5400000">
            <a:off x="1799400" y="-596075"/>
            <a:ext cx="5811900"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6" name="Google Shape;156;p2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7" name="Google Shape;157;p2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8" name="Google Shape;158;p2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6" name="Shape 26"/>
        <p:cNvGrpSpPr/>
        <p:nvPr/>
      </p:nvGrpSpPr>
      <p:grpSpPr>
        <a:xfrm>
          <a:off x="0" y="0"/>
          <a:ext cx="0" cy="0"/>
          <a:chOff x="0" y="0"/>
          <a:chExt cx="0" cy="0"/>
        </a:xfrm>
      </p:grpSpPr>
      <p:sp>
        <p:nvSpPr>
          <p:cNvPr id="27" name="Google Shape;27;p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 name="Google Shape;28;p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0" name="Shape 30"/>
        <p:cNvGrpSpPr/>
        <p:nvPr/>
      </p:nvGrpSpPr>
      <p:grpSpPr>
        <a:xfrm>
          <a:off x="0" y="0"/>
          <a:ext cx="0" cy="0"/>
          <a:chOff x="0" y="0"/>
          <a:chExt cx="0" cy="0"/>
        </a:xfrm>
      </p:grpSpPr>
      <p:sp>
        <p:nvSpPr>
          <p:cNvPr id="31" name="Google Shape;31;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 name="Google Shape;33;p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6" name="Shape 36"/>
        <p:cNvGrpSpPr/>
        <p:nvPr/>
      </p:nvGrpSpPr>
      <p:grpSpPr>
        <a:xfrm>
          <a:off x="0" y="0"/>
          <a:ext cx="0" cy="0"/>
          <a:chOff x="0" y="0"/>
          <a:chExt cx="0" cy="0"/>
        </a:xfrm>
      </p:grpSpPr>
      <p:sp>
        <p:nvSpPr>
          <p:cNvPr id="37" name="Google Shape;37;p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9" name="Google Shape;39;p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2" name="Shape 42"/>
        <p:cNvGrpSpPr/>
        <p:nvPr/>
      </p:nvGrpSpPr>
      <p:grpSpPr>
        <a:xfrm>
          <a:off x="0" y="0"/>
          <a:ext cx="0" cy="0"/>
          <a:chOff x="0" y="0"/>
          <a:chExt cx="0" cy="0"/>
        </a:xfrm>
      </p:grpSpPr>
      <p:sp>
        <p:nvSpPr>
          <p:cNvPr id="43" name="Google Shape;43;p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9" name="Shape 49"/>
        <p:cNvGrpSpPr/>
        <p:nvPr/>
      </p:nvGrpSpPr>
      <p:grpSpPr>
        <a:xfrm>
          <a:off x="0" y="0"/>
          <a:ext cx="0" cy="0"/>
          <a:chOff x="0" y="0"/>
          <a:chExt cx="0" cy="0"/>
        </a:xfrm>
      </p:grpSpPr>
      <p:sp>
        <p:nvSpPr>
          <p:cNvPr id="50" name="Google Shape;50;p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2" name="Google Shape;52;p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3" name="Google Shape;53;p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4" name="Google Shape;54;p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5" name="Google Shape;55;p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1" name="Google Shape;61;p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2" name="Google Shape;62;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10"/>
          <p:cNvSpPr/>
          <p:nvPr>
            <p:ph idx="2" type="pic"/>
          </p:nvPr>
        </p:nvSpPr>
        <p:spPr>
          <a:xfrm>
            <a:off x="5183188" y="987425"/>
            <a:ext cx="6172200" cy="4873625"/>
          </a:xfrm>
          <a:prstGeom prst="rect">
            <a:avLst/>
          </a:prstGeom>
          <a:noFill/>
          <a:ln>
            <a:noFill/>
          </a:ln>
        </p:spPr>
      </p:sp>
      <p:sp>
        <p:nvSpPr>
          <p:cNvPr id="68" name="Google Shape;68;p1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9" name="Google Shape;69;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7C3BA">
            <a:alpha val="60000"/>
          </a:srgbClr>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D8D8"/>
        </a:solidFill>
      </p:bgPr>
    </p:bg>
    <p:spTree>
      <p:nvGrpSpPr>
        <p:cNvPr id="84" name="Shape 84"/>
        <p:cNvGrpSpPr/>
        <p:nvPr/>
      </p:nvGrpSpPr>
      <p:grpSpPr>
        <a:xfrm>
          <a:off x="0" y="0"/>
          <a:ext cx="0" cy="0"/>
          <a:chOff x="0" y="0"/>
          <a:chExt cx="0" cy="0"/>
        </a:xfrm>
      </p:grpSpPr>
      <p:sp>
        <p:nvSpPr>
          <p:cNvPr id="85" name="Google Shape;85;p1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6" name="Google Shape;86;p1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7" name="Google Shape;87;p1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8" name="Google Shape;88;p1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9" name="Google Shape;89;p1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7.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7.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 Id="rId3" Type="http://schemas.openxmlformats.org/officeDocument/2006/relationships/image" Target="../media/image4.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g"/><Relationship Id="rId4" Type="http://schemas.openxmlformats.org/officeDocument/2006/relationships/image" Target="../media/image1.jpg"/><Relationship Id="rId5" Type="http://schemas.openxmlformats.org/officeDocument/2006/relationships/image" Target="../media/image10.png"/><Relationship Id="rId6" Type="http://schemas.openxmlformats.org/officeDocument/2006/relationships/image" Target="../media/image5.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 Id="rId3" Type="http://schemas.openxmlformats.org/officeDocument/2006/relationships/image" Target="../media/image7.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7.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7.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14.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 Id="rId3" Type="http://schemas.openxmlformats.org/officeDocument/2006/relationships/image" Target="../media/image14.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 Id="rId3" Type="http://schemas.openxmlformats.org/officeDocument/2006/relationships/hyperlink" Target="https://kimbellart.org/collection/ap-199602" TargetMode="External"/><Relationship Id="rId4" Type="http://schemas.openxmlformats.org/officeDocument/2006/relationships/image" Target="../media/image1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17.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 Id="rId3" Type="http://schemas.openxmlformats.org/officeDocument/2006/relationships/image" Target="../media/image15.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 Id="rId3" Type="http://schemas.openxmlformats.org/officeDocument/2006/relationships/image" Target="../media/image22.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 Id="rId3" Type="http://schemas.openxmlformats.org/officeDocument/2006/relationships/image" Target="../media/image22.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 Id="rId3" Type="http://schemas.openxmlformats.org/officeDocument/2006/relationships/image" Target="../media/image22.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4.xml"/><Relationship Id="rId3" Type="http://schemas.openxmlformats.org/officeDocument/2006/relationships/image" Target="../media/image2.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 Id="rId3" Type="http://schemas.openxmlformats.org/officeDocument/2006/relationships/image" Target="../media/image2.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 Id="rId3" Type="http://schemas.openxmlformats.org/officeDocument/2006/relationships/image" Target="../media/image2.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 Id="rId3" Type="http://schemas.openxmlformats.org/officeDocument/2006/relationships/image" Target="../media/image15.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 Id="rId3" Type="http://schemas.openxmlformats.org/officeDocument/2006/relationships/image" Target="../media/image15.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9.xml"/><Relationship Id="rId3" Type="http://schemas.openxmlformats.org/officeDocument/2006/relationships/image" Target="../media/image1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image" Target="../media/image23.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23.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23.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pic>
        <p:nvPicPr>
          <p:cNvPr id="163" name="Google Shape;163;p25" title="Storytelling in Action Educator Packet Slide.jpg"/>
          <p:cNvPicPr preferRelativeResize="0"/>
          <p:nvPr/>
        </p:nvPicPr>
        <p:blipFill>
          <a:blip r:embed="rId3">
            <a:alphaModFix/>
          </a:blip>
          <a:stretch>
            <a:fillRect/>
          </a:stretch>
        </p:blipFill>
        <p:spPr>
          <a:xfrm>
            <a:off x="0" y="0"/>
            <a:ext cx="12192000" cy="6858003"/>
          </a:xfrm>
          <a:prstGeom prst="rect">
            <a:avLst/>
          </a:prstGeom>
          <a:noFill/>
          <a:ln>
            <a:noFill/>
          </a:ln>
        </p:spPr>
      </p:pic>
      <p:sp>
        <p:nvSpPr>
          <p:cNvPr id="164" name="Google Shape;164;p25"/>
          <p:cNvSpPr txBox="1"/>
          <p:nvPr/>
        </p:nvSpPr>
        <p:spPr>
          <a:xfrm>
            <a:off x="798300" y="304175"/>
            <a:ext cx="10595400" cy="923400"/>
          </a:xfrm>
          <a:prstGeom prst="rect">
            <a:avLst/>
          </a:prstGeom>
          <a:noFill/>
          <a:ln>
            <a:noFill/>
          </a:ln>
        </p:spPr>
        <p:txBody>
          <a:bodyPr anchorCtr="0" anchor="t" bIns="91425" lIns="91425" spcFirstLastPara="1" rIns="91425" wrap="square" tIns="91425">
            <a:spAutoFit/>
          </a:bodyPr>
          <a:lstStyle/>
          <a:p>
            <a:pPr indent="0" lvl="0" marL="0" rtl="0" algn="ctr">
              <a:lnSpc>
                <a:spcPct val="106999"/>
              </a:lnSpc>
              <a:spcBef>
                <a:spcPts val="0"/>
              </a:spcBef>
              <a:spcAft>
                <a:spcPts val="800"/>
              </a:spcAft>
              <a:buNone/>
            </a:pPr>
            <a:r>
              <a:rPr b="1" lang="en-US" sz="4800">
                <a:solidFill>
                  <a:srgbClr val="FFFFFF"/>
                </a:solidFill>
                <a:latin typeface="Calibri"/>
                <a:ea typeface="Calibri"/>
                <a:cs typeface="Calibri"/>
                <a:sym typeface="Calibri"/>
              </a:rPr>
              <a:t>Kimbell Educator Packet</a:t>
            </a:r>
            <a:endParaRPr b="1" sz="4800">
              <a:solidFill>
                <a:srgbClr val="FFFFFF"/>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D8D8"/>
        </a:solidFill>
      </p:bgPr>
    </p:bg>
    <p:spTree>
      <p:nvGrpSpPr>
        <p:cNvPr id="266" name="Shape 266"/>
        <p:cNvGrpSpPr/>
        <p:nvPr/>
      </p:nvGrpSpPr>
      <p:grpSpPr>
        <a:xfrm>
          <a:off x="0" y="0"/>
          <a:ext cx="0" cy="0"/>
          <a:chOff x="0" y="0"/>
          <a:chExt cx="0" cy="0"/>
        </a:xfrm>
      </p:grpSpPr>
      <p:pic>
        <p:nvPicPr>
          <p:cNvPr id="267" name="Google Shape;267;p34"/>
          <p:cNvPicPr preferRelativeResize="0"/>
          <p:nvPr/>
        </p:nvPicPr>
        <p:blipFill rotWithShape="1">
          <a:blip r:embed="rId3">
            <a:alphaModFix/>
          </a:blip>
          <a:srcRect b="0" l="0" r="0" t="0"/>
          <a:stretch/>
        </p:blipFill>
        <p:spPr>
          <a:xfrm>
            <a:off x="4165513" y="0"/>
            <a:ext cx="3860973" cy="6857999"/>
          </a:xfrm>
          <a:prstGeom prst="rect">
            <a:avLst/>
          </a:prstGeom>
          <a:noFill/>
          <a:ln>
            <a:noFill/>
          </a:ln>
        </p:spPr>
      </p:pic>
      <p:sp>
        <p:nvSpPr>
          <p:cNvPr id="268" name="Google Shape;268;p34"/>
          <p:cNvSpPr txBox="1"/>
          <p:nvPr/>
        </p:nvSpPr>
        <p:spPr>
          <a:xfrm>
            <a:off x="8026475" y="6457800"/>
            <a:ext cx="31251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Calibri"/>
                <a:ea typeface="Calibri"/>
                <a:cs typeface="Calibri"/>
                <a:sym typeface="Calibri"/>
              </a:rPr>
              <a:t>Kaikei,</a:t>
            </a:r>
            <a:r>
              <a:rPr lang="en-US" sz="1000">
                <a:solidFill>
                  <a:schemeClr val="dk1"/>
                </a:solidFill>
                <a:latin typeface="Calibri"/>
                <a:ea typeface="Calibri"/>
                <a:cs typeface="Calibri"/>
                <a:sym typeface="Calibri"/>
              </a:rPr>
              <a:t> </a:t>
            </a:r>
            <a:r>
              <a:rPr i="1" lang="en-US" sz="1000" u="none" cap="none" strike="noStrike">
                <a:solidFill>
                  <a:schemeClr val="dk1"/>
                </a:solidFill>
                <a:latin typeface="Calibri"/>
                <a:ea typeface="Calibri"/>
                <a:cs typeface="Calibri"/>
                <a:sym typeface="Calibri"/>
              </a:rPr>
              <a:t>Standing Shaka Buddha</a:t>
            </a:r>
            <a:r>
              <a:rPr lang="en-US" sz="1000">
                <a:solidFill>
                  <a:schemeClr val="dk1"/>
                </a:solidFill>
                <a:latin typeface="Calibri"/>
                <a:ea typeface="Calibri"/>
                <a:cs typeface="Calibri"/>
                <a:sym typeface="Calibri"/>
              </a:rPr>
              <a:t>,</a:t>
            </a:r>
            <a:r>
              <a:rPr lang="en-US" sz="1000">
                <a:solidFill>
                  <a:schemeClr val="dk1"/>
                </a:solidFill>
                <a:latin typeface="Calibri"/>
                <a:ea typeface="Calibri"/>
                <a:cs typeface="Calibri"/>
                <a:sym typeface="Calibri"/>
              </a:rPr>
              <a:t> c. 1210, </a:t>
            </a:r>
            <a:r>
              <a:rPr lang="en-US" sz="1000">
                <a:solidFill>
                  <a:schemeClr val="dk1"/>
                </a:solidFill>
                <a:latin typeface="Calibri"/>
                <a:ea typeface="Calibri"/>
                <a:cs typeface="Calibri"/>
                <a:sym typeface="Calibri"/>
              </a:rPr>
              <a:t>g</a:t>
            </a:r>
            <a:r>
              <a:rPr b="0" i="0" lang="en-US" sz="1000" u="none" cap="none" strike="noStrike">
                <a:solidFill>
                  <a:schemeClr val="dk1"/>
                </a:solidFill>
                <a:latin typeface="Calibri"/>
                <a:ea typeface="Calibri"/>
                <a:cs typeface="Calibri"/>
                <a:sym typeface="Calibri"/>
              </a:rPr>
              <a:t>ilt and lacquered wood</a:t>
            </a:r>
            <a:r>
              <a:rPr lang="en-US" sz="1000">
                <a:solidFill>
                  <a:schemeClr val="dk1"/>
                </a:solidFill>
                <a:latin typeface="Calibri"/>
                <a:ea typeface="Calibri"/>
                <a:cs typeface="Calibri"/>
                <a:sym typeface="Calibri"/>
              </a:rPr>
              <a:t>. Kimbell Art Museum</a:t>
            </a:r>
            <a:endParaRPr b="0" i="0" sz="1000" u="none" cap="none" strike="noStrik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D8D8"/>
        </a:solidFill>
      </p:bgPr>
    </p:bg>
    <p:spTree>
      <p:nvGrpSpPr>
        <p:cNvPr id="273" name="Shape 273"/>
        <p:cNvGrpSpPr/>
        <p:nvPr/>
      </p:nvGrpSpPr>
      <p:grpSpPr>
        <a:xfrm>
          <a:off x="0" y="0"/>
          <a:ext cx="0" cy="0"/>
          <a:chOff x="0" y="0"/>
          <a:chExt cx="0" cy="0"/>
        </a:xfrm>
      </p:grpSpPr>
      <p:sp>
        <p:nvSpPr>
          <p:cNvPr id="274" name="Google Shape;274;p35"/>
          <p:cNvSpPr txBox="1"/>
          <p:nvPr/>
        </p:nvSpPr>
        <p:spPr>
          <a:xfrm>
            <a:off x="7242625" y="376525"/>
            <a:ext cx="4601100" cy="3786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What are some of the first things you </a:t>
            </a:r>
            <a:r>
              <a:rPr b="1" i="0" lang="en-US" sz="2000" u="none" cap="none" strike="noStrike">
                <a:solidFill>
                  <a:srgbClr val="000000"/>
                </a:solidFill>
                <a:latin typeface="Calibri"/>
                <a:ea typeface="Calibri"/>
                <a:cs typeface="Calibri"/>
                <a:sym typeface="Calibri"/>
              </a:rPr>
              <a:t>notice</a:t>
            </a:r>
            <a:r>
              <a:rPr b="0" i="0" lang="en-US" sz="2000" u="none" cap="none" strike="noStrike">
                <a:solidFill>
                  <a:srgbClr val="000000"/>
                </a:solidFill>
                <a:latin typeface="Calibri"/>
                <a:ea typeface="Calibri"/>
                <a:cs typeface="Calibri"/>
                <a:sym typeface="Calibri"/>
              </a:rPr>
              <a:t> about this beautiful sculpture? </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Does anyone recognize</a:t>
            </a:r>
            <a:r>
              <a:rPr b="1" i="0" lang="en-US" sz="2000" u="none" cap="none" strike="noStrike">
                <a:solidFill>
                  <a:srgbClr val="000000"/>
                </a:solidFill>
                <a:latin typeface="Calibri"/>
                <a:ea typeface="Calibri"/>
                <a:cs typeface="Calibri"/>
                <a:sym typeface="Calibri"/>
              </a:rPr>
              <a:t> t</a:t>
            </a:r>
            <a:r>
              <a:rPr b="0" i="0" lang="en-US" sz="2000" u="none" cap="none" strike="noStrike">
                <a:solidFill>
                  <a:srgbClr val="000000"/>
                </a:solidFill>
                <a:latin typeface="Calibri"/>
                <a:ea typeface="Calibri"/>
                <a:cs typeface="Calibri"/>
                <a:sym typeface="Calibri"/>
              </a:rPr>
              <a:t>he figure? What </a:t>
            </a:r>
            <a:r>
              <a:rPr b="1" i="0" lang="en-US" sz="2000" u="none" cap="none" strike="noStrike">
                <a:solidFill>
                  <a:srgbClr val="000000"/>
                </a:solidFill>
                <a:latin typeface="Calibri"/>
                <a:ea typeface="Calibri"/>
                <a:cs typeface="Calibri"/>
                <a:sym typeface="Calibri"/>
              </a:rPr>
              <a:t>clues </a:t>
            </a:r>
            <a:r>
              <a:rPr b="0" i="0" lang="en-US" sz="2000" u="none" cap="none" strike="noStrike">
                <a:solidFill>
                  <a:srgbClr val="000000"/>
                </a:solidFill>
                <a:latin typeface="Calibri"/>
                <a:ea typeface="Calibri"/>
                <a:cs typeface="Calibri"/>
                <a:sym typeface="Calibri"/>
              </a:rPr>
              <a:t>help us to know this is a </a:t>
            </a:r>
            <a:r>
              <a:rPr b="1" i="0" lang="en-US" sz="2000" u="none" cap="none" strike="noStrike">
                <a:solidFill>
                  <a:srgbClr val="000000"/>
                </a:solidFill>
                <a:latin typeface="Calibri"/>
                <a:ea typeface="Calibri"/>
                <a:cs typeface="Calibri"/>
                <a:sym typeface="Calibri"/>
              </a:rPr>
              <a:t>religious sculpture</a:t>
            </a:r>
            <a:r>
              <a:rPr b="0" i="0" lang="en-US" sz="2000" u="none" cap="none" strike="noStrike">
                <a:solidFill>
                  <a:srgbClr val="000000"/>
                </a:solidFill>
                <a:latin typeface="Calibri"/>
                <a:ea typeface="Calibri"/>
                <a:cs typeface="Calibri"/>
                <a:sym typeface="Calibri"/>
              </a:rPr>
              <a:t>?</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What words would you use to describe </a:t>
            </a:r>
            <a:r>
              <a:rPr b="1" i="0" lang="en-US" sz="2000" u="none" cap="none" strike="noStrike">
                <a:solidFill>
                  <a:srgbClr val="000000"/>
                </a:solidFill>
                <a:latin typeface="Calibri"/>
                <a:ea typeface="Calibri"/>
                <a:cs typeface="Calibri"/>
                <a:sym typeface="Calibri"/>
              </a:rPr>
              <a:t>the Buddha’s expression</a:t>
            </a:r>
            <a:r>
              <a:rPr b="0" i="0" lang="en-US" sz="2000" u="none" cap="none" strike="noStrike">
                <a:solidFill>
                  <a:srgbClr val="000000"/>
                </a:solidFill>
                <a:latin typeface="Calibri"/>
                <a:ea typeface="Calibri"/>
                <a:cs typeface="Calibri"/>
                <a:sym typeface="Calibri"/>
              </a:rPr>
              <a:t> and</a:t>
            </a:r>
            <a:r>
              <a:rPr b="1" i="0" lang="en-US" sz="2000" u="none" cap="none" strike="noStrike">
                <a:solidFill>
                  <a:srgbClr val="000000"/>
                </a:solidFill>
                <a:latin typeface="Calibri"/>
                <a:ea typeface="Calibri"/>
                <a:cs typeface="Calibri"/>
                <a:sym typeface="Calibri"/>
              </a:rPr>
              <a:t> pose</a:t>
            </a:r>
            <a:r>
              <a:rPr b="0" i="0" lang="en-US" sz="2000" u="none" cap="none" strike="noStrike">
                <a:solidFill>
                  <a:srgbClr val="000000"/>
                </a:solidFill>
                <a:latin typeface="Calibri"/>
                <a:ea typeface="Calibri"/>
                <a:cs typeface="Calibri"/>
                <a:sym typeface="Calibri"/>
              </a:rPr>
              <a:t>? What clothing details do you see?</a:t>
            </a:r>
            <a:endParaRPr b="0" i="0" sz="2000" u="none" cap="none" strike="noStrike">
              <a:solidFill>
                <a:srgbClr val="000000"/>
              </a:solidFill>
              <a:latin typeface="Calibri"/>
              <a:ea typeface="Calibri"/>
              <a:cs typeface="Calibri"/>
              <a:sym typeface="Calibri"/>
            </a:endParaRPr>
          </a:p>
        </p:txBody>
      </p:sp>
      <p:grpSp>
        <p:nvGrpSpPr>
          <p:cNvPr id="275" name="Google Shape;275;p35"/>
          <p:cNvGrpSpPr/>
          <p:nvPr/>
        </p:nvGrpSpPr>
        <p:grpSpPr>
          <a:xfrm>
            <a:off x="6503950" y="539245"/>
            <a:ext cx="533537" cy="510347"/>
            <a:chOff x="5049750" y="832600"/>
            <a:chExt cx="505100" cy="483100"/>
          </a:xfrm>
        </p:grpSpPr>
        <p:sp>
          <p:nvSpPr>
            <p:cNvPr id="276" name="Google Shape;276;p35"/>
            <p:cNvSpPr/>
            <p:nvPr/>
          </p:nvSpPr>
          <p:spPr>
            <a:xfrm>
              <a:off x="5049750" y="832600"/>
              <a:ext cx="505100" cy="483100"/>
            </a:xfrm>
            <a:custGeom>
              <a:rect b="b" l="l" r="r" t="t"/>
              <a:pathLst>
                <a:path extrusionOk="0" h="19324" w="20204">
                  <a:moveTo>
                    <a:pt x="12136" y="1129"/>
                  </a:moveTo>
                  <a:cubicBezTo>
                    <a:pt x="13730" y="1129"/>
                    <a:pt x="15325" y="1737"/>
                    <a:pt x="16538" y="2952"/>
                  </a:cubicBezTo>
                  <a:cubicBezTo>
                    <a:pt x="18969" y="5383"/>
                    <a:pt x="18969" y="9323"/>
                    <a:pt x="16538" y="11757"/>
                  </a:cubicBezTo>
                  <a:cubicBezTo>
                    <a:pt x="15341" y="12950"/>
                    <a:pt x="13747" y="13579"/>
                    <a:pt x="12129" y="13579"/>
                  </a:cubicBezTo>
                  <a:cubicBezTo>
                    <a:pt x="11233" y="13579"/>
                    <a:pt x="10329" y="13386"/>
                    <a:pt x="9482" y="12989"/>
                  </a:cubicBezTo>
                  <a:cubicBezTo>
                    <a:pt x="9461" y="12980"/>
                    <a:pt x="9440" y="12968"/>
                    <a:pt x="9419" y="12959"/>
                  </a:cubicBezTo>
                  <a:cubicBezTo>
                    <a:pt x="8794" y="12657"/>
                    <a:pt x="8223" y="12249"/>
                    <a:pt x="7734" y="11757"/>
                  </a:cubicBezTo>
                  <a:cubicBezTo>
                    <a:pt x="5306" y="9329"/>
                    <a:pt x="5306" y="5380"/>
                    <a:pt x="7734" y="2952"/>
                  </a:cubicBezTo>
                  <a:cubicBezTo>
                    <a:pt x="8948" y="1737"/>
                    <a:pt x="10542" y="1129"/>
                    <a:pt x="12136" y="1129"/>
                  </a:cubicBezTo>
                  <a:close/>
                  <a:moveTo>
                    <a:pt x="5871" y="11216"/>
                  </a:moveTo>
                  <a:cubicBezTo>
                    <a:pt x="6475" y="12195"/>
                    <a:pt x="7296" y="13016"/>
                    <a:pt x="8271" y="13620"/>
                  </a:cubicBezTo>
                  <a:lnTo>
                    <a:pt x="7734" y="14160"/>
                  </a:lnTo>
                  <a:cubicBezTo>
                    <a:pt x="7622" y="14271"/>
                    <a:pt x="7477" y="14326"/>
                    <a:pt x="7332" y="14326"/>
                  </a:cubicBezTo>
                  <a:cubicBezTo>
                    <a:pt x="7188" y="14326"/>
                    <a:pt x="7044" y="14271"/>
                    <a:pt x="6934" y="14160"/>
                  </a:cubicBezTo>
                  <a:lnTo>
                    <a:pt x="5330" y="12557"/>
                  </a:lnTo>
                  <a:cubicBezTo>
                    <a:pt x="5110" y="12337"/>
                    <a:pt x="5110" y="11977"/>
                    <a:pt x="5330" y="11757"/>
                  </a:cubicBezTo>
                  <a:lnTo>
                    <a:pt x="5871" y="11216"/>
                  </a:lnTo>
                  <a:close/>
                  <a:moveTo>
                    <a:pt x="4932" y="13762"/>
                  </a:moveTo>
                  <a:lnTo>
                    <a:pt x="5732" y="14562"/>
                  </a:lnTo>
                  <a:lnTo>
                    <a:pt x="4932" y="15362"/>
                  </a:lnTo>
                  <a:lnTo>
                    <a:pt x="4131" y="14562"/>
                  </a:lnTo>
                  <a:lnTo>
                    <a:pt x="4932" y="13762"/>
                  </a:lnTo>
                  <a:close/>
                  <a:moveTo>
                    <a:pt x="3328" y="15362"/>
                  </a:moveTo>
                  <a:lnTo>
                    <a:pt x="4128" y="16162"/>
                  </a:lnTo>
                  <a:lnTo>
                    <a:pt x="2268" y="18025"/>
                  </a:lnTo>
                  <a:cubicBezTo>
                    <a:pt x="2157" y="18135"/>
                    <a:pt x="2013" y="18190"/>
                    <a:pt x="1868" y="18190"/>
                  </a:cubicBezTo>
                  <a:cubicBezTo>
                    <a:pt x="1723" y="18190"/>
                    <a:pt x="1577" y="18134"/>
                    <a:pt x="1465" y="18022"/>
                  </a:cubicBezTo>
                  <a:cubicBezTo>
                    <a:pt x="1245" y="17802"/>
                    <a:pt x="1245" y="17443"/>
                    <a:pt x="1465" y="17222"/>
                  </a:cubicBezTo>
                  <a:lnTo>
                    <a:pt x="3328" y="15362"/>
                  </a:lnTo>
                  <a:close/>
                  <a:moveTo>
                    <a:pt x="12135" y="1"/>
                  </a:moveTo>
                  <a:cubicBezTo>
                    <a:pt x="10250" y="1"/>
                    <a:pt x="8365" y="718"/>
                    <a:pt x="6931" y="2152"/>
                  </a:cubicBezTo>
                  <a:cubicBezTo>
                    <a:pt x="4769" y="4311"/>
                    <a:pt x="4237" y="7493"/>
                    <a:pt x="5330" y="10157"/>
                  </a:cubicBezTo>
                  <a:lnTo>
                    <a:pt x="4527" y="10957"/>
                  </a:lnTo>
                  <a:cubicBezTo>
                    <a:pt x="4020" y="11467"/>
                    <a:pt x="3887" y="12240"/>
                    <a:pt x="4198" y="12892"/>
                  </a:cubicBezTo>
                  <a:lnTo>
                    <a:pt x="665" y="16422"/>
                  </a:lnTo>
                  <a:cubicBezTo>
                    <a:pt x="1" y="17086"/>
                    <a:pt x="1" y="18161"/>
                    <a:pt x="665" y="18825"/>
                  </a:cubicBezTo>
                  <a:cubicBezTo>
                    <a:pt x="996" y="19158"/>
                    <a:pt x="1431" y="19324"/>
                    <a:pt x="1865" y="19324"/>
                  </a:cubicBezTo>
                  <a:cubicBezTo>
                    <a:pt x="2300" y="19324"/>
                    <a:pt x="2735" y="19158"/>
                    <a:pt x="3066" y="18825"/>
                  </a:cubicBezTo>
                  <a:lnTo>
                    <a:pt x="6598" y="15293"/>
                  </a:lnTo>
                  <a:cubicBezTo>
                    <a:pt x="6831" y="15403"/>
                    <a:pt x="7081" y="15457"/>
                    <a:pt x="7328" y="15457"/>
                  </a:cubicBezTo>
                  <a:cubicBezTo>
                    <a:pt x="7770" y="15457"/>
                    <a:pt x="8206" y="15286"/>
                    <a:pt x="8531" y="14961"/>
                  </a:cubicBezTo>
                  <a:lnTo>
                    <a:pt x="9331" y="14163"/>
                  </a:lnTo>
                  <a:cubicBezTo>
                    <a:pt x="10241" y="14538"/>
                    <a:pt x="11190" y="14717"/>
                    <a:pt x="12127" y="14717"/>
                  </a:cubicBezTo>
                  <a:cubicBezTo>
                    <a:pt x="14530" y="14717"/>
                    <a:pt x="16858" y="13537"/>
                    <a:pt x="18256" y="11437"/>
                  </a:cubicBezTo>
                  <a:cubicBezTo>
                    <a:pt x="20204" y="8520"/>
                    <a:pt x="19821" y="4631"/>
                    <a:pt x="17342" y="2152"/>
                  </a:cubicBezTo>
                  <a:cubicBezTo>
                    <a:pt x="15906" y="718"/>
                    <a:pt x="14020" y="1"/>
                    <a:pt x="12135" y="1"/>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277" name="Google Shape;277;p35"/>
            <p:cNvSpPr/>
            <p:nvPr/>
          </p:nvSpPr>
          <p:spPr>
            <a:xfrm>
              <a:off x="5216725" y="889175"/>
              <a:ext cx="276000" cy="254400"/>
            </a:xfrm>
            <a:custGeom>
              <a:rect b="b" l="l" r="r" t="t"/>
              <a:pathLst>
                <a:path extrusionOk="0" h="10176" w="11040">
                  <a:moveTo>
                    <a:pt x="5456" y="1133"/>
                  </a:moveTo>
                  <a:cubicBezTo>
                    <a:pt x="6487" y="1133"/>
                    <a:pt x="7500" y="1535"/>
                    <a:pt x="8259" y="2293"/>
                  </a:cubicBezTo>
                  <a:cubicBezTo>
                    <a:pt x="9802" y="3839"/>
                    <a:pt x="9802" y="6348"/>
                    <a:pt x="8259" y="7897"/>
                  </a:cubicBezTo>
                  <a:cubicBezTo>
                    <a:pt x="7501" y="8653"/>
                    <a:pt x="6489" y="9055"/>
                    <a:pt x="5460" y="9055"/>
                  </a:cubicBezTo>
                  <a:cubicBezTo>
                    <a:pt x="4948" y="9055"/>
                    <a:pt x="4433" y="8956"/>
                    <a:pt x="3941" y="8751"/>
                  </a:cubicBezTo>
                  <a:cubicBezTo>
                    <a:pt x="2462" y="8138"/>
                    <a:pt x="1499" y="6695"/>
                    <a:pt x="1499" y="5095"/>
                  </a:cubicBezTo>
                  <a:cubicBezTo>
                    <a:pt x="1499" y="3491"/>
                    <a:pt x="2462" y="2048"/>
                    <a:pt x="3941" y="1435"/>
                  </a:cubicBezTo>
                  <a:cubicBezTo>
                    <a:pt x="4431" y="1232"/>
                    <a:pt x="4946" y="1133"/>
                    <a:pt x="5456" y="1133"/>
                  </a:cubicBezTo>
                  <a:close/>
                  <a:moveTo>
                    <a:pt x="5468" y="1"/>
                  </a:moveTo>
                  <a:cubicBezTo>
                    <a:pt x="5465" y="1"/>
                    <a:pt x="5461" y="1"/>
                    <a:pt x="5457" y="1"/>
                  </a:cubicBezTo>
                  <a:cubicBezTo>
                    <a:pt x="3029" y="4"/>
                    <a:pt x="943" y="1719"/>
                    <a:pt x="472" y="4098"/>
                  </a:cubicBezTo>
                  <a:cubicBezTo>
                    <a:pt x="1" y="6481"/>
                    <a:pt x="1275" y="8860"/>
                    <a:pt x="3519" y="9787"/>
                  </a:cubicBezTo>
                  <a:cubicBezTo>
                    <a:pt x="4151" y="10049"/>
                    <a:pt x="4811" y="10175"/>
                    <a:pt x="5463" y="10175"/>
                  </a:cubicBezTo>
                  <a:cubicBezTo>
                    <a:pt x="7120" y="10175"/>
                    <a:pt x="8725" y="9362"/>
                    <a:pt x="9693" y="7912"/>
                  </a:cubicBezTo>
                  <a:cubicBezTo>
                    <a:pt x="11040" y="5895"/>
                    <a:pt x="10774" y="3207"/>
                    <a:pt x="9059" y="1492"/>
                  </a:cubicBezTo>
                  <a:cubicBezTo>
                    <a:pt x="8108" y="535"/>
                    <a:pt x="6814" y="1"/>
                    <a:pt x="5468" y="1"/>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grpSp>
      <p:grpSp>
        <p:nvGrpSpPr>
          <p:cNvPr id="278" name="Google Shape;278;p35"/>
          <p:cNvGrpSpPr/>
          <p:nvPr/>
        </p:nvGrpSpPr>
        <p:grpSpPr>
          <a:xfrm>
            <a:off x="6510287" y="1702861"/>
            <a:ext cx="533547" cy="525154"/>
            <a:chOff x="683125" y="1955275"/>
            <a:chExt cx="299325" cy="294600"/>
          </a:xfrm>
        </p:grpSpPr>
        <p:sp>
          <p:nvSpPr>
            <p:cNvPr id="279" name="Google Shape;279;p35"/>
            <p:cNvSpPr/>
            <p:nvPr/>
          </p:nvSpPr>
          <p:spPr>
            <a:xfrm>
              <a:off x="876875" y="1989925"/>
              <a:ext cx="52800" cy="63825"/>
            </a:xfrm>
            <a:custGeom>
              <a:rect b="b" l="l" r="r" t="t"/>
              <a:pathLst>
                <a:path extrusionOk="0" h="2553" w="2112">
                  <a:moveTo>
                    <a:pt x="1072" y="0"/>
                  </a:moveTo>
                  <a:cubicBezTo>
                    <a:pt x="473" y="0"/>
                    <a:pt x="64" y="473"/>
                    <a:pt x="64" y="1009"/>
                  </a:cubicBezTo>
                  <a:cubicBezTo>
                    <a:pt x="1" y="1229"/>
                    <a:pt x="158" y="1324"/>
                    <a:pt x="379" y="1324"/>
                  </a:cubicBezTo>
                  <a:cubicBezTo>
                    <a:pt x="568" y="1324"/>
                    <a:pt x="725" y="1166"/>
                    <a:pt x="725" y="977"/>
                  </a:cubicBezTo>
                  <a:cubicBezTo>
                    <a:pt x="725" y="788"/>
                    <a:pt x="883" y="631"/>
                    <a:pt x="1072" y="631"/>
                  </a:cubicBezTo>
                  <a:cubicBezTo>
                    <a:pt x="1261" y="631"/>
                    <a:pt x="1418" y="788"/>
                    <a:pt x="1418" y="977"/>
                  </a:cubicBezTo>
                  <a:cubicBezTo>
                    <a:pt x="1418" y="1103"/>
                    <a:pt x="1355" y="1198"/>
                    <a:pt x="1229" y="1292"/>
                  </a:cubicBezTo>
                  <a:cubicBezTo>
                    <a:pt x="914" y="1450"/>
                    <a:pt x="725" y="1796"/>
                    <a:pt x="725" y="2206"/>
                  </a:cubicBezTo>
                  <a:cubicBezTo>
                    <a:pt x="725" y="2395"/>
                    <a:pt x="883" y="2552"/>
                    <a:pt x="1072" y="2552"/>
                  </a:cubicBezTo>
                  <a:cubicBezTo>
                    <a:pt x="1261" y="2552"/>
                    <a:pt x="1418" y="2395"/>
                    <a:pt x="1418" y="2206"/>
                  </a:cubicBezTo>
                  <a:cubicBezTo>
                    <a:pt x="1418" y="2080"/>
                    <a:pt x="1481" y="1954"/>
                    <a:pt x="1544" y="1922"/>
                  </a:cubicBezTo>
                  <a:cubicBezTo>
                    <a:pt x="1891" y="1733"/>
                    <a:pt x="2111" y="1355"/>
                    <a:pt x="2111" y="1009"/>
                  </a:cubicBezTo>
                  <a:cubicBezTo>
                    <a:pt x="2111" y="410"/>
                    <a:pt x="1639" y="0"/>
                    <a:pt x="1072" y="0"/>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 name="Google Shape;280;p35"/>
            <p:cNvSpPr/>
            <p:nvPr/>
          </p:nvSpPr>
          <p:spPr>
            <a:xfrm>
              <a:off x="683125" y="2058450"/>
              <a:ext cx="159900" cy="191425"/>
            </a:xfrm>
            <a:custGeom>
              <a:rect b="b" l="l" r="r" t="t"/>
              <a:pathLst>
                <a:path extrusionOk="0" h="7657" w="6396">
                  <a:moveTo>
                    <a:pt x="3245" y="693"/>
                  </a:moveTo>
                  <a:cubicBezTo>
                    <a:pt x="3812" y="693"/>
                    <a:pt x="4285" y="1166"/>
                    <a:pt x="4285" y="1702"/>
                  </a:cubicBezTo>
                  <a:cubicBezTo>
                    <a:pt x="4285" y="2269"/>
                    <a:pt x="3812" y="2710"/>
                    <a:pt x="3245" y="2710"/>
                  </a:cubicBezTo>
                  <a:cubicBezTo>
                    <a:pt x="2647" y="2710"/>
                    <a:pt x="2174" y="2269"/>
                    <a:pt x="2174" y="1702"/>
                  </a:cubicBezTo>
                  <a:cubicBezTo>
                    <a:pt x="2174" y="1166"/>
                    <a:pt x="2678" y="693"/>
                    <a:pt x="3245" y="693"/>
                  </a:cubicBezTo>
                  <a:close/>
                  <a:moveTo>
                    <a:pt x="3245" y="3434"/>
                  </a:moveTo>
                  <a:cubicBezTo>
                    <a:pt x="4569" y="3434"/>
                    <a:pt x="5671" y="4537"/>
                    <a:pt x="5671" y="5892"/>
                  </a:cubicBezTo>
                  <a:lnTo>
                    <a:pt x="5671" y="6994"/>
                  </a:lnTo>
                  <a:lnTo>
                    <a:pt x="788" y="6994"/>
                  </a:lnTo>
                  <a:lnTo>
                    <a:pt x="788" y="5892"/>
                  </a:lnTo>
                  <a:cubicBezTo>
                    <a:pt x="788" y="4537"/>
                    <a:pt x="1891" y="3434"/>
                    <a:pt x="3245" y="3434"/>
                  </a:cubicBezTo>
                  <a:close/>
                  <a:moveTo>
                    <a:pt x="3182" y="0"/>
                  </a:moveTo>
                  <a:cubicBezTo>
                    <a:pt x="2237" y="0"/>
                    <a:pt x="1418" y="788"/>
                    <a:pt x="1418" y="1733"/>
                  </a:cubicBezTo>
                  <a:cubicBezTo>
                    <a:pt x="1418" y="2206"/>
                    <a:pt x="1607" y="2678"/>
                    <a:pt x="1985" y="2993"/>
                  </a:cubicBezTo>
                  <a:cubicBezTo>
                    <a:pt x="819" y="3466"/>
                    <a:pt x="0" y="4569"/>
                    <a:pt x="0" y="5892"/>
                  </a:cubicBezTo>
                  <a:lnTo>
                    <a:pt x="0" y="7309"/>
                  </a:lnTo>
                  <a:cubicBezTo>
                    <a:pt x="126" y="7499"/>
                    <a:pt x="284" y="7656"/>
                    <a:pt x="441" y="7656"/>
                  </a:cubicBezTo>
                  <a:lnTo>
                    <a:pt x="6018" y="7656"/>
                  </a:lnTo>
                  <a:cubicBezTo>
                    <a:pt x="6238" y="7656"/>
                    <a:pt x="6396" y="7499"/>
                    <a:pt x="6396" y="7309"/>
                  </a:cubicBezTo>
                  <a:lnTo>
                    <a:pt x="6396" y="5892"/>
                  </a:lnTo>
                  <a:cubicBezTo>
                    <a:pt x="6396" y="4569"/>
                    <a:pt x="5545" y="3466"/>
                    <a:pt x="4411" y="2993"/>
                  </a:cubicBezTo>
                  <a:cubicBezTo>
                    <a:pt x="4758" y="2647"/>
                    <a:pt x="4978" y="2206"/>
                    <a:pt x="4978" y="1733"/>
                  </a:cubicBezTo>
                  <a:cubicBezTo>
                    <a:pt x="4978" y="788"/>
                    <a:pt x="4190" y="0"/>
                    <a:pt x="3182" y="0"/>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 name="Google Shape;281;p35"/>
            <p:cNvSpPr/>
            <p:nvPr/>
          </p:nvSpPr>
          <p:spPr>
            <a:xfrm>
              <a:off x="824900" y="1955275"/>
              <a:ext cx="157550" cy="155975"/>
            </a:xfrm>
            <a:custGeom>
              <a:rect b="b" l="l" r="r" t="t"/>
              <a:pathLst>
                <a:path extrusionOk="0" h="6239" w="6302">
                  <a:moveTo>
                    <a:pt x="3151" y="662"/>
                  </a:moveTo>
                  <a:cubicBezTo>
                    <a:pt x="4505" y="662"/>
                    <a:pt x="5608" y="1765"/>
                    <a:pt x="5608" y="3119"/>
                  </a:cubicBezTo>
                  <a:cubicBezTo>
                    <a:pt x="5608" y="4442"/>
                    <a:pt x="4505" y="5545"/>
                    <a:pt x="3151" y="5545"/>
                  </a:cubicBezTo>
                  <a:cubicBezTo>
                    <a:pt x="2710" y="5545"/>
                    <a:pt x="2332" y="5451"/>
                    <a:pt x="1954" y="5230"/>
                  </a:cubicBezTo>
                  <a:cubicBezTo>
                    <a:pt x="1890" y="5199"/>
                    <a:pt x="1796" y="5199"/>
                    <a:pt x="1733" y="5199"/>
                  </a:cubicBezTo>
                  <a:lnTo>
                    <a:pt x="945" y="5388"/>
                  </a:lnTo>
                  <a:lnTo>
                    <a:pt x="1166" y="4694"/>
                  </a:lnTo>
                  <a:cubicBezTo>
                    <a:pt x="1229" y="4568"/>
                    <a:pt x="1166" y="4505"/>
                    <a:pt x="1134" y="4411"/>
                  </a:cubicBezTo>
                  <a:cubicBezTo>
                    <a:pt x="914" y="4033"/>
                    <a:pt x="756" y="3592"/>
                    <a:pt x="756" y="3119"/>
                  </a:cubicBezTo>
                  <a:cubicBezTo>
                    <a:pt x="725" y="1733"/>
                    <a:pt x="1827" y="662"/>
                    <a:pt x="3151" y="662"/>
                  </a:cubicBezTo>
                  <a:close/>
                  <a:moveTo>
                    <a:pt x="3182" y="0"/>
                  </a:moveTo>
                  <a:cubicBezTo>
                    <a:pt x="1449" y="0"/>
                    <a:pt x="95" y="1418"/>
                    <a:pt x="95" y="3119"/>
                  </a:cubicBezTo>
                  <a:cubicBezTo>
                    <a:pt x="95" y="3655"/>
                    <a:pt x="189" y="4190"/>
                    <a:pt x="473" y="4663"/>
                  </a:cubicBezTo>
                  <a:lnTo>
                    <a:pt x="32" y="5766"/>
                  </a:lnTo>
                  <a:cubicBezTo>
                    <a:pt x="0" y="5860"/>
                    <a:pt x="32" y="5986"/>
                    <a:pt x="126" y="6112"/>
                  </a:cubicBezTo>
                  <a:cubicBezTo>
                    <a:pt x="189" y="6175"/>
                    <a:pt x="315" y="6238"/>
                    <a:pt x="473" y="6238"/>
                  </a:cubicBezTo>
                  <a:lnTo>
                    <a:pt x="1764" y="5923"/>
                  </a:lnTo>
                  <a:cubicBezTo>
                    <a:pt x="2206" y="6144"/>
                    <a:pt x="2678" y="6238"/>
                    <a:pt x="3182" y="6238"/>
                  </a:cubicBezTo>
                  <a:cubicBezTo>
                    <a:pt x="4915" y="6238"/>
                    <a:pt x="6301" y="4820"/>
                    <a:pt x="6301" y="3119"/>
                  </a:cubicBezTo>
                  <a:cubicBezTo>
                    <a:pt x="6301" y="1386"/>
                    <a:pt x="4883" y="0"/>
                    <a:pt x="3182" y="0"/>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 name="Google Shape;282;p35"/>
            <p:cNvSpPr/>
            <p:nvPr/>
          </p:nvSpPr>
          <p:spPr>
            <a:xfrm>
              <a:off x="895000" y="2058450"/>
              <a:ext cx="17350" cy="18125"/>
            </a:xfrm>
            <a:custGeom>
              <a:rect b="b" l="l" r="r" t="t"/>
              <a:pathLst>
                <a:path extrusionOk="0" h="725" w="694">
                  <a:moveTo>
                    <a:pt x="347" y="0"/>
                  </a:moveTo>
                  <a:cubicBezTo>
                    <a:pt x="158" y="0"/>
                    <a:pt x="0" y="158"/>
                    <a:pt x="0" y="378"/>
                  </a:cubicBezTo>
                  <a:cubicBezTo>
                    <a:pt x="0" y="567"/>
                    <a:pt x="158" y="725"/>
                    <a:pt x="347" y="725"/>
                  </a:cubicBezTo>
                  <a:cubicBezTo>
                    <a:pt x="536" y="725"/>
                    <a:pt x="693" y="567"/>
                    <a:pt x="693" y="378"/>
                  </a:cubicBezTo>
                  <a:cubicBezTo>
                    <a:pt x="693" y="158"/>
                    <a:pt x="536" y="0"/>
                    <a:pt x="347" y="0"/>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83" name="Google Shape;283;p35"/>
          <p:cNvGrpSpPr/>
          <p:nvPr/>
        </p:nvGrpSpPr>
        <p:grpSpPr>
          <a:xfrm>
            <a:off x="6491253" y="3233700"/>
            <a:ext cx="533549" cy="280331"/>
            <a:chOff x="2080675" y="352325"/>
            <a:chExt cx="485000" cy="254800"/>
          </a:xfrm>
        </p:grpSpPr>
        <p:sp>
          <p:nvSpPr>
            <p:cNvPr id="284" name="Google Shape;284;p35"/>
            <p:cNvSpPr/>
            <p:nvPr/>
          </p:nvSpPr>
          <p:spPr>
            <a:xfrm>
              <a:off x="2080675" y="352325"/>
              <a:ext cx="485000" cy="254800"/>
            </a:xfrm>
            <a:custGeom>
              <a:rect b="b" l="l" r="r" t="t"/>
              <a:pathLst>
                <a:path extrusionOk="0" h="10192" w="19400">
                  <a:moveTo>
                    <a:pt x="5514" y="2183"/>
                  </a:moveTo>
                  <a:cubicBezTo>
                    <a:pt x="4291" y="3932"/>
                    <a:pt x="4291" y="6254"/>
                    <a:pt x="5514" y="8002"/>
                  </a:cubicBezTo>
                  <a:cubicBezTo>
                    <a:pt x="4858" y="7685"/>
                    <a:pt x="4230" y="7320"/>
                    <a:pt x="3632" y="6909"/>
                  </a:cubicBezTo>
                  <a:cubicBezTo>
                    <a:pt x="2841" y="6368"/>
                    <a:pt x="2099" y="5762"/>
                    <a:pt x="1410" y="5097"/>
                  </a:cubicBezTo>
                  <a:cubicBezTo>
                    <a:pt x="2071" y="4454"/>
                    <a:pt x="3572" y="3126"/>
                    <a:pt x="5514" y="2183"/>
                  </a:cubicBezTo>
                  <a:close/>
                  <a:moveTo>
                    <a:pt x="13865" y="2171"/>
                  </a:moveTo>
                  <a:cubicBezTo>
                    <a:pt x="14527" y="2491"/>
                    <a:pt x="15167" y="2866"/>
                    <a:pt x="15774" y="3283"/>
                  </a:cubicBezTo>
                  <a:cubicBezTo>
                    <a:pt x="16562" y="3823"/>
                    <a:pt x="17304" y="4430"/>
                    <a:pt x="17996" y="5094"/>
                  </a:cubicBezTo>
                  <a:cubicBezTo>
                    <a:pt x="17307" y="5759"/>
                    <a:pt x="16565" y="6365"/>
                    <a:pt x="15774" y="6909"/>
                  </a:cubicBezTo>
                  <a:cubicBezTo>
                    <a:pt x="15167" y="7326"/>
                    <a:pt x="14530" y="7697"/>
                    <a:pt x="13865" y="8017"/>
                  </a:cubicBezTo>
                  <a:cubicBezTo>
                    <a:pt x="15097" y="6263"/>
                    <a:pt x="15097" y="3926"/>
                    <a:pt x="13865" y="2171"/>
                  </a:cubicBezTo>
                  <a:close/>
                  <a:moveTo>
                    <a:pt x="9801" y="1133"/>
                  </a:moveTo>
                  <a:cubicBezTo>
                    <a:pt x="11948" y="1190"/>
                    <a:pt x="13657" y="2947"/>
                    <a:pt x="13657" y="5091"/>
                  </a:cubicBezTo>
                  <a:cubicBezTo>
                    <a:pt x="13657" y="7238"/>
                    <a:pt x="11948" y="8995"/>
                    <a:pt x="9801" y="9053"/>
                  </a:cubicBezTo>
                  <a:lnTo>
                    <a:pt x="9566" y="9053"/>
                  </a:lnTo>
                  <a:cubicBezTo>
                    <a:pt x="7431" y="8983"/>
                    <a:pt x="5734" y="7232"/>
                    <a:pt x="5728" y="5094"/>
                  </a:cubicBezTo>
                  <a:cubicBezTo>
                    <a:pt x="5731" y="2947"/>
                    <a:pt x="7440" y="1190"/>
                    <a:pt x="9587" y="1133"/>
                  </a:cubicBezTo>
                  <a:close/>
                  <a:moveTo>
                    <a:pt x="9557" y="0"/>
                  </a:moveTo>
                  <a:cubicBezTo>
                    <a:pt x="7440" y="37"/>
                    <a:pt x="5166" y="852"/>
                    <a:pt x="2965" y="2362"/>
                  </a:cubicBezTo>
                  <a:cubicBezTo>
                    <a:pt x="1283" y="3518"/>
                    <a:pt x="239" y="4665"/>
                    <a:pt x="196" y="4714"/>
                  </a:cubicBezTo>
                  <a:cubicBezTo>
                    <a:pt x="0" y="4928"/>
                    <a:pt x="0" y="5257"/>
                    <a:pt x="196" y="5472"/>
                  </a:cubicBezTo>
                  <a:cubicBezTo>
                    <a:pt x="239" y="5523"/>
                    <a:pt x="1283" y="6670"/>
                    <a:pt x="2965" y="7827"/>
                  </a:cubicBezTo>
                  <a:cubicBezTo>
                    <a:pt x="5166" y="9337"/>
                    <a:pt x="7440" y="10149"/>
                    <a:pt x="9557" y="10188"/>
                  </a:cubicBezTo>
                  <a:cubicBezTo>
                    <a:pt x="9602" y="10188"/>
                    <a:pt x="9647" y="10191"/>
                    <a:pt x="9692" y="10191"/>
                  </a:cubicBezTo>
                  <a:lnTo>
                    <a:pt x="9717" y="10191"/>
                  </a:lnTo>
                  <a:cubicBezTo>
                    <a:pt x="11869" y="10185"/>
                    <a:pt x="14194" y="9367"/>
                    <a:pt x="16435" y="7827"/>
                  </a:cubicBezTo>
                  <a:cubicBezTo>
                    <a:pt x="18120" y="6670"/>
                    <a:pt x="19161" y="5523"/>
                    <a:pt x="19207" y="5475"/>
                  </a:cubicBezTo>
                  <a:cubicBezTo>
                    <a:pt x="19400" y="5257"/>
                    <a:pt x="19400" y="4931"/>
                    <a:pt x="19207" y="4714"/>
                  </a:cubicBezTo>
                  <a:cubicBezTo>
                    <a:pt x="19161" y="4665"/>
                    <a:pt x="18120" y="3521"/>
                    <a:pt x="16435" y="2365"/>
                  </a:cubicBezTo>
                  <a:cubicBezTo>
                    <a:pt x="14191" y="822"/>
                    <a:pt x="11869" y="6"/>
                    <a:pt x="9717" y="0"/>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CC0000"/>
                </a:solidFill>
                <a:latin typeface="Arial"/>
                <a:ea typeface="Arial"/>
                <a:cs typeface="Arial"/>
                <a:sym typeface="Arial"/>
              </a:endParaRPr>
            </a:p>
          </p:txBody>
        </p:sp>
        <p:sp>
          <p:nvSpPr>
            <p:cNvPr id="285" name="Google Shape;285;p35"/>
            <p:cNvSpPr/>
            <p:nvPr/>
          </p:nvSpPr>
          <p:spPr>
            <a:xfrm>
              <a:off x="2246650" y="408900"/>
              <a:ext cx="147075" cy="141600"/>
            </a:xfrm>
            <a:custGeom>
              <a:rect b="b" l="l" r="r" t="t"/>
              <a:pathLst>
                <a:path extrusionOk="0" h="5664" w="5883">
                  <a:moveTo>
                    <a:pt x="3054" y="1132"/>
                  </a:moveTo>
                  <a:cubicBezTo>
                    <a:pt x="3495" y="1132"/>
                    <a:pt x="3930" y="1304"/>
                    <a:pt x="4255" y="1630"/>
                  </a:cubicBezTo>
                  <a:cubicBezTo>
                    <a:pt x="4738" y="2116"/>
                    <a:pt x="4886" y="2846"/>
                    <a:pt x="4624" y="3480"/>
                  </a:cubicBezTo>
                  <a:cubicBezTo>
                    <a:pt x="4358" y="4115"/>
                    <a:pt x="3739" y="4531"/>
                    <a:pt x="3053" y="4531"/>
                  </a:cubicBezTo>
                  <a:cubicBezTo>
                    <a:pt x="2114" y="4528"/>
                    <a:pt x="1357" y="3770"/>
                    <a:pt x="1353" y="2831"/>
                  </a:cubicBezTo>
                  <a:cubicBezTo>
                    <a:pt x="1353" y="2143"/>
                    <a:pt x="1767" y="1524"/>
                    <a:pt x="2404" y="1261"/>
                  </a:cubicBezTo>
                  <a:cubicBezTo>
                    <a:pt x="2614" y="1174"/>
                    <a:pt x="2835" y="1132"/>
                    <a:pt x="3054" y="1132"/>
                  </a:cubicBezTo>
                  <a:close/>
                  <a:moveTo>
                    <a:pt x="3053" y="1"/>
                  </a:moveTo>
                  <a:cubicBezTo>
                    <a:pt x="2316" y="1"/>
                    <a:pt x="1593" y="288"/>
                    <a:pt x="1052" y="829"/>
                  </a:cubicBezTo>
                  <a:cubicBezTo>
                    <a:pt x="242" y="1639"/>
                    <a:pt x="1" y="2855"/>
                    <a:pt x="439" y="3915"/>
                  </a:cubicBezTo>
                  <a:cubicBezTo>
                    <a:pt x="876" y="4972"/>
                    <a:pt x="1909" y="5663"/>
                    <a:pt x="3053" y="5663"/>
                  </a:cubicBezTo>
                  <a:cubicBezTo>
                    <a:pt x="4614" y="5660"/>
                    <a:pt x="5883" y="4395"/>
                    <a:pt x="5883" y="2831"/>
                  </a:cubicBezTo>
                  <a:cubicBezTo>
                    <a:pt x="5883" y="1687"/>
                    <a:pt x="5194" y="654"/>
                    <a:pt x="4137" y="216"/>
                  </a:cubicBezTo>
                  <a:cubicBezTo>
                    <a:pt x="3786" y="71"/>
                    <a:pt x="3418" y="1"/>
                    <a:pt x="3053" y="1"/>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CC0000"/>
                </a:solidFill>
                <a:latin typeface="Arial"/>
                <a:ea typeface="Arial"/>
                <a:cs typeface="Arial"/>
                <a:sym typeface="Arial"/>
              </a:endParaRPr>
            </a:p>
          </p:txBody>
        </p:sp>
      </p:grpSp>
      <p:pic>
        <p:nvPicPr>
          <p:cNvPr id="286" name="Google Shape;286;p35"/>
          <p:cNvPicPr preferRelativeResize="0"/>
          <p:nvPr/>
        </p:nvPicPr>
        <p:blipFill rotWithShape="1">
          <a:blip r:embed="rId3">
            <a:alphaModFix/>
          </a:blip>
          <a:srcRect b="0" l="0" r="0" t="0"/>
          <a:stretch/>
        </p:blipFill>
        <p:spPr>
          <a:xfrm>
            <a:off x="1440463" y="0"/>
            <a:ext cx="3860973" cy="6857999"/>
          </a:xfrm>
          <a:prstGeom prst="rect">
            <a:avLst/>
          </a:prstGeom>
          <a:noFill/>
          <a:ln>
            <a:noFill/>
          </a:ln>
        </p:spPr>
      </p:pic>
      <p:sp>
        <p:nvSpPr>
          <p:cNvPr id="287" name="Google Shape;287;p35"/>
          <p:cNvSpPr txBox="1"/>
          <p:nvPr/>
        </p:nvSpPr>
        <p:spPr>
          <a:xfrm>
            <a:off x="5301425" y="6457800"/>
            <a:ext cx="31251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Calibri"/>
                <a:ea typeface="Calibri"/>
                <a:cs typeface="Calibri"/>
                <a:sym typeface="Calibri"/>
              </a:rPr>
              <a:t>Kaikei,</a:t>
            </a:r>
            <a:r>
              <a:rPr lang="en-US" sz="1000">
                <a:solidFill>
                  <a:schemeClr val="dk1"/>
                </a:solidFill>
                <a:latin typeface="Calibri"/>
                <a:ea typeface="Calibri"/>
                <a:cs typeface="Calibri"/>
                <a:sym typeface="Calibri"/>
              </a:rPr>
              <a:t> </a:t>
            </a:r>
            <a:r>
              <a:rPr i="1" lang="en-US" sz="1000" u="none" cap="none" strike="noStrike">
                <a:solidFill>
                  <a:schemeClr val="dk1"/>
                </a:solidFill>
                <a:latin typeface="Calibri"/>
                <a:ea typeface="Calibri"/>
                <a:cs typeface="Calibri"/>
                <a:sym typeface="Calibri"/>
              </a:rPr>
              <a:t>Standing Shaka Buddha</a:t>
            </a:r>
            <a:r>
              <a:rPr lang="en-US" sz="1000">
                <a:solidFill>
                  <a:schemeClr val="dk1"/>
                </a:solidFill>
                <a:latin typeface="Calibri"/>
                <a:ea typeface="Calibri"/>
                <a:cs typeface="Calibri"/>
                <a:sym typeface="Calibri"/>
              </a:rPr>
              <a:t>, c. 1210, g</a:t>
            </a:r>
            <a:r>
              <a:rPr b="0" i="0" lang="en-US" sz="1000" u="none" cap="none" strike="noStrike">
                <a:solidFill>
                  <a:schemeClr val="dk1"/>
                </a:solidFill>
                <a:latin typeface="Calibri"/>
                <a:ea typeface="Calibri"/>
                <a:cs typeface="Calibri"/>
                <a:sym typeface="Calibri"/>
              </a:rPr>
              <a:t>ilt and lacquered wood</a:t>
            </a:r>
            <a:r>
              <a:rPr lang="en-US" sz="1000">
                <a:solidFill>
                  <a:schemeClr val="dk1"/>
                </a:solidFill>
                <a:latin typeface="Calibri"/>
                <a:ea typeface="Calibri"/>
                <a:cs typeface="Calibri"/>
                <a:sym typeface="Calibri"/>
              </a:rPr>
              <a:t>. Kimbell Art Museum</a:t>
            </a:r>
            <a:endParaRPr b="0" i="0" sz="1000" u="none" cap="none" strike="noStrike">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36"/>
          <p:cNvSpPr txBox="1"/>
          <p:nvPr/>
        </p:nvSpPr>
        <p:spPr>
          <a:xfrm>
            <a:off x="7242625" y="376525"/>
            <a:ext cx="4601100" cy="501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What do you notice about the other parts of the sculpture? What </a:t>
            </a:r>
            <a:r>
              <a:rPr b="1" i="0" lang="en-US" sz="2000" u="none" cap="none" strike="noStrike">
                <a:solidFill>
                  <a:srgbClr val="000000"/>
                </a:solidFill>
                <a:latin typeface="Calibri"/>
                <a:ea typeface="Calibri"/>
                <a:cs typeface="Calibri"/>
                <a:sym typeface="Calibri"/>
              </a:rPr>
              <a:t>natural forms</a:t>
            </a:r>
            <a:r>
              <a:rPr b="0" i="0" lang="en-US" sz="2000" u="none" cap="none" strike="noStrike">
                <a:solidFill>
                  <a:srgbClr val="000000"/>
                </a:solidFill>
                <a:latin typeface="Calibri"/>
                <a:ea typeface="Calibri"/>
                <a:cs typeface="Calibri"/>
                <a:sym typeface="Calibri"/>
              </a:rPr>
              <a:t> do you recognize? </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What is he standing on? What shape is the base of the </a:t>
            </a:r>
            <a:r>
              <a:rPr b="1" i="0" lang="en-US" sz="2000" u="none" cap="none" strike="noStrike">
                <a:solidFill>
                  <a:srgbClr val="000000"/>
                </a:solidFill>
                <a:latin typeface="Calibri"/>
                <a:ea typeface="Calibri"/>
                <a:cs typeface="Calibri"/>
                <a:sym typeface="Calibri"/>
              </a:rPr>
              <a:t>pedestal</a:t>
            </a:r>
            <a:r>
              <a:rPr b="0" i="0" lang="en-US" sz="2000" u="none" cap="none" strike="noStrike">
                <a:solidFill>
                  <a:srgbClr val="000000"/>
                </a:solidFill>
                <a:latin typeface="Calibri"/>
                <a:ea typeface="Calibri"/>
                <a:cs typeface="Calibri"/>
                <a:sym typeface="Calibri"/>
              </a:rPr>
              <a:t>? </a:t>
            </a:r>
            <a:r>
              <a:rPr b="1" i="0" lang="en-US" sz="2000" u="none" cap="none" strike="noStrike">
                <a:solidFill>
                  <a:srgbClr val="000000"/>
                </a:solidFill>
                <a:latin typeface="Calibri"/>
                <a:ea typeface="Calibri"/>
                <a:cs typeface="Calibri"/>
                <a:sym typeface="Calibri"/>
              </a:rPr>
              <a:t>For what purpose</a:t>
            </a:r>
            <a:r>
              <a:rPr b="0" i="0" lang="en-US" sz="2000" u="none" cap="none" strike="noStrike">
                <a:solidFill>
                  <a:srgbClr val="000000"/>
                </a:solidFill>
                <a:latin typeface="Calibri"/>
                <a:ea typeface="Calibri"/>
                <a:cs typeface="Calibri"/>
                <a:sym typeface="Calibri"/>
              </a:rPr>
              <a:t> do you think this was created?</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Calibri"/>
                <a:ea typeface="Calibri"/>
                <a:cs typeface="Calibri"/>
                <a:sym typeface="Calibri"/>
              </a:rPr>
              <a:t>Read</a:t>
            </a:r>
            <a:r>
              <a:rPr b="0" i="0" lang="en-US" sz="2000" u="none" cap="none" strike="noStrike">
                <a:solidFill>
                  <a:srgbClr val="000000"/>
                </a:solidFill>
                <a:latin typeface="Calibri"/>
                <a:ea typeface="Calibri"/>
                <a:cs typeface="Calibri"/>
                <a:sym typeface="Calibri"/>
              </a:rPr>
              <a:t> the story of the Buddha and learn about other </a:t>
            </a:r>
            <a:r>
              <a:rPr b="1" i="0" lang="en-US" sz="2000" u="none" cap="none" strike="noStrike">
                <a:solidFill>
                  <a:srgbClr val="000000"/>
                </a:solidFill>
                <a:latin typeface="Calibri"/>
                <a:ea typeface="Calibri"/>
                <a:cs typeface="Calibri"/>
                <a:sym typeface="Calibri"/>
              </a:rPr>
              <a:t>important symbols </a:t>
            </a:r>
            <a:r>
              <a:rPr b="0" i="0" lang="en-US" sz="2000" u="none" cap="none" strike="noStrike">
                <a:solidFill>
                  <a:srgbClr val="000000"/>
                </a:solidFill>
                <a:latin typeface="Calibri"/>
                <a:ea typeface="Calibri"/>
                <a:cs typeface="Calibri"/>
                <a:sym typeface="Calibri"/>
              </a:rPr>
              <a:t>in Buddhist art.</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alibri"/>
              <a:ea typeface="Calibri"/>
              <a:cs typeface="Calibri"/>
              <a:sym typeface="Calibri"/>
            </a:endParaRPr>
          </a:p>
        </p:txBody>
      </p:sp>
      <p:grpSp>
        <p:nvGrpSpPr>
          <p:cNvPr id="294" name="Google Shape;294;p36"/>
          <p:cNvGrpSpPr/>
          <p:nvPr/>
        </p:nvGrpSpPr>
        <p:grpSpPr>
          <a:xfrm>
            <a:off x="6510287" y="2023399"/>
            <a:ext cx="533547" cy="525154"/>
            <a:chOff x="683125" y="1955275"/>
            <a:chExt cx="299325" cy="294600"/>
          </a:xfrm>
        </p:grpSpPr>
        <p:sp>
          <p:nvSpPr>
            <p:cNvPr id="295" name="Google Shape;295;p36"/>
            <p:cNvSpPr/>
            <p:nvPr/>
          </p:nvSpPr>
          <p:spPr>
            <a:xfrm>
              <a:off x="876875" y="1989925"/>
              <a:ext cx="52800" cy="63825"/>
            </a:xfrm>
            <a:custGeom>
              <a:rect b="b" l="l" r="r" t="t"/>
              <a:pathLst>
                <a:path extrusionOk="0" h="2553" w="2112">
                  <a:moveTo>
                    <a:pt x="1072" y="0"/>
                  </a:moveTo>
                  <a:cubicBezTo>
                    <a:pt x="473" y="0"/>
                    <a:pt x="64" y="473"/>
                    <a:pt x="64" y="1009"/>
                  </a:cubicBezTo>
                  <a:cubicBezTo>
                    <a:pt x="1" y="1229"/>
                    <a:pt x="158" y="1324"/>
                    <a:pt x="379" y="1324"/>
                  </a:cubicBezTo>
                  <a:cubicBezTo>
                    <a:pt x="568" y="1324"/>
                    <a:pt x="725" y="1166"/>
                    <a:pt x="725" y="977"/>
                  </a:cubicBezTo>
                  <a:cubicBezTo>
                    <a:pt x="725" y="788"/>
                    <a:pt x="883" y="631"/>
                    <a:pt x="1072" y="631"/>
                  </a:cubicBezTo>
                  <a:cubicBezTo>
                    <a:pt x="1261" y="631"/>
                    <a:pt x="1418" y="788"/>
                    <a:pt x="1418" y="977"/>
                  </a:cubicBezTo>
                  <a:cubicBezTo>
                    <a:pt x="1418" y="1103"/>
                    <a:pt x="1355" y="1198"/>
                    <a:pt x="1229" y="1292"/>
                  </a:cubicBezTo>
                  <a:cubicBezTo>
                    <a:pt x="914" y="1450"/>
                    <a:pt x="725" y="1796"/>
                    <a:pt x="725" y="2206"/>
                  </a:cubicBezTo>
                  <a:cubicBezTo>
                    <a:pt x="725" y="2395"/>
                    <a:pt x="883" y="2552"/>
                    <a:pt x="1072" y="2552"/>
                  </a:cubicBezTo>
                  <a:cubicBezTo>
                    <a:pt x="1261" y="2552"/>
                    <a:pt x="1418" y="2395"/>
                    <a:pt x="1418" y="2206"/>
                  </a:cubicBezTo>
                  <a:cubicBezTo>
                    <a:pt x="1418" y="2080"/>
                    <a:pt x="1481" y="1954"/>
                    <a:pt x="1544" y="1922"/>
                  </a:cubicBezTo>
                  <a:cubicBezTo>
                    <a:pt x="1891" y="1733"/>
                    <a:pt x="2111" y="1355"/>
                    <a:pt x="2111" y="1009"/>
                  </a:cubicBezTo>
                  <a:cubicBezTo>
                    <a:pt x="2111" y="410"/>
                    <a:pt x="1639" y="0"/>
                    <a:pt x="1072" y="0"/>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 name="Google Shape;296;p36"/>
            <p:cNvSpPr/>
            <p:nvPr/>
          </p:nvSpPr>
          <p:spPr>
            <a:xfrm>
              <a:off x="683125" y="2058450"/>
              <a:ext cx="159900" cy="191425"/>
            </a:xfrm>
            <a:custGeom>
              <a:rect b="b" l="l" r="r" t="t"/>
              <a:pathLst>
                <a:path extrusionOk="0" h="7657" w="6396">
                  <a:moveTo>
                    <a:pt x="3245" y="693"/>
                  </a:moveTo>
                  <a:cubicBezTo>
                    <a:pt x="3812" y="693"/>
                    <a:pt x="4285" y="1166"/>
                    <a:pt x="4285" y="1702"/>
                  </a:cubicBezTo>
                  <a:cubicBezTo>
                    <a:pt x="4285" y="2269"/>
                    <a:pt x="3812" y="2710"/>
                    <a:pt x="3245" y="2710"/>
                  </a:cubicBezTo>
                  <a:cubicBezTo>
                    <a:pt x="2647" y="2710"/>
                    <a:pt x="2174" y="2269"/>
                    <a:pt x="2174" y="1702"/>
                  </a:cubicBezTo>
                  <a:cubicBezTo>
                    <a:pt x="2174" y="1166"/>
                    <a:pt x="2678" y="693"/>
                    <a:pt x="3245" y="693"/>
                  </a:cubicBezTo>
                  <a:close/>
                  <a:moveTo>
                    <a:pt x="3245" y="3434"/>
                  </a:moveTo>
                  <a:cubicBezTo>
                    <a:pt x="4569" y="3434"/>
                    <a:pt x="5671" y="4537"/>
                    <a:pt x="5671" y="5892"/>
                  </a:cubicBezTo>
                  <a:lnTo>
                    <a:pt x="5671" y="6994"/>
                  </a:lnTo>
                  <a:lnTo>
                    <a:pt x="788" y="6994"/>
                  </a:lnTo>
                  <a:lnTo>
                    <a:pt x="788" y="5892"/>
                  </a:lnTo>
                  <a:cubicBezTo>
                    <a:pt x="788" y="4537"/>
                    <a:pt x="1891" y="3434"/>
                    <a:pt x="3245" y="3434"/>
                  </a:cubicBezTo>
                  <a:close/>
                  <a:moveTo>
                    <a:pt x="3182" y="0"/>
                  </a:moveTo>
                  <a:cubicBezTo>
                    <a:pt x="2237" y="0"/>
                    <a:pt x="1418" y="788"/>
                    <a:pt x="1418" y="1733"/>
                  </a:cubicBezTo>
                  <a:cubicBezTo>
                    <a:pt x="1418" y="2206"/>
                    <a:pt x="1607" y="2678"/>
                    <a:pt x="1985" y="2993"/>
                  </a:cubicBezTo>
                  <a:cubicBezTo>
                    <a:pt x="819" y="3466"/>
                    <a:pt x="0" y="4569"/>
                    <a:pt x="0" y="5892"/>
                  </a:cubicBezTo>
                  <a:lnTo>
                    <a:pt x="0" y="7309"/>
                  </a:lnTo>
                  <a:cubicBezTo>
                    <a:pt x="126" y="7499"/>
                    <a:pt x="284" y="7656"/>
                    <a:pt x="441" y="7656"/>
                  </a:cubicBezTo>
                  <a:lnTo>
                    <a:pt x="6018" y="7656"/>
                  </a:lnTo>
                  <a:cubicBezTo>
                    <a:pt x="6238" y="7656"/>
                    <a:pt x="6396" y="7499"/>
                    <a:pt x="6396" y="7309"/>
                  </a:cubicBezTo>
                  <a:lnTo>
                    <a:pt x="6396" y="5892"/>
                  </a:lnTo>
                  <a:cubicBezTo>
                    <a:pt x="6396" y="4569"/>
                    <a:pt x="5545" y="3466"/>
                    <a:pt x="4411" y="2993"/>
                  </a:cubicBezTo>
                  <a:cubicBezTo>
                    <a:pt x="4758" y="2647"/>
                    <a:pt x="4978" y="2206"/>
                    <a:pt x="4978" y="1733"/>
                  </a:cubicBezTo>
                  <a:cubicBezTo>
                    <a:pt x="4978" y="788"/>
                    <a:pt x="4190" y="0"/>
                    <a:pt x="3182" y="0"/>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 name="Google Shape;297;p36"/>
            <p:cNvSpPr/>
            <p:nvPr/>
          </p:nvSpPr>
          <p:spPr>
            <a:xfrm>
              <a:off x="824900" y="1955275"/>
              <a:ext cx="157550" cy="155975"/>
            </a:xfrm>
            <a:custGeom>
              <a:rect b="b" l="l" r="r" t="t"/>
              <a:pathLst>
                <a:path extrusionOk="0" h="6239" w="6302">
                  <a:moveTo>
                    <a:pt x="3151" y="662"/>
                  </a:moveTo>
                  <a:cubicBezTo>
                    <a:pt x="4505" y="662"/>
                    <a:pt x="5608" y="1765"/>
                    <a:pt x="5608" y="3119"/>
                  </a:cubicBezTo>
                  <a:cubicBezTo>
                    <a:pt x="5608" y="4442"/>
                    <a:pt x="4505" y="5545"/>
                    <a:pt x="3151" y="5545"/>
                  </a:cubicBezTo>
                  <a:cubicBezTo>
                    <a:pt x="2710" y="5545"/>
                    <a:pt x="2332" y="5451"/>
                    <a:pt x="1954" y="5230"/>
                  </a:cubicBezTo>
                  <a:cubicBezTo>
                    <a:pt x="1890" y="5199"/>
                    <a:pt x="1796" y="5199"/>
                    <a:pt x="1733" y="5199"/>
                  </a:cubicBezTo>
                  <a:lnTo>
                    <a:pt x="945" y="5388"/>
                  </a:lnTo>
                  <a:lnTo>
                    <a:pt x="1166" y="4694"/>
                  </a:lnTo>
                  <a:cubicBezTo>
                    <a:pt x="1229" y="4568"/>
                    <a:pt x="1166" y="4505"/>
                    <a:pt x="1134" y="4411"/>
                  </a:cubicBezTo>
                  <a:cubicBezTo>
                    <a:pt x="914" y="4033"/>
                    <a:pt x="756" y="3592"/>
                    <a:pt x="756" y="3119"/>
                  </a:cubicBezTo>
                  <a:cubicBezTo>
                    <a:pt x="725" y="1733"/>
                    <a:pt x="1827" y="662"/>
                    <a:pt x="3151" y="662"/>
                  </a:cubicBezTo>
                  <a:close/>
                  <a:moveTo>
                    <a:pt x="3182" y="0"/>
                  </a:moveTo>
                  <a:cubicBezTo>
                    <a:pt x="1449" y="0"/>
                    <a:pt x="95" y="1418"/>
                    <a:pt x="95" y="3119"/>
                  </a:cubicBezTo>
                  <a:cubicBezTo>
                    <a:pt x="95" y="3655"/>
                    <a:pt x="189" y="4190"/>
                    <a:pt x="473" y="4663"/>
                  </a:cubicBezTo>
                  <a:lnTo>
                    <a:pt x="32" y="5766"/>
                  </a:lnTo>
                  <a:cubicBezTo>
                    <a:pt x="0" y="5860"/>
                    <a:pt x="32" y="5986"/>
                    <a:pt x="126" y="6112"/>
                  </a:cubicBezTo>
                  <a:cubicBezTo>
                    <a:pt x="189" y="6175"/>
                    <a:pt x="315" y="6238"/>
                    <a:pt x="473" y="6238"/>
                  </a:cubicBezTo>
                  <a:lnTo>
                    <a:pt x="1764" y="5923"/>
                  </a:lnTo>
                  <a:cubicBezTo>
                    <a:pt x="2206" y="6144"/>
                    <a:pt x="2678" y="6238"/>
                    <a:pt x="3182" y="6238"/>
                  </a:cubicBezTo>
                  <a:cubicBezTo>
                    <a:pt x="4915" y="6238"/>
                    <a:pt x="6301" y="4820"/>
                    <a:pt x="6301" y="3119"/>
                  </a:cubicBezTo>
                  <a:cubicBezTo>
                    <a:pt x="6301" y="1386"/>
                    <a:pt x="4883" y="0"/>
                    <a:pt x="3182" y="0"/>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 name="Google Shape;298;p36"/>
            <p:cNvSpPr/>
            <p:nvPr/>
          </p:nvSpPr>
          <p:spPr>
            <a:xfrm>
              <a:off x="895000" y="2058450"/>
              <a:ext cx="17350" cy="18125"/>
            </a:xfrm>
            <a:custGeom>
              <a:rect b="b" l="l" r="r" t="t"/>
              <a:pathLst>
                <a:path extrusionOk="0" h="725" w="694">
                  <a:moveTo>
                    <a:pt x="347" y="0"/>
                  </a:moveTo>
                  <a:cubicBezTo>
                    <a:pt x="158" y="0"/>
                    <a:pt x="0" y="158"/>
                    <a:pt x="0" y="378"/>
                  </a:cubicBezTo>
                  <a:cubicBezTo>
                    <a:pt x="0" y="567"/>
                    <a:pt x="158" y="725"/>
                    <a:pt x="347" y="725"/>
                  </a:cubicBezTo>
                  <a:cubicBezTo>
                    <a:pt x="536" y="725"/>
                    <a:pt x="693" y="567"/>
                    <a:pt x="693" y="378"/>
                  </a:cubicBezTo>
                  <a:cubicBezTo>
                    <a:pt x="693" y="158"/>
                    <a:pt x="536" y="0"/>
                    <a:pt x="347" y="0"/>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99" name="Google Shape;299;p36"/>
          <p:cNvGrpSpPr/>
          <p:nvPr/>
        </p:nvGrpSpPr>
        <p:grpSpPr>
          <a:xfrm>
            <a:off x="6491253" y="499450"/>
            <a:ext cx="533549" cy="280331"/>
            <a:chOff x="2080675" y="352325"/>
            <a:chExt cx="485000" cy="254800"/>
          </a:xfrm>
        </p:grpSpPr>
        <p:sp>
          <p:nvSpPr>
            <p:cNvPr id="300" name="Google Shape;300;p36"/>
            <p:cNvSpPr/>
            <p:nvPr/>
          </p:nvSpPr>
          <p:spPr>
            <a:xfrm>
              <a:off x="2080675" y="352325"/>
              <a:ext cx="485000" cy="254800"/>
            </a:xfrm>
            <a:custGeom>
              <a:rect b="b" l="l" r="r" t="t"/>
              <a:pathLst>
                <a:path extrusionOk="0" h="10192" w="19400">
                  <a:moveTo>
                    <a:pt x="5514" y="2183"/>
                  </a:moveTo>
                  <a:cubicBezTo>
                    <a:pt x="4291" y="3932"/>
                    <a:pt x="4291" y="6254"/>
                    <a:pt x="5514" y="8002"/>
                  </a:cubicBezTo>
                  <a:cubicBezTo>
                    <a:pt x="4858" y="7685"/>
                    <a:pt x="4230" y="7320"/>
                    <a:pt x="3632" y="6909"/>
                  </a:cubicBezTo>
                  <a:cubicBezTo>
                    <a:pt x="2841" y="6368"/>
                    <a:pt x="2099" y="5762"/>
                    <a:pt x="1410" y="5097"/>
                  </a:cubicBezTo>
                  <a:cubicBezTo>
                    <a:pt x="2071" y="4454"/>
                    <a:pt x="3572" y="3126"/>
                    <a:pt x="5514" y="2183"/>
                  </a:cubicBezTo>
                  <a:close/>
                  <a:moveTo>
                    <a:pt x="13865" y="2171"/>
                  </a:moveTo>
                  <a:cubicBezTo>
                    <a:pt x="14527" y="2491"/>
                    <a:pt x="15167" y="2866"/>
                    <a:pt x="15774" y="3283"/>
                  </a:cubicBezTo>
                  <a:cubicBezTo>
                    <a:pt x="16562" y="3823"/>
                    <a:pt x="17304" y="4430"/>
                    <a:pt x="17996" y="5094"/>
                  </a:cubicBezTo>
                  <a:cubicBezTo>
                    <a:pt x="17307" y="5759"/>
                    <a:pt x="16565" y="6365"/>
                    <a:pt x="15774" y="6909"/>
                  </a:cubicBezTo>
                  <a:cubicBezTo>
                    <a:pt x="15167" y="7326"/>
                    <a:pt x="14530" y="7697"/>
                    <a:pt x="13865" y="8017"/>
                  </a:cubicBezTo>
                  <a:cubicBezTo>
                    <a:pt x="15097" y="6263"/>
                    <a:pt x="15097" y="3926"/>
                    <a:pt x="13865" y="2171"/>
                  </a:cubicBezTo>
                  <a:close/>
                  <a:moveTo>
                    <a:pt x="9801" y="1133"/>
                  </a:moveTo>
                  <a:cubicBezTo>
                    <a:pt x="11948" y="1190"/>
                    <a:pt x="13657" y="2947"/>
                    <a:pt x="13657" y="5091"/>
                  </a:cubicBezTo>
                  <a:cubicBezTo>
                    <a:pt x="13657" y="7238"/>
                    <a:pt x="11948" y="8995"/>
                    <a:pt x="9801" y="9053"/>
                  </a:cubicBezTo>
                  <a:lnTo>
                    <a:pt x="9566" y="9053"/>
                  </a:lnTo>
                  <a:cubicBezTo>
                    <a:pt x="7431" y="8983"/>
                    <a:pt x="5734" y="7232"/>
                    <a:pt x="5728" y="5094"/>
                  </a:cubicBezTo>
                  <a:cubicBezTo>
                    <a:pt x="5731" y="2947"/>
                    <a:pt x="7440" y="1190"/>
                    <a:pt x="9587" y="1133"/>
                  </a:cubicBezTo>
                  <a:close/>
                  <a:moveTo>
                    <a:pt x="9557" y="0"/>
                  </a:moveTo>
                  <a:cubicBezTo>
                    <a:pt x="7440" y="37"/>
                    <a:pt x="5166" y="852"/>
                    <a:pt x="2965" y="2362"/>
                  </a:cubicBezTo>
                  <a:cubicBezTo>
                    <a:pt x="1283" y="3518"/>
                    <a:pt x="239" y="4665"/>
                    <a:pt x="196" y="4714"/>
                  </a:cubicBezTo>
                  <a:cubicBezTo>
                    <a:pt x="0" y="4928"/>
                    <a:pt x="0" y="5257"/>
                    <a:pt x="196" y="5472"/>
                  </a:cubicBezTo>
                  <a:cubicBezTo>
                    <a:pt x="239" y="5523"/>
                    <a:pt x="1283" y="6670"/>
                    <a:pt x="2965" y="7827"/>
                  </a:cubicBezTo>
                  <a:cubicBezTo>
                    <a:pt x="5166" y="9337"/>
                    <a:pt x="7440" y="10149"/>
                    <a:pt x="9557" y="10188"/>
                  </a:cubicBezTo>
                  <a:cubicBezTo>
                    <a:pt x="9602" y="10188"/>
                    <a:pt x="9647" y="10191"/>
                    <a:pt x="9692" y="10191"/>
                  </a:cubicBezTo>
                  <a:lnTo>
                    <a:pt x="9717" y="10191"/>
                  </a:lnTo>
                  <a:cubicBezTo>
                    <a:pt x="11869" y="10185"/>
                    <a:pt x="14194" y="9367"/>
                    <a:pt x="16435" y="7827"/>
                  </a:cubicBezTo>
                  <a:cubicBezTo>
                    <a:pt x="18120" y="6670"/>
                    <a:pt x="19161" y="5523"/>
                    <a:pt x="19207" y="5475"/>
                  </a:cubicBezTo>
                  <a:cubicBezTo>
                    <a:pt x="19400" y="5257"/>
                    <a:pt x="19400" y="4931"/>
                    <a:pt x="19207" y="4714"/>
                  </a:cubicBezTo>
                  <a:cubicBezTo>
                    <a:pt x="19161" y="4665"/>
                    <a:pt x="18120" y="3521"/>
                    <a:pt x="16435" y="2365"/>
                  </a:cubicBezTo>
                  <a:cubicBezTo>
                    <a:pt x="14191" y="822"/>
                    <a:pt x="11869" y="6"/>
                    <a:pt x="9717" y="0"/>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CC0000"/>
                </a:solidFill>
                <a:latin typeface="Arial"/>
                <a:ea typeface="Arial"/>
                <a:cs typeface="Arial"/>
                <a:sym typeface="Arial"/>
              </a:endParaRPr>
            </a:p>
          </p:txBody>
        </p:sp>
        <p:sp>
          <p:nvSpPr>
            <p:cNvPr id="301" name="Google Shape;301;p36"/>
            <p:cNvSpPr/>
            <p:nvPr/>
          </p:nvSpPr>
          <p:spPr>
            <a:xfrm>
              <a:off x="2246650" y="408900"/>
              <a:ext cx="147075" cy="141600"/>
            </a:xfrm>
            <a:custGeom>
              <a:rect b="b" l="l" r="r" t="t"/>
              <a:pathLst>
                <a:path extrusionOk="0" h="5664" w="5883">
                  <a:moveTo>
                    <a:pt x="3054" y="1132"/>
                  </a:moveTo>
                  <a:cubicBezTo>
                    <a:pt x="3495" y="1132"/>
                    <a:pt x="3930" y="1304"/>
                    <a:pt x="4255" y="1630"/>
                  </a:cubicBezTo>
                  <a:cubicBezTo>
                    <a:pt x="4738" y="2116"/>
                    <a:pt x="4886" y="2846"/>
                    <a:pt x="4624" y="3480"/>
                  </a:cubicBezTo>
                  <a:cubicBezTo>
                    <a:pt x="4358" y="4115"/>
                    <a:pt x="3739" y="4531"/>
                    <a:pt x="3053" y="4531"/>
                  </a:cubicBezTo>
                  <a:cubicBezTo>
                    <a:pt x="2114" y="4528"/>
                    <a:pt x="1357" y="3770"/>
                    <a:pt x="1353" y="2831"/>
                  </a:cubicBezTo>
                  <a:cubicBezTo>
                    <a:pt x="1353" y="2143"/>
                    <a:pt x="1767" y="1524"/>
                    <a:pt x="2404" y="1261"/>
                  </a:cubicBezTo>
                  <a:cubicBezTo>
                    <a:pt x="2614" y="1174"/>
                    <a:pt x="2835" y="1132"/>
                    <a:pt x="3054" y="1132"/>
                  </a:cubicBezTo>
                  <a:close/>
                  <a:moveTo>
                    <a:pt x="3053" y="1"/>
                  </a:moveTo>
                  <a:cubicBezTo>
                    <a:pt x="2316" y="1"/>
                    <a:pt x="1593" y="288"/>
                    <a:pt x="1052" y="829"/>
                  </a:cubicBezTo>
                  <a:cubicBezTo>
                    <a:pt x="242" y="1639"/>
                    <a:pt x="1" y="2855"/>
                    <a:pt x="439" y="3915"/>
                  </a:cubicBezTo>
                  <a:cubicBezTo>
                    <a:pt x="876" y="4972"/>
                    <a:pt x="1909" y="5663"/>
                    <a:pt x="3053" y="5663"/>
                  </a:cubicBezTo>
                  <a:cubicBezTo>
                    <a:pt x="4614" y="5660"/>
                    <a:pt x="5883" y="4395"/>
                    <a:pt x="5883" y="2831"/>
                  </a:cubicBezTo>
                  <a:cubicBezTo>
                    <a:pt x="5883" y="1687"/>
                    <a:pt x="5194" y="654"/>
                    <a:pt x="4137" y="216"/>
                  </a:cubicBezTo>
                  <a:cubicBezTo>
                    <a:pt x="3786" y="71"/>
                    <a:pt x="3418" y="1"/>
                    <a:pt x="3053" y="1"/>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CC0000"/>
                </a:solidFill>
                <a:latin typeface="Arial"/>
                <a:ea typeface="Arial"/>
                <a:cs typeface="Arial"/>
                <a:sym typeface="Arial"/>
              </a:endParaRPr>
            </a:p>
          </p:txBody>
        </p:sp>
      </p:grpSp>
      <p:pic>
        <p:nvPicPr>
          <p:cNvPr id="302" name="Google Shape;302;p36"/>
          <p:cNvPicPr preferRelativeResize="0"/>
          <p:nvPr/>
        </p:nvPicPr>
        <p:blipFill rotWithShape="1">
          <a:blip r:embed="rId3">
            <a:alphaModFix/>
          </a:blip>
          <a:srcRect b="0" l="0" r="0" t="0"/>
          <a:stretch/>
        </p:blipFill>
        <p:spPr>
          <a:xfrm>
            <a:off x="1440463" y="0"/>
            <a:ext cx="3860973" cy="6857999"/>
          </a:xfrm>
          <a:prstGeom prst="rect">
            <a:avLst/>
          </a:prstGeom>
          <a:noFill/>
          <a:ln>
            <a:noFill/>
          </a:ln>
        </p:spPr>
      </p:pic>
      <p:sp>
        <p:nvSpPr>
          <p:cNvPr id="303" name="Google Shape;303;p36"/>
          <p:cNvSpPr/>
          <p:nvPr/>
        </p:nvSpPr>
        <p:spPr>
          <a:xfrm>
            <a:off x="6491250" y="3500050"/>
            <a:ext cx="533538" cy="485877"/>
          </a:xfrm>
          <a:custGeom>
            <a:rect b="b" l="l" r="r" t="t"/>
            <a:pathLst>
              <a:path extrusionOk="0" h="11563" w="12698">
                <a:moveTo>
                  <a:pt x="2490" y="820"/>
                </a:moveTo>
                <a:cubicBezTo>
                  <a:pt x="3529" y="914"/>
                  <a:pt x="4600" y="1292"/>
                  <a:pt x="5483" y="2017"/>
                </a:cubicBezTo>
                <a:lnTo>
                  <a:pt x="5798" y="2237"/>
                </a:lnTo>
                <a:lnTo>
                  <a:pt x="5798" y="10334"/>
                </a:lnTo>
                <a:lnTo>
                  <a:pt x="5766" y="10334"/>
                </a:lnTo>
                <a:cubicBezTo>
                  <a:pt x="4789" y="9609"/>
                  <a:pt x="3655" y="9168"/>
                  <a:pt x="2490" y="9105"/>
                </a:cubicBezTo>
                <a:lnTo>
                  <a:pt x="2490" y="820"/>
                </a:lnTo>
                <a:close/>
                <a:moveTo>
                  <a:pt x="9925" y="883"/>
                </a:moveTo>
                <a:lnTo>
                  <a:pt x="9925" y="9137"/>
                </a:lnTo>
                <a:cubicBezTo>
                  <a:pt x="8728" y="9200"/>
                  <a:pt x="7593" y="9609"/>
                  <a:pt x="6617" y="10334"/>
                </a:cubicBezTo>
                <a:lnTo>
                  <a:pt x="6617" y="2300"/>
                </a:lnTo>
                <a:lnTo>
                  <a:pt x="6932" y="2048"/>
                </a:lnTo>
                <a:cubicBezTo>
                  <a:pt x="7782" y="1355"/>
                  <a:pt x="8854" y="946"/>
                  <a:pt x="9925" y="883"/>
                </a:cubicBezTo>
                <a:close/>
                <a:moveTo>
                  <a:pt x="1702" y="2458"/>
                </a:moveTo>
                <a:lnTo>
                  <a:pt x="1702" y="9483"/>
                </a:lnTo>
                <a:cubicBezTo>
                  <a:pt x="1702" y="9735"/>
                  <a:pt x="1891" y="9924"/>
                  <a:pt x="2080" y="9924"/>
                </a:cubicBezTo>
                <a:cubicBezTo>
                  <a:pt x="3057" y="9924"/>
                  <a:pt x="4096" y="10208"/>
                  <a:pt x="4978" y="10744"/>
                </a:cubicBezTo>
                <a:lnTo>
                  <a:pt x="1261" y="10744"/>
                </a:lnTo>
                <a:cubicBezTo>
                  <a:pt x="1009" y="10744"/>
                  <a:pt x="851" y="10555"/>
                  <a:pt x="851" y="10334"/>
                </a:cubicBezTo>
                <a:lnTo>
                  <a:pt x="851" y="2867"/>
                </a:lnTo>
                <a:cubicBezTo>
                  <a:pt x="851" y="2647"/>
                  <a:pt x="1040" y="2489"/>
                  <a:pt x="1261" y="2458"/>
                </a:cubicBezTo>
                <a:close/>
                <a:moveTo>
                  <a:pt x="11406" y="2458"/>
                </a:moveTo>
                <a:cubicBezTo>
                  <a:pt x="11658" y="2458"/>
                  <a:pt x="11815" y="2647"/>
                  <a:pt x="11847" y="2867"/>
                </a:cubicBezTo>
                <a:lnTo>
                  <a:pt x="11847" y="10334"/>
                </a:lnTo>
                <a:cubicBezTo>
                  <a:pt x="11847" y="10555"/>
                  <a:pt x="11658" y="10712"/>
                  <a:pt x="11406" y="10744"/>
                </a:cubicBezTo>
                <a:lnTo>
                  <a:pt x="7436" y="10744"/>
                </a:lnTo>
                <a:cubicBezTo>
                  <a:pt x="8255" y="10239"/>
                  <a:pt x="9295" y="9924"/>
                  <a:pt x="10303" y="9924"/>
                </a:cubicBezTo>
                <a:cubicBezTo>
                  <a:pt x="10555" y="9924"/>
                  <a:pt x="10712" y="9735"/>
                  <a:pt x="10712" y="9483"/>
                </a:cubicBezTo>
                <a:lnTo>
                  <a:pt x="10712" y="2458"/>
                </a:lnTo>
                <a:close/>
                <a:moveTo>
                  <a:pt x="2080" y="0"/>
                </a:moveTo>
                <a:cubicBezTo>
                  <a:pt x="1828" y="0"/>
                  <a:pt x="1670" y="189"/>
                  <a:pt x="1670" y="410"/>
                </a:cubicBezTo>
                <a:lnTo>
                  <a:pt x="1670" y="1670"/>
                </a:lnTo>
                <a:lnTo>
                  <a:pt x="1261" y="1670"/>
                </a:lnTo>
                <a:cubicBezTo>
                  <a:pt x="568" y="1670"/>
                  <a:pt x="1" y="2206"/>
                  <a:pt x="32" y="2930"/>
                </a:cubicBezTo>
                <a:lnTo>
                  <a:pt x="32" y="10334"/>
                </a:lnTo>
                <a:cubicBezTo>
                  <a:pt x="32" y="10996"/>
                  <a:pt x="568" y="11563"/>
                  <a:pt x="1261" y="11563"/>
                </a:cubicBezTo>
                <a:lnTo>
                  <a:pt x="11437" y="11563"/>
                </a:lnTo>
                <a:cubicBezTo>
                  <a:pt x="12130" y="11563"/>
                  <a:pt x="12697" y="11027"/>
                  <a:pt x="12697" y="10334"/>
                </a:cubicBezTo>
                <a:lnTo>
                  <a:pt x="12697" y="2867"/>
                </a:lnTo>
                <a:cubicBezTo>
                  <a:pt x="12666" y="2206"/>
                  <a:pt x="12130" y="1670"/>
                  <a:pt x="11437" y="1670"/>
                </a:cubicBezTo>
                <a:lnTo>
                  <a:pt x="10744" y="1670"/>
                </a:lnTo>
                <a:lnTo>
                  <a:pt x="10744" y="410"/>
                </a:lnTo>
                <a:cubicBezTo>
                  <a:pt x="10744" y="158"/>
                  <a:pt x="10555" y="0"/>
                  <a:pt x="10334" y="0"/>
                </a:cubicBezTo>
                <a:cubicBezTo>
                  <a:pt x="8980" y="0"/>
                  <a:pt x="7562" y="473"/>
                  <a:pt x="6396" y="1387"/>
                </a:cubicBezTo>
                <a:lnTo>
                  <a:pt x="6207" y="1544"/>
                </a:lnTo>
                <a:lnTo>
                  <a:pt x="6018" y="1387"/>
                </a:lnTo>
                <a:cubicBezTo>
                  <a:pt x="4915" y="473"/>
                  <a:pt x="3498" y="0"/>
                  <a:pt x="2080" y="0"/>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 name="Google Shape;304;p36"/>
          <p:cNvSpPr txBox="1"/>
          <p:nvPr/>
        </p:nvSpPr>
        <p:spPr>
          <a:xfrm>
            <a:off x="5301425" y="6457800"/>
            <a:ext cx="31251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Calibri"/>
                <a:ea typeface="Calibri"/>
                <a:cs typeface="Calibri"/>
                <a:sym typeface="Calibri"/>
              </a:rPr>
              <a:t>Kaikei,</a:t>
            </a:r>
            <a:r>
              <a:rPr lang="en-US" sz="1000">
                <a:solidFill>
                  <a:schemeClr val="dk1"/>
                </a:solidFill>
                <a:latin typeface="Calibri"/>
                <a:ea typeface="Calibri"/>
                <a:cs typeface="Calibri"/>
                <a:sym typeface="Calibri"/>
              </a:rPr>
              <a:t> </a:t>
            </a:r>
            <a:r>
              <a:rPr i="1" lang="en-US" sz="1000" u="none" cap="none" strike="noStrike">
                <a:solidFill>
                  <a:schemeClr val="dk1"/>
                </a:solidFill>
                <a:latin typeface="Calibri"/>
                <a:ea typeface="Calibri"/>
                <a:cs typeface="Calibri"/>
                <a:sym typeface="Calibri"/>
              </a:rPr>
              <a:t>Standing Shaka Buddha</a:t>
            </a:r>
            <a:r>
              <a:rPr lang="en-US" sz="1000">
                <a:solidFill>
                  <a:schemeClr val="dk1"/>
                </a:solidFill>
                <a:latin typeface="Calibri"/>
                <a:ea typeface="Calibri"/>
                <a:cs typeface="Calibri"/>
                <a:sym typeface="Calibri"/>
              </a:rPr>
              <a:t>, c. 1210, g</a:t>
            </a:r>
            <a:r>
              <a:rPr b="0" i="0" lang="en-US" sz="1000" u="none" cap="none" strike="noStrike">
                <a:solidFill>
                  <a:schemeClr val="dk1"/>
                </a:solidFill>
                <a:latin typeface="Calibri"/>
                <a:ea typeface="Calibri"/>
                <a:cs typeface="Calibri"/>
                <a:sym typeface="Calibri"/>
              </a:rPr>
              <a:t>ilt and lacquered wood</a:t>
            </a:r>
            <a:r>
              <a:rPr lang="en-US" sz="1000">
                <a:solidFill>
                  <a:schemeClr val="dk1"/>
                </a:solidFill>
                <a:latin typeface="Calibri"/>
                <a:ea typeface="Calibri"/>
                <a:cs typeface="Calibri"/>
                <a:sym typeface="Calibri"/>
              </a:rPr>
              <a:t>. Kimbell Art Museum</a:t>
            </a:r>
            <a:endParaRPr b="0" i="0" sz="1000" u="none" cap="none" strike="noStrike">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D8D8"/>
        </a:solidFill>
      </p:bgPr>
    </p:bg>
    <p:spTree>
      <p:nvGrpSpPr>
        <p:cNvPr id="309" name="Shape 309"/>
        <p:cNvGrpSpPr/>
        <p:nvPr/>
      </p:nvGrpSpPr>
      <p:grpSpPr>
        <a:xfrm>
          <a:off x="0" y="0"/>
          <a:ext cx="0" cy="0"/>
          <a:chOff x="0" y="0"/>
          <a:chExt cx="0" cy="0"/>
        </a:xfrm>
      </p:grpSpPr>
      <p:pic>
        <p:nvPicPr>
          <p:cNvPr id="310" name="Google Shape;310;p37"/>
          <p:cNvPicPr preferRelativeResize="0"/>
          <p:nvPr/>
        </p:nvPicPr>
        <p:blipFill rotWithShape="1">
          <a:blip r:embed="rId3">
            <a:alphaModFix/>
          </a:blip>
          <a:srcRect b="0" l="0" r="0" t="0"/>
          <a:stretch/>
        </p:blipFill>
        <p:spPr>
          <a:xfrm>
            <a:off x="3810550" y="0"/>
            <a:ext cx="4570900" cy="6857999"/>
          </a:xfrm>
          <a:prstGeom prst="rect">
            <a:avLst/>
          </a:prstGeom>
          <a:noFill/>
          <a:ln>
            <a:noFill/>
          </a:ln>
        </p:spPr>
      </p:pic>
      <p:sp>
        <p:nvSpPr>
          <p:cNvPr id="311" name="Google Shape;311;p37"/>
          <p:cNvSpPr txBox="1"/>
          <p:nvPr/>
        </p:nvSpPr>
        <p:spPr>
          <a:xfrm>
            <a:off x="8381449" y="6303900"/>
            <a:ext cx="2236800" cy="554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Calibri"/>
                <a:ea typeface="Calibri"/>
                <a:cs typeface="Calibri"/>
                <a:sym typeface="Calibri"/>
              </a:rPr>
              <a:t>Chokwe people</a:t>
            </a:r>
            <a:r>
              <a:rPr lang="en-US" sz="1000">
                <a:solidFill>
                  <a:schemeClr val="dk1"/>
                </a:solidFill>
                <a:latin typeface="Calibri"/>
                <a:ea typeface="Calibri"/>
                <a:cs typeface="Calibri"/>
                <a:sym typeface="Calibri"/>
              </a:rPr>
              <a:t>, </a:t>
            </a:r>
            <a:r>
              <a:rPr i="1" lang="en-US" sz="1000" u="none" cap="none" strike="noStrike">
                <a:solidFill>
                  <a:schemeClr val="dk1"/>
                </a:solidFill>
                <a:latin typeface="Calibri"/>
                <a:ea typeface="Calibri"/>
                <a:cs typeface="Calibri"/>
                <a:sym typeface="Calibri"/>
              </a:rPr>
              <a:t>Chibinda Ilunga</a:t>
            </a:r>
            <a:r>
              <a:rPr lang="en-US" sz="1000">
                <a:solidFill>
                  <a:schemeClr val="dk1"/>
                </a:solidFill>
                <a:latin typeface="Calibri"/>
                <a:ea typeface="Calibri"/>
                <a:cs typeface="Calibri"/>
                <a:sym typeface="Calibri"/>
              </a:rPr>
              <a:t>, </a:t>
            </a:r>
            <a:r>
              <a:rPr b="0" i="0" lang="en-US" sz="1000" u="none" cap="none" strike="noStrike">
                <a:solidFill>
                  <a:schemeClr val="dk1"/>
                </a:solidFill>
                <a:latin typeface="Calibri"/>
                <a:ea typeface="Calibri"/>
                <a:cs typeface="Calibri"/>
                <a:sym typeface="Calibri"/>
              </a:rPr>
              <a:t>mid-19th century, </a:t>
            </a:r>
            <a:r>
              <a:rPr lang="en-US" sz="1000">
                <a:solidFill>
                  <a:schemeClr val="dk1"/>
                </a:solidFill>
                <a:latin typeface="Calibri"/>
                <a:ea typeface="Calibri"/>
                <a:cs typeface="Calibri"/>
                <a:sym typeface="Calibri"/>
              </a:rPr>
              <a:t>wood, hair, and hide. Kimbell Art Museum</a:t>
            </a:r>
            <a:endParaRPr b="0" i="0" sz="1000" u="none" cap="none" strike="noStrike">
              <a:solidFill>
                <a:schemeClr val="dk1"/>
              </a:solidFill>
              <a:latin typeface="Quattrocento Sans"/>
              <a:ea typeface="Quattrocento Sans"/>
              <a:cs typeface="Quattrocento Sans"/>
              <a:sym typeface="Quattrocento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D8D8"/>
        </a:solidFill>
      </p:bgPr>
    </p:bg>
    <p:spTree>
      <p:nvGrpSpPr>
        <p:cNvPr id="316" name="Shape 316"/>
        <p:cNvGrpSpPr/>
        <p:nvPr/>
      </p:nvGrpSpPr>
      <p:grpSpPr>
        <a:xfrm>
          <a:off x="0" y="0"/>
          <a:ext cx="0" cy="0"/>
          <a:chOff x="0" y="0"/>
          <a:chExt cx="0" cy="0"/>
        </a:xfrm>
      </p:grpSpPr>
      <p:sp>
        <p:nvSpPr>
          <p:cNvPr id="317" name="Google Shape;317;p38"/>
          <p:cNvSpPr txBox="1"/>
          <p:nvPr/>
        </p:nvSpPr>
        <p:spPr>
          <a:xfrm>
            <a:off x="7866742" y="274268"/>
            <a:ext cx="4151100" cy="501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What words would you use to describe this figure’s </a:t>
            </a:r>
            <a:r>
              <a:rPr b="1" i="0" lang="en-US" sz="2000" u="none" cap="none" strike="noStrike">
                <a:solidFill>
                  <a:srgbClr val="000000"/>
                </a:solidFill>
                <a:latin typeface="Calibri"/>
                <a:ea typeface="Calibri"/>
                <a:cs typeface="Calibri"/>
                <a:sym typeface="Calibri"/>
              </a:rPr>
              <a:t>pose</a:t>
            </a:r>
            <a:r>
              <a:rPr b="0" i="0" lang="en-US" sz="2000" u="none" cap="none" strike="noStrike">
                <a:solidFill>
                  <a:srgbClr val="000000"/>
                </a:solidFill>
                <a:latin typeface="Calibri"/>
                <a:ea typeface="Calibri"/>
                <a:cs typeface="Calibri"/>
                <a:sym typeface="Calibri"/>
              </a:rPr>
              <a:t>? What is </a:t>
            </a:r>
            <a:r>
              <a:rPr b="1" i="0" lang="en-US" sz="2000" u="none" cap="none" strike="noStrike">
                <a:solidFill>
                  <a:srgbClr val="000000"/>
                </a:solidFill>
                <a:latin typeface="Calibri"/>
                <a:ea typeface="Calibri"/>
                <a:cs typeface="Calibri"/>
                <a:sym typeface="Calibri"/>
              </a:rPr>
              <a:t>emphasized </a:t>
            </a:r>
            <a:r>
              <a:rPr b="0" i="0" lang="en-US" sz="2000" u="none" cap="none" strike="noStrike">
                <a:solidFill>
                  <a:srgbClr val="000000"/>
                </a:solidFill>
                <a:latin typeface="Calibri"/>
                <a:ea typeface="Calibri"/>
                <a:cs typeface="Calibri"/>
                <a:sym typeface="Calibri"/>
              </a:rPr>
              <a:t>on this sculpture? What does that tell you about this </a:t>
            </a:r>
            <a:r>
              <a:rPr b="1" i="0" lang="en-US" sz="2000" u="none" cap="none" strike="noStrike">
                <a:solidFill>
                  <a:srgbClr val="000000"/>
                </a:solidFill>
                <a:latin typeface="Calibri"/>
                <a:ea typeface="Calibri"/>
                <a:cs typeface="Calibri"/>
                <a:sym typeface="Calibri"/>
              </a:rPr>
              <a:t>hero figure</a:t>
            </a:r>
            <a:r>
              <a:rPr b="0" i="0" lang="en-US" sz="2000" u="none" cap="none" strike="noStrike">
                <a:solidFill>
                  <a:srgbClr val="000000"/>
                </a:solidFill>
                <a:latin typeface="Calibri"/>
                <a:ea typeface="Calibri"/>
                <a:cs typeface="Calibri"/>
                <a:sym typeface="Calibri"/>
              </a:rPr>
              <a:t>?  </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Notice the </a:t>
            </a:r>
            <a:r>
              <a:rPr b="1" i="0" lang="en-US" sz="2000" u="none" cap="none" strike="noStrike">
                <a:solidFill>
                  <a:srgbClr val="000000"/>
                </a:solidFill>
                <a:latin typeface="Calibri"/>
                <a:ea typeface="Calibri"/>
                <a:cs typeface="Calibri"/>
                <a:sym typeface="Calibri"/>
              </a:rPr>
              <a:t>shapes</a:t>
            </a:r>
            <a:r>
              <a:rPr b="0" i="0" lang="en-US" sz="2000" u="none" cap="none" strike="noStrike">
                <a:solidFill>
                  <a:srgbClr val="000000"/>
                </a:solidFill>
                <a:latin typeface="Calibri"/>
                <a:ea typeface="Calibri"/>
                <a:cs typeface="Calibri"/>
                <a:sym typeface="Calibri"/>
              </a:rPr>
              <a:t> and </a:t>
            </a:r>
            <a:r>
              <a:rPr b="1" i="0" lang="en-US" sz="2000" u="none" cap="none" strike="noStrike">
                <a:solidFill>
                  <a:srgbClr val="000000"/>
                </a:solidFill>
                <a:latin typeface="Calibri"/>
                <a:ea typeface="Calibri"/>
                <a:cs typeface="Calibri"/>
                <a:sym typeface="Calibri"/>
              </a:rPr>
              <a:t>details</a:t>
            </a:r>
            <a:r>
              <a:rPr b="0" i="0" lang="en-US" sz="2000" u="none" cap="none" strike="noStrike">
                <a:solidFill>
                  <a:srgbClr val="000000"/>
                </a:solidFill>
                <a:latin typeface="Calibri"/>
                <a:ea typeface="Calibri"/>
                <a:cs typeface="Calibri"/>
                <a:sym typeface="Calibri"/>
              </a:rPr>
              <a:t> on Chibinda’s </a:t>
            </a:r>
            <a:r>
              <a:rPr b="1" i="0" lang="en-US" sz="2000" u="none" cap="none" strike="noStrike">
                <a:solidFill>
                  <a:srgbClr val="000000"/>
                </a:solidFill>
                <a:latin typeface="Calibri"/>
                <a:ea typeface="Calibri"/>
                <a:cs typeface="Calibri"/>
                <a:sym typeface="Calibri"/>
              </a:rPr>
              <a:t>face</a:t>
            </a:r>
            <a:r>
              <a:rPr b="0" i="0" lang="en-US" sz="2000" u="none" cap="none" strike="noStrike">
                <a:solidFill>
                  <a:srgbClr val="000000"/>
                </a:solidFill>
                <a:latin typeface="Calibri"/>
                <a:ea typeface="Calibri"/>
                <a:cs typeface="Calibri"/>
                <a:sym typeface="Calibri"/>
              </a:rPr>
              <a:t>. What might his large eyes or beard tell you about him?</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Describe how Chibinda might use the </a:t>
            </a:r>
            <a:r>
              <a:rPr b="1" i="0" lang="en-US" sz="2000" u="none" cap="none" strike="noStrike">
                <a:solidFill>
                  <a:srgbClr val="000000"/>
                </a:solidFill>
                <a:latin typeface="Calibri"/>
                <a:ea typeface="Calibri"/>
                <a:cs typeface="Calibri"/>
                <a:sym typeface="Calibri"/>
              </a:rPr>
              <a:t>objects</a:t>
            </a:r>
            <a:r>
              <a:rPr b="0" i="0" lang="en-US" sz="2000" u="none" cap="none" strike="noStrike">
                <a:solidFill>
                  <a:srgbClr val="000000"/>
                </a:solidFill>
                <a:latin typeface="Calibri"/>
                <a:ea typeface="Calibri"/>
                <a:cs typeface="Calibri"/>
                <a:sym typeface="Calibri"/>
              </a:rPr>
              <a:t> he holds. What does his elaborate </a:t>
            </a:r>
            <a:r>
              <a:rPr b="1" i="0" lang="en-US" sz="2000" u="none" cap="none" strike="noStrike">
                <a:solidFill>
                  <a:srgbClr val="000000"/>
                </a:solidFill>
                <a:latin typeface="Calibri"/>
                <a:ea typeface="Calibri"/>
                <a:cs typeface="Calibri"/>
                <a:sym typeface="Calibri"/>
              </a:rPr>
              <a:t>hat</a:t>
            </a:r>
            <a:r>
              <a:rPr b="0" i="0" lang="en-US" sz="2000" u="none" cap="none" strike="noStrike">
                <a:solidFill>
                  <a:srgbClr val="000000"/>
                </a:solidFill>
                <a:latin typeface="Calibri"/>
                <a:ea typeface="Calibri"/>
                <a:cs typeface="Calibri"/>
                <a:sym typeface="Calibri"/>
              </a:rPr>
              <a:t> tell you?  </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alibri"/>
              <a:ea typeface="Calibri"/>
              <a:cs typeface="Calibri"/>
              <a:sym typeface="Calibri"/>
            </a:endParaRPr>
          </a:p>
        </p:txBody>
      </p:sp>
      <p:grpSp>
        <p:nvGrpSpPr>
          <p:cNvPr id="318" name="Google Shape;318;p38"/>
          <p:cNvGrpSpPr/>
          <p:nvPr/>
        </p:nvGrpSpPr>
        <p:grpSpPr>
          <a:xfrm>
            <a:off x="7096410" y="2527995"/>
            <a:ext cx="533537" cy="510347"/>
            <a:chOff x="5049750" y="832600"/>
            <a:chExt cx="505100" cy="483100"/>
          </a:xfrm>
        </p:grpSpPr>
        <p:sp>
          <p:nvSpPr>
            <p:cNvPr id="319" name="Google Shape;319;p38"/>
            <p:cNvSpPr/>
            <p:nvPr/>
          </p:nvSpPr>
          <p:spPr>
            <a:xfrm>
              <a:off x="5049750" y="832600"/>
              <a:ext cx="505100" cy="483100"/>
            </a:xfrm>
            <a:custGeom>
              <a:rect b="b" l="l" r="r" t="t"/>
              <a:pathLst>
                <a:path extrusionOk="0" h="19324" w="20204">
                  <a:moveTo>
                    <a:pt x="12136" y="1129"/>
                  </a:moveTo>
                  <a:cubicBezTo>
                    <a:pt x="13730" y="1129"/>
                    <a:pt x="15325" y="1737"/>
                    <a:pt x="16538" y="2952"/>
                  </a:cubicBezTo>
                  <a:cubicBezTo>
                    <a:pt x="18969" y="5383"/>
                    <a:pt x="18969" y="9323"/>
                    <a:pt x="16538" y="11757"/>
                  </a:cubicBezTo>
                  <a:cubicBezTo>
                    <a:pt x="15341" y="12950"/>
                    <a:pt x="13747" y="13579"/>
                    <a:pt x="12129" y="13579"/>
                  </a:cubicBezTo>
                  <a:cubicBezTo>
                    <a:pt x="11233" y="13579"/>
                    <a:pt x="10329" y="13386"/>
                    <a:pt x="9482" y="12989"/>
                  </a:cubicBezTo>
                  <a:cubicBezTo>
                    <a:pt x="9461" y="12980"/>
                    <a:pt x="9440" y="12968"/>
                    <a:pt x="9419" y="12959"/>
                  </a:cubicBezTo>
                  <a:cubicBezTo>
                    <a:pt x="8794" y="12657"/>
                    <a:pt x="8223" y="12249"/>
                    <a:pt x="7734" y="11757"/>
                  </a:cubicBezTo>
                  <a:cubicBezTo>
                    <a:pt x="5306" y="9329"/>
                    <a:pt x="5306" y="5380"/>
                    <a:pt x="7734" y="2952"/>
                  </a:cubicBezTo>
                  <a:cubicBezTo>
                    <a:pt x="8948" y="1737"/>
                    <a:pt x="10542" y="1129"/>
                    <a:pt x="12136" y="1129"/>
                  </a:cubicBezTo>
                  <a:close/>
                  <a:moveTo>
                    <a:pt x="5871" y="11216"/>
                  </a:moveTo>
                  <a:cubicBezTo>
                    <a:pt x="6475" y="12195"/>
                    <a:pt x="7296" y="13016"/>
                    <a:pt x="8271" y="13620"/>
                  </a:cubicBezTo>
                  <a:lnTo>
                    <a:pt x="7734" y="14160"/>
                  </a:lnTo>
                  <a:cubicBezTo>
                    <a:pt x="7622" y="14271"/>
                    <a:pt x="7477" y="14326"/>
                    <a:pt x="7332" y="14326"/>
                  </a:cubicBezTo>
                  <a:cubicBezTo>
                    <a:pt x="7188" y="14326"/>
                    <a:pt x="7044" y="14271"/>
                    <a:pt x="6934" y="14160"/>
                  </a:cubicBezTo>
                  <a:lnTo>
                    <a:pt x="5330" y="12557"/>
                  </a:lnTo>
                  <a:cubicBezTo>
                    <a:pt x="5110" y="12337"/>
                    <a:pt x="5110" y="11977"/>
                    <a:pt x="5330" y="11757"/>
                  </a:cubicBezTo>
                  <a:lnTo>
                    <a:pt x="5871" y="11216"/>
                  </a:lnTo>
                  <a:close/>
                  <a:moveTo>
                    <a:pt x="4932" y="13762"/>
                  </a:moveTo>
                  <a:lnTo>
                    <a:pt x="5732" y="14562"/>
                  </a:lnTo>
                  <a:lnTo>
                    <a:pt x="4932" y="15362"/>
                  </a:lnTo>
                  <a:lnTo>
                    <a:pt x="4131" y="14562"/>
                  </a:lnTo>
                  <a:lnTo>
                    <a:pt x="4932" y="13762"/>
                  </a:lnTo>
                  <a:close/>
                  <a:moveTo>
                    <a:pt x="3328" y="15362"/>
                  </a:moveTo>
                  <a:lnTo>
                    <a:pt x="4128" y="16162"/>
                  </a:lnTo>
                  <a:lnTo>
                    <a:pt x="2268" y="18025"/>
                  </a:lnTo>
                  <a:cubicBezTo>
                    <a:pt x="2157" y="18135"/>
                    <a:pt x="2013" y="18190"/>
                    <a:pt x="1868" y="18190"/>
                  </a:cubicBezTo>
                  <a:cubicBezTo>
                    <a:pt x="1723" y="18190"/>
                    <a:pt x="1577" y="18134"/>
                    <a:pt x="1465" y="18022"/>
                  </a:cubicBezTo>
                  <a:cubicBezTo>
                    <a:pt x="1245" y="17802"/>
                    <a:pt x="1245" y="17443"/>
                    <a:pt x="1465" y="17222"/>
                  </a:cubicBezTo>
                  <a:lnTo>
                    <a:pt x="3328" y="15362"/>
                  </a:lnTo>
                  <a:close/>
                  <a:moveTo>
                    <a:pt x="12135" y="1"/>
                  </a:moveTo>
                  <a:cubicBezTo>
                    <a:pt x="10250" y="1"/>
                    <a:pt x="8365" y="718"/>
                    <a:pt x="6931" y="2152"/>
                  </a:cubicBezTo>
                  <a:cubicBezTo>
                    <a:pt x="4769" y="4311"/>
                    <a:pt x="4237" y="7493"/>
                    <a:pt x="5330" y="10157"/>
                  </a:cubicBezTo>
                  <a:lnTo>
                    <a:pt x="4527" y="10957"/>
                  </a:lnTo>
                  <a:cubicBezTo>
                    <a:pt x="4020" y="11467"/>
                    <a:pt x="3887" y="12240"/>
                    <a:pt x="4198" y="12892"/>
                  </a:cubicBezTo>
                  <a:lnTo>
                    <a:pt x="665" y="16422"/>
                  </a:lnTo>
                  <a:cubicBezTo>
                    <a:pt x="1" y="17086"/>
                    <a:pt x="1" y="18161"/>
                    <a:pt x="665" y="18825"/>
                  </a:cubicBezTo>
                  <a:cubicBezTo>
                    <a:pt x="996" y="19158"/>
                    <a:pt x="1431" y="19324"/>
                    <a:pt x="1865" y="19324"/>
                  </a:cubicBezTo>
                  <a:cubicBezTo>
                    <a:pt x="2300" y="19324"/>
                    <a:pt x="2735" y="19158"/>
                    <a:pt x="3066" y="18825"/>
                  </a:cubicBezTo>
                  <a:lnTo>
                    <a:pt x="6598" y="15293"/>
                  </a:lnTo>
                  <a:cubicBezTo>
                    <a:pt x="6831" y="15403"/>
                    <a:pt x="7081" y="15457"/>
                    <a:pt x="7328" y="15457"/>
                  </a:cubicBezTo>
                  <a:cubicBezTo>
                    <a:pt x="7770" y="15457"/>
                    <a:pt x="8206" y="15286"/>
                    <a:pt x="8531" y="14961"/>
                  </a:cubicBezTo>
                  <a:lnTo>
                    <a:pt x="9331" y="14163"/>
                  </a:lnTo>
                  <a:cubicBezTo>
                    <a:pt x="10241" y="14538"/>
                    <a:pt x="11190" y="14717"/>
                    <a:pt x="12127" y="14717"/>
                  </a:cubicBezTo>
                  <a:cubicBezTo>
                    <a:pt x="14530" y="14717"/>
                    <a:pt x="16858" y="13537"/>
                    <a:pt x="18256" y="11437"/>
                  </a:cubicBezTo>
                  <a:cubicBezTo>
                    <a:pt x="20204" y="8520"/>
                    <a:pt x="19821" y="4631"/>
                    <a:pt x="17342" y="2152"/>
                  </a:cubicBezTo>
                  <a:cubicBezTo>
                    <a:pt x="15906" y="718"/>
                    <a:pt x="14020" y="1"/>
                    <a:pt x="12135" y="1"/>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320" name="Google Shape;320;p38"/>
            <p:cNvSpPr/>
            <p:nvPr/>
          </p:nvSpPr>
          <p:spPr>
            <a:xfrm>
              <a:off x="5216725" y="889175"/>
              <a:ext cx="276000" cy="254400"/>
            </a:xfrm>
            <a:custGeom>
              <a:rect b="b" l="l" r="r" t="t"/>
              <a:pathLst>
                <a:path extrusionOk="0" h="10176" w="11040">
                  <a:moveTo>
                    <a:pt x="5456" y="1133"/>
                  </a:moveTo>
                  <a:cubicBezTo>
                    <a:pt x="6487" y="1133"/>
                    <a:pt x="7500" y="1535"/>
                    <a:pt x="8259" y="2293"/>
                  </a:cubicBezTo>
                  <a:cubicBezTo>
                    <a:pt x="9802" y="3839"/>
                    <a:pt x="9802" y="6348"/>
                    <a:pt x="8259" y="7897"/>
                  </a:cubicBezTo>
                  <a:cubicBezTo>
                    <a:pt x="7501" y="8653"/>
                    <a:pt x="6489" y="9055"/>
                    <a:pt x="5460" y="9055"/>
                  </a:cubicBezTo>
                  <a:cubicBezTo>
                    <a:pt x="4948" y="9055"/>
                    <a:pt x="4433" y="8956"/>
                    <a:pt x="3941" y="8751"/>
                  </a:cubicBezTo>
                  <a:cubicBezTo>
                    <a:pt x="2462" y="8138"/>
                    <a:pt x="1499" y="6695"/>
                    <a:pt x="1499" y="5095"/>
                  </a:cubicBezTo>
                  <a:cubicBezTo>
                    <a:pt x="1499" y="3491"/>
                    <a:pt x="2462" y="2048"/>
                    <a:pt x="3941" y="1435"/>
                  </a:cubicBezTo>
                  <a:cubicBezTo>
                    <a:pt x="4431" y="1232"/>
                    <a:pt x="4946" y="1133"/>
                    <a:pt x="5456" y="1133"/>
                  </a:cubicBezTo>
                  <a:close/>
                  <a:moveTo>
                    <a:pt x="5468" y="1"/>
                  </a:moveTo>
                  <a:cubicBezTo>
                    <a:pt x="5465" y="1"/>
                    <a:pt x="5461" y="1"/>
                    <a:pt x="5457" y="1"/>
                  </a:cubicBezTo>
                  <a:cubicBezTo>
                    <a:pt x="3029" y="4"/>
                    <a:pt x="943" y="1719"/>
                    <a:pt x="472" y="4098"/>
                  </a:cubicBezTo>
                  <a:cubicBezTo>
                    <a:pt x="1" y="6481"/>
                    <a:pt x="1275" y="8860"/>
                    <a:pt x="3519" y="9787"/>
                  </a:cubicBezTo>
                  <a:cubicBezTo>
                    <a:pt x="4151" y="10049"/>
                    <a:pt x="4811" y="10175"/>
                    <a:pt x="5463" y="10175"/>
                  </a:cubicBezTo>
                  <a:cubicBezTo>
                    <a:pt x="7120" y="10175"/>
                    <a:pt x="8725" y="9362"/>
                    <a:pt x="9693" y="7912"/>
                  </a:cubicBezTo>
                  <a:cubicBezTo>
                    <a:pt x="11040" y="5895"/>
                    <a:pt x="10774" y="3207"/>
                    <a:pt x="9059" y="1492"/>
                  </a:cubicBezTo>
                  <a:cubicBezTo>
                    <a:pt x="8108" y="535"/>
                    <a:pt x="6814" y="1"/>
                    <a:pt x="5468" y="1"/>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grpSp>
      <p:grpSp>
        <p:nvGrpSpPr>
          <p:cNvPr id="321" name="Google Shape;321;p38"/>
          <p:cNvGrpSpPr/>
          <p:nvPr/>
        </p:nvGrpSpPr>
        <p:grpSpPr>
          <a:xfrm>
            <a:off x="7096403" y="4086750"/>
            <a:ext cx="533549" cy="280331"/>
            <a:chOff x="2080675" y="352325"/>
            <a:chExt cx="485000" cy="254800"/>
          </a:xfrm>
        </p:grpSpPr>
        <p:sp>
          <p:nvSpPr>
            <p:cNvPr id="322" name="Google Shape;322;p38"/>
            <p:cNvSpPr/>
            <p:nvPr/>
          </p:nvSpPr>
          <p:spPr>
            <a:xfrm>
              <a:off x="2080675" y="352325"/>
              <a:ext cx="485000" cy="254800"/>
            </a:xfrm>
            <a:custGeom>
              <a:rect b="b" l="l" r="r" t="t"/>
              <a:pathLst>
                <a:path extrusionOk="0" h="10192" w="19400">
                  <a:moveTo>
                    <a:pt x="5514" y="2183"/>
                  </a:moveTo>
                  <a:cubicBezTo>
                    <a:pt x="4291" y="3932"/>
                    <a:pt x="4291" y="6254"/>
                    <a:pt x="5514" y="8002"/>
                  </a:cubicBezTo>
                  <a:cubicBezTo>
                    <a:pt x="4858" y="7685"/>
                    <a:pt x="4230" y="7320"/>
                    <a:pt x="3632" y="6909"/>
                  </a:cubicBezTo>
                  <a:cubicBezTo>
                    <a:pt x="2841" y="6368"/>
                    <a:pt x="2099" y="5762"/>
                    <a:pt x="1410" y="5097"/>
                  </a:cubicBezTo>
                  <a:cubicBezTo>
                    <a:pt x="2071" y="4454"/>
                    <a:pt x="3572" y="3126"/>
                    <a:pt x="5514" y="2183"/>
                  </a:cubicBezTo>
                  <a:close/>
                  <a:moveTo>
                    <a:pt x="13865" y="2171"/>
                  </a:moveTo>
                  <a:cubicBezTo>
                    <a:pt x="14527" y="2491"/>
                    <a:pt x="15167" y="2866"/>
                    <a:pt x="15774" y="3283"/>
                  </a:cubicBezTo>
                  <a:cubicBezTo>
                    <a:pt x="16562" y="3823"/>
                    <a:pt x="17304" y="4430"/>
                    <a:pt x="17996" y="5094"/>
                  </a:cubicBezTo>
                  <a:cubicBezTo>
                    <a:pt x="17307" y="5759"/>
                    <a:pt x="16565" y="6365"/>
                    <a:pt x="15774" y="6909"/>
                  </a:cubicBezTo>
                  <a:cubicBezTo>
                    <a:pt x="15167" y="7326"/>
                    <a:pt x="14530" y="7697"/>
                    <a:pt x="13865" y="8017"/>
                  </a:cubicBezTo>
                  <a:cubicBezTo>
                    <a:pt x="15097" y="6263"/>
                    <a:pt x="15097" y="3926"/>
                    <a:pt x="13865" y="2171"/>
                  </a:cubicBezTo>
                  <a:close/>
                  <a:moveTo>
                    <a:pt x="9801" y="1133"/>
                  </a:moveTo>
                  <a:cubicBezTo>
                    <a:pt x="11948" y="1190"/>
                    <a:pt x="13657" y="2947"/>
                    <a:pt x="13657" y="5091"/>
                  </a:cubicBezTo>
                  <a:cubicBezTo>
                    <a:pt x="13657" y="7238"/>
                    <a:pt x="11948" y="8995"/>
                    <a:pt x="9801" y="9053"/>
                  </a:cubicBezTo>
                  <a:lnTo>
                    <a:pt x="9566" y="9053"/>
                  </a:lnTo>
                  <a:cubicBezTo>
                    <a:pt x="7431" y="8983"/>
                    <a:pt x="5734" y="7232"/>
                    <a:pt x="5728" y="5094"/>
                  </a:cubicBezTo>
                  <a:cubicBezTo>
                    <a:pt x="5731" y="2947"/>
                    <a:pt x="7440" y="1190"/>
                    <a:pt x="9587" y="1133"/>
                  </a:cubicBezTo>
                  <a:close/>
                  <a:moveTo>
                    <a:pt x="9557" y="0"/>
                  </a:moveTo>
                  <a:cubicBezTo>
                    <a:pt x="7440" y="37"/>
                    <a:pt x="5166" y="852"/>
                    <a:pt x="2965" y="2362"/>
                  </a:cubicBezTo>
                  <a:cubicBezTo>
                    <a:pt x="1283" y="3518"/>
                    <a:pt x="239" y="4665"/>
                    <a:pt x="196" y="4714"/>
                  </a:cubicBezTo>
                  <a:cubicBezTo>
                    <a:pt x="0" y="4928"/>
                    <a:pt x="0" y="5257"/>
                    <a:pt x="196" y="5472"/>
                  </a:cubicBezTo>
                  <a:cubicBezTo>
                    <a:pt x="239" y="5523"/>
                    <a:pt x="1283" y="6670"/>
                    <a:pt x="2965" y="7827"/>
                  </a:cubicBezTo>
                  <a:cubicBezTo>
                    <a:pt x="5166" y="9337"/>
                    <a:pt x="7440" y="10149"/>
                    <a:pt x="9557" y="10188"/>
                  </a:cubicBezTo>
                  <a:cubicBezTo>
                    <a:pt x="9602" y="10188"/>
                    <a:pt x="9647" y="10191"/>
                    <a:pt x="9692" y="10191"/>
                  </a:cubicBezTo>
                  <a:lnTo>
                    <a:pt x="9717" y="10191"/>
                  </a:lnTo>
                  <a:cubicBezTo>
                    <a:pt x="11869" y="10185"/>
                    <a:pt x="14194" y="9367"/>
                    <a:pt x="16435" y="7827"/>
                  </a:cubicBezTo>
                  <a:cubicBezTo>
                    <a:pt x="18120" y="6670"/>
                    <a:pt x="19161" y="5523"/>
                    <a:pt x="19207" y="5475"/>
                  </a:cubicBezTo>
                  <a:cubicBezTo>
                    <a:pt x="19400" y="5257"/>
                    <a:pt x="19400" y="4931"/>
                    <a:pt x="19207" y="4714"/>
                  </a:cubicBezTo>
                  <a:cubicBezTo>
                    <a:pt x="19161" y="4665"/>
                    <a:pt x="18120" y="3521"/>
                    <a:pt x="16435" y="2365"/>
                  </a:cubicBezTo>
                  <a:cubicBezTo>
                    <a:pt x="14191" y="822"/>
                    <a:pt x="11869" y="6"/>
                    <a:pt x="9717" y="0"/>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CC0000"/>
                </a:solidFill>
                <a:latin typeface="Arial"/>
                <a:ea typeface="Arial"/>
                <a:cs typeface="Arial"/>
                <a:sym typeface="Arial"/>
              </a:endParaRPr>
            </a:p>
          </p:txBody>
        </p:sp>
        <p:sp>
          <p:nvSpPr>
            <p:cNvPr id="323" name="Google Shape;323;p38"/>
            <p:cNvSpPr/>
            <p:nvPr/>
          </p:nvSpPr>
          <p:spPr>
            <a:xfrm>
              <a:off x="2246650" y="408900"/>
              <a:ext cx="147075" cy="141600"/>
            </a:xfrm>
            <a:custGeom>
              <a:rect b="b" l="l" r="r" t="t"/>
              <a:pathLst>
                <a:path extrusionOk="0" h="5664" w="5883">
                  <a:moveTo>
                    <a:pt x="3054" y="1132"/>
                  </a:moveTo>
                  <a:cubicBezTo>
                    <a:pt x="3495" y="1132"/>
                    <a:pt x="3930" y="1304"/>
                    <a:pt x="4255" y="1630"/>
                  </a:cubicBezTo>
                  <a:cubicBezTo>
                    <a:pt x="4738" y="2116"/>
                    <a:pt x="4886" y="2846"/>
                    <a:pt x="4624" y="3480"/>
                  </a:cubicBezTo>
                  <a:cubicBezTo>
                    <a:pt x="4358" y="4115"/>
                    <a:pt x="3739" y="4531"/>
                    <a:pt x="3053" y="4531"/>
                  </a:cubicBezTo>
                  <a:cubicBezTo>
                    <a:pt x="2114" y="4528"/>
                    <a:pt x="1357" y="3770"/>
                    <a:pt x="1353" y="2831"/>
                  </a:cubicBezTo>
                  <a:cubicBezTo>
                    <a:pt x="1353" y="2143"/>
                    <a:pt x="1767" y="1524"/>
                    <a:pt x="2404" y="1261"/>
                  </a:cubicBezTo>
                  <a:cubicBezTo>
                    <a:pt x="2614" y="1174"/>
                    <a:pt x="2835" y="1132"/>
                    <a:pt x="3054" y="1132"/>
                  </a:cubicBezTo>
                  <a:close/>
                  <a:moveTo>
                    <a:pt x="3053" y="1"/>
                  </a:moveTo>
                  <a:cubicBezTo>
                    <a:pt x="2316" y="1"/>
                    <a:pt x="1593" y="288"/>
                    <a:pt x="1052" y="829"/>
                  </a:cubicBezTo>
                  <a:cubicBezTo>
                    <a:pt x="242" y="1639"/>
                    <a:pt x="1" y="2855"/>
                    <a:pt x="439" y="3915"/>
                  </a:cubicBezTo>
                  <a:cubicBezTo>
                    <a:pt x="876" y="4972"/>
                    <a:pt x="1909" y="5663"/>
                    <a:pt x="3053" y="5663"/>
                  </a:cubicBezTo>
                  <a:cubicBezTo>
                    <a:pt x="4614" y="5660"/>
                    <a:pt x="5883" y="4395"/>
                    <a:pt x="5883" y="2831"/>
                  </a:cubicBezTo>
                  <a:cubicBezTo>
                    <a:pt x="5883" y="1687"/>
                    <a:pt x="5194" y="654"/>
                    <a:pt x="4137" y="216"/>
                  </a:cubicBezTo>
                  <a:cubicBezTo>
                    <a:pt x="3786" y="71"/>
                    <a:pt x="3418" y="1"/>
                    <a:pt x="3053" y="1"/>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CC0000"/>
                </a:solidFill>
                <a:latin typeface="Arial"/>
                <a:ea typeface="Arial"/>
                <a:cs typeface="Arial"/>
                <a:sym typeface="Arial"/>
              </a:endParaRPr>
            </a:p>
          </p:txBody>
        </p:sp>
      </p:grpSp>
      <p:grpSp>
        <p:nvGrpSpPr>
          <p:cNvPr id="324" name="Google Shape;324;p38"/>
          <p:cNvGrpSpPr/>
          <p:nvPr/>
        </p:nvGrpSpPr>
        <p:grpSpPr>
          <a:xfrm>
            <a:off x="7115437" y="405574"/>
            <a:ext cx="533547" cy="525154"/>
            <a:chOff x="683125" y="1955275"/>
            <a:chExt cx="299325" cy="294600"/>
          </a:xfrm>
        </p:grpSpPr>
        <p:sp>
          <p:nvSpPr>
            <p:cNvPr id="325" name="Google Shape;325;p38"/>
            <p:cNvSpPr/>
            <p:nvPr/>
          </p:nvSpPr>
          <p:spPr>
            <a:xfrm>
              <a:off x="876875" y="1989925"/>
              <a:ext cx="52800" cy="63825"/>
            </a:xfrm>
            <a:custGeom>
              <a:rect b="b" l="l" r="r" t="t"/>
              <a:pathLst>
                <a:path extrusionOk="0" h="2553" w="2112">
                  <a:moveTo>
                    <a:pt x="1072" y="0"/>
                  </a:moveTo>
                  <a:cubicBezTo>
                    <a:pt x="473" y="0"/>
                    <a:pt x="64" y="473"/>
                    <a:pt x="64" y="1009"/>
                  </a:cubicBezTo>
                  <a:cubicBezTo>
                    <a:pt x="1" y="1229"/>
                    <a:pt x="158" y="1324"/>
                    <a:pt x="379" y="1324"/>
                  </a:cubicBezTo>
                  <a:cubicBezTo>
                    <a:pt x="568" y="1324"/>
                    <a:pt x="725" y="1166"/>
                    <a:pt x="725" y="977"/>
                  </a:cubicBezTo>
                  <a:cubicBezTo>
                    <a:pt x="725" y="788"/>
                    <a:pt x="883" y="631"/>
                    <a:pt x="1072" y="631"/>
                  </a:cubicBezTo>
                  <a:cubicBezTo>
                    <a:pt x="1261" y="631"/>
                    <a:pt x="1418" y="788"/>
                    <a:pt x="1418" y="977"/>
                  </a:cubicBezTo>
                  <a:cubicBezTo>
                    <a:pt x="1418" y="1103"/>
                    <a:pt x="1355" y="1198"/>
                    <a:pt x="1229" y="1292"/>
                  </a:cubicBezTo>
                  <a:cubicBezTo>
                    <a:pt x="914" y="1450"/>
                    <a:pt x="725" y="1796"/>
                    <a:pt x="725" y="2206"/>
                  </a:cubicBezTo>
                  <a:cubicBezTo>
                    <a:pt x="725" y="2395"/>
                    <a:pt x="883" y="2552"/>
                    <a:pt x="1072" y="2552"/>
                  </a:cubicBezTo>
                  <a:cubicBezTo>
                    <a:pt x="1261" y="2552"/>
                    <a:pt x="1418" y="2395"/>
                    <a:pt x="1418" y="2206"/>
                  </a:cubicBezTo>
                  <a:cubicBezTo>
                    <a:pt x="1418" y="2080"/>
                    <a:pt x="1481" y="1954"/>
                    <a:pt x="1544" y="1922"/>
                  </a:cubicBezTo>
                  <a:cubicBezTo>
                    <a:pt x="1891" y="1733"/>
                    <a:pt x="2111" y="1355"/>
                    <a:pt x="2111" y="1009"/>
                  </a:cubicBezTo>
                  <a:cubicBezTo>
                    <a:pt x="2111" y="410"/>
                    <a:pt x="1639" y="0"/>
                    <a:pt x="1072" y="0"/>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6" name="Google Shape;326;p38"/>
            <p:cNvSpPr/>
            <p:nvPr/>
          </p:nvSpPr>
          <p:spPr>
            <a:xfrm>
              <a:off x="683125" y="2058450"/>
              <a:ext cx="159900" cy="191425"/>
            </a:xfrm>
            <a:custGeom>
              <a:rect b="b" l="l" r="r" t="t"/>
              <a:pathLst>
                <a:path extrusionOk="0" h="7657" w="6396">
                  <a:moveTo>
                    <a:pt x="3245" y="693"/>
                  </a:moveTo>
                  <a:cubicBezTo>
                    <a:pt x="3812" y="693"/>
                    <a:pt x="4285" y="1166"/>
                    <a:pt x="4285" y="1702"/>
                  </a:cubicBezTo>
                  <a:cubicBezTo>
                    <a:pt x="4285" y="2269"/>
                    <a:pt x="3812" y="2710"/>
                    <a:pt x="3245" y="2710"/>
                  </a:cubicBezTo>
                  <a:cubicBezTo>
                    <a:pt x="2647" y="2710"/>
                    <a:pt x="2174" y="2269"/>
                    <a:pt x="2174" y="1702"/>
                  </a:cubicBezTo>
                  <a:cubicBezTo>
                    <a:pt x="2174" y="1166"/>
                    <a:pt x="2678" y="693"/>
                    <a:pt x="3245" y="693"/>
                  </a:cubicBezTo>
                  <a:close/>
                  <a:moveTo>
                    <a:pt x="3245" y="3434"/>
                  </a:moveTo>
                  <a:cubicBezTo>
                    <a:pt x="4569" y="3434"/>
                    <a:pt x="5671" y="4537"/>
                    <a:pt x="5671" y="5892"/>
                  </a:cubicBezTo>
                  <a:lnTo>
                    <a:pt x="5671" y="6994"/>
                  </a:lnTo>
                  <a:lnTo>
                    <a:pt x="788" y="6994"/>
                  </a:lnTo>
                  <a:lnTo>
                    <a:pt x="788" y="5892"/>
                  </a:lnTo>
                  <a:cubicBezTo>
                    <a:pt x="788" y="4537"/>
                    <a:pt x="1891" y="3434"/>
                    <a:pt x="3245" y="3434"/>
                  </a:cubicBezTo>
                  <a:close/>
                  <a:moveTo>
                    <a:pt x="3182" y="0"/>
                  </a:moveTo>
                  <a:cubicBezTo>
                    <a:pt x="2237" y="0"/>
                    <a:pt x="1418" y="788"/>
                    <a:pt x="1418" y="1733"/>
                  </a:cubicBezTo>
                  <a:cubicBezTo>
                    <a:pt x="1418" y="2206"/>
                    <a:pt x="1607" y="2678"/>
                    <a:pt x="1985" y="2993"/>
                  </a:cubicBezTo>
                  <a:cubicBezTo>
                    <a:pt x="819" y="3466"/>
                    <a:pt x="0" y="4569"/>
                    <a:pt x="0" y="5892"/>
                  </a:cubicBezTo>
                  <a:lnTo>
                    <a:pt x="0" y="7309"/>
                  </a:lnTo>
                  <a:cubicBezTo>
                    <a:pt x="126" y="7499"/>
                    <a:pt x="284" y="7656"/>
                    <a:pt x="441" y="7656"/>
                  </a:cubicBezTo>
                  <a:lnTo>
                    <a:pt x="6018" y="7656"/>
                  </a:lnTo>
                  <a:cubicBezTo>
                    <a:pt x="6238" y="7656"/>
                    <a:pt x="6396" y="7499"/>
                    <a:pt x="6396" y="7309"/>
                  </a:cubicBezTo>
                  <a:lnTo>
                    <a:pt x="6396" y="5892"/>
                  </a:lnTo>
                  <a:cubicBezTo>
                    <a:pt x="6396" y="4569"/>
                    <a:pt x="5545" y="3466"/>
                    <a:pt x="4411" y="2993"/>
                  </a:cubicBezTo>
                  <a:cubicBezTo>
                    <a:pt x="4758" y="2647"/>
                    <a:pt x="4978" y="2206"/>
                    <a:pt x="4978" y="1733"/>
                  </a:cubicBezTo>
                  <a:cubicBezTo>
                    <a:pt x="4978" y="788"/>
                    <a:pt x="4190" y="0"/>
                    <a:pt x="3182" y="0"/>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 name="Google Shape;327;p38"/>
            <p:cNvSpPr/>
            <p:nvPr/>
          </p:nvSpPr>
          <p:spPr>
            <a:xfrm>
              <a:off x="824900" y="1955275"/>
              <a:ext cx="157550" cy="155975"/>
            </a:xfrm>
            <a:custGeom>
              <a:rect b="b" l="l" r="r" t="t"/>
              <a:pathLst>
                <a:path extrusionOk="0" h="6239" w="6302">
                  <a:moveTo>
                    <a:pt x="3151" y="662"/>
                  </a:moveTo>
                  <a:cubicBezTo>
                    <a:pt x="4505" y="662"/>
                    <a:pt x="5608" y="1765"/>
                    <a:pt x="5608" y="3119"/>
                  </a:cubicBezTo>
                  <a:cubicBezTo>
                    <a:pt x="5608" y="4442"/>
                    <a:pt x="4505" y="5545"/>
                    <a:pt x="3151" y="5545"/>
                  </a:cubicBezTo>
                  <a:cubicBezTo>
                    <a:pt x="2710" y="5545"/>
                    <a:pt x="2332" y="5451"/>
                    <a:pt x="1954" y="5230"/>
                  </a:cubicBezTo>
                  <a:cubicBezTo>
                    <a:pt x="1890" y="5199"/>
                    <a:pt x="1796" y="5199"/>
                    <a:pt x="1733" y="5199"/>
                  </a:cubicBezTo>
                  <a:lnTo>
                    <a:pt x="945" y="5388"/>
                  </a:lnTo>
                  <a:lnTo>
                    <a:pt x="1166" y="4694"/>
                  </a:lnTo>
                  <a:cubicBezTo>
                    <a:pt x="1229" y="4568"/>
                    <a:pt x="1166" y="4505"/>
                    <a:pt x="1134" y="4411"/>
                  </a:cubicBezTo>
                  <a:cubicBezTo>
                    <a:pt x="914" y="4033"/>
                    <a:pt x="756" y="3592"/>
                    <a:pt x="756" y="3119"/>
                  </a:cubicBezTo>
                  <a:cubicBezTo>
                    <a:pt x="725" y="1733"/>
                    <a:pt x="1827" y="662"/>
                    <a:pt x="3151" y="662"/>
                  </a:cubicBezTo>
                  <a:close/>
                  <a:moveTo>
                    <a:pt x="3182" y="0"/>
                  </a:moveTo>
                  <a:cubicBezTo>
                    <a:pt x="1449" y="0"/>
                    <a:pt x="95" y="1418"/>
                    <a:pt x="95" y="3119"/>
                  </a:cubicBezTo>
                  <a:cubicBezTo>
                    <a:pt x="95" y="3655"/>
                    <a:pt x="189" y="4190"/>
                    <a:pt x="473" y="4663"/>
                  </a:cubicBezTo>
                  <a:lnTo>
                    <a:pt x="32" y="5766"/>
                  </a:lnTo>
                  <a:cubicBezTo>
                    <a:pt x="0" y="5860"/>
                    <a:pt x="32" y="5986"/>
                    <a:pt x="126" y="6112"/>
                  </a:cubicBezTo>
                  <a:cubicBezTo>
                    <a:pt x="189" y="6175"/>
                    <a:pt x="315" y="6238"/>
                    <a:pt x="473" y="6238"/>
                  </a:cubicBezTo>
                  <a:lnTo>
                    <a:pt x="1764" y="5923"/>
                  </a:lnTo>
                  <a:cubicBezTo>
                    <a:pt x="2206" y="6144"/>
                    <a:pt x="2678" y="6238"/>
                    <a:pt x="3182" y="6238"/>
                  </a:cubicBezTo>
                  <a:cubicBezTo>
                    <a:pt x="4915" y="6238"/>
                    <a:pt x="6301" y="4820"/>
                    <a:pt x="6301" y="3119"/>
                  </a:cubicBezTo>
                  <a:cubicBezTo>
                    <a:pt x="6301" y="1386"/>
                    <a:pt x="4883" y="0"/>
                    <a:pt x="3182" y="0"/>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 name="Google Shape;328;p38"/>
            <p:cNvSpPr/>
            <p:nvPr/>
          </p:nvSpPr>
          <p:spPr>
            <a:xfrm>
              <a:off x="895000" y="2058450"/>
              <a:ext cx="17350" cy="18125"/>
            </a:xfrm>
            <a:custGeom>
              <a:rect b="b" l="l" r="r" t="t"/>
              <a:pathLst>
                <a:path extrusionOk="0" h="725" w="694">
                  <a:moveTo>
                    <a:pt x="347" y="0"/>
                  </a:moveTo>
                  <a:cubicBezTo>
                    <a:pt x="158" y="0"/>
                    <a:pt x="0" y="158"/>
                    <a:pt x="0" y="378"/>
                  </a:cubicBezTo>
                  <a:cubicBezTo>
                    <a:pt x="0" y="567"/>
                    <a:pt x="158" y="725"/>
                    <a:pt x="347" y="725"/>
                  </a:cubicBezTo>
                  <a:cubicBezTo>
                    <a:pt x="536" y="725"/>
                    <a:pt x="693" y="567"/>
                    <a:pt x="693" y="378"/>
                  </a:cubicBezTo>
                  <a:cubicBezTo>
                    <a:pt x="693" y="158"/>
                    <a:pt x="536" y="0"/>
                    <a:pt x="347" y="0"/>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329" name="Google Shape;329;p38"/>
          <p:cNvPicPr preferRelativeResize="0"/>
          <p:nvPr/>
        </p:nvPicPr>
        <p:blipFill rotWithShape="1">
          <a:blip r:embed="rId3">
            <a:alphaModFix/>
          </a:blip>
          <a:srcRect b="0" l="0" r="0" t="0"/>
          <a:stretch/>
        </p:blipFill>
        <p:spPr>
          <a:xfrm>
            <a:off x="1165975" y="0"/>
            <a:ext cx="4570900" cy="6857999"/>
          </a:xfrm>
          <a:prstGeom prst="rect">
            <a:avLst/>
          </a:prstGeom>
          <a:noFill/>
          <a:ln>
            <a:noFill/>
          </a:ln>
        </p:spPr>
      </p:pic>
      <p:sp>
        <p:nvSpPr>
          <p:cNvPr id="330" name="Google Shape;330;p38"/>
          <p:cNvSpPr txBox="1"/>
          <p:nvPr/>
        </p:nvSpPr>
        <p:spPr>
          <a:xfrm>
            <a:off x="5736874" y="6303900"/>
            <a:ext cx="2236800" cy="554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Calibri"/>
                <a:ea typeface="Calibri"/>
                <a:cs typeface="Calibri"/>
                <a:sym typeface="Calibri"/>
              </a:rPr>
              <a:t>Chokwe people</a:t>
            </a:r>
            <a:r>
              <a:rPr lang="en-US" sz="1000">
                <a:solidFill>
                  <a:schemeClr val="dk1"/>
                </a:solidFill>
                <a:latin typeface="Calibri"/>
                <a:ea typeface="Calibri"/>
                <a:cs typeface="Calibri"/>
                <a:sym typeface="Calibri"/>
              </a:rPr>
              <a:t>, </a:t>
            </a:r>
            <a:r>
              <a:rPr i="1" lang="en-US" sz="1000" u="none" cap="none" strike="noStrike">
                <a:solidFill>
                  <a:schemeClr val="dk1"/>
                </a:solidFill>
                <a:latin typeface="Calibri"/>
                <a:ea typeface="Calibri"/>
                <a:cs typeface="Calibri"/>
                <a:sym typeface="Calibri"/>
              </a:rPr>
              <a:t>Chibinda Ilunga</a:t>
            </a:r>
            <a:r>
              <a:rPr lang="en-US" sz="1000">
                <a:solidFill>
                  <a:schemeClr val="dk1"/>
                </a:solidFill>
                <a:latin typeface="Calibri"/>
                <a:ea typeface="Calibri"/>
                <a:cs typeface="Calibri"/>
                <a:sym typeface="Calibri"/>
              </a:rPr>
              <a:t>, </a:t>
            </a:r>
            <a:r>
              <a:rPr b="0" i="0" lang="en-US" sz="1000" u="none" cap="none" strike="noStrike">
                <a:solidFill>
                  <a:schemeClr val="dk1"/>
                </a:solidFill>
                <a:latin typeface="Calibri"/>
                <a:ea typeface="Calibri"/>
                <a:cs typeface="Calibri"/>
                <a:sym typeface="Calibri"/>
              </a:rPr>
              <a:t>mid-19th century, </a:t>
            </a:r>
            <a:r>
              <a:rPr lang="en-US" sz="1000">
                <a:solidFill>
                  <a:schemeClr val="dk1"/>
                </a:solidFill>
                <a:latin typeface="Calibri"/>
                <a:ea typeface="Calibri"/>
                <a:cs typeface="Calibri"/>
                <a:sym typeface="Calibri"/>
              </a:rPr>
              <a:t>wood, hair, and hide. Kimbell Art Museum</a:t>
            </a:r>
            <a:endParaRPr b="0" i="0" sz="1000" u="none" cap="none" strike="noStrike">
              <a:solidFill>
                <a:schemeClr val="dk1"/>
              </a:solidFill>
              <a:latin typeface="Quattrocento Sans"/>
              <a:ea typeface="Quattrocento Sans"/>
              <a:cs typeface="Quattrocento Sans"/>
              <a:sym typeface="Quattrocento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D8D8"/>
        </a:solidFill>
      </p:bgPr>
    </p:bg>
    <p:spTree>
      <p:nvGrpSpPr>
        <p:cNvPr id="335" name="Shape 335"/>
        <p:cNvGrpSpPr/>
        <p:nvPr/>
      </p:nvGrpSpPr>
      <p:grpSpPr>
        <a:xfrm>
          <a:off x="0" y="0"/>
          <a:ext cx="0" cy="0"/>
          <a:chOff x="0" y="0"/>
          <a:chExt cx="0" cy="0"/>
        </a:xfrm>
      </p:grpSpPr>
      <p:sp>
        <p:nvSpPr>
          <p:cNvPr id="336" name="Google Shape;336;p39"/>
          <p:cNvSpPr txBox="1"/>
          <p:nvPr/>
        </p:nvSpPr>
        <p:spPr>
          <a:xfrm>
            <a:off x="7866742" y="274268"/>
            <a:ext cx="4151100" cy="3786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0" i="0" lang="en-US" sz="2000" u="none" cap="none" strike="noStrike">
                <a:solidFill>
                  <a:schemeClr val="dk1"/>
                </a:solidFill>
                <a:latin typeface="Calibri"/>
                <a:ea typeface="Calibri"/>
                <a:cs typeface="Calibri"/>
                <a:sym typeface="Calibri"/>
              </a:rPr>
              <a:t>Look for </a:t>
            </a:r>
            <a:r>
              <a:rPr b="1" i="0" lang="en-US" sz="2000" u="none" cap="none" strike="noStrike">
                <a:solidFill>
                  <a:schemeClr val="dk1"/>
                </a:solidFill>
                <a:latin typeface="Calibri"/>
                <a:ea typeface="Calibri"/>
                <a:cs typeface="Calibri"/>
                <a:sym typeface="Calibri"/>
              </a:rPr>
              <a:t>shapes</a:t>
            </a:r>
            <a:r>
              <a:rPr b="0" i="0" lang="en-US" sz="2000" u="none" cap="none" strike="noStrike">
                <a:solidFill>
                  <a:schemeClr val="dk1"/>
                </a:solidFill>
                <a:latin typeface="Calibri"/>
                <a:ea typeface="Calibri"/>
                <a:cs typeface="Calibri"/>
                <a:sym typeface="Calibri"/>
              </a:rPr>
              <a:t> and</a:t>
            </a:r>
            <a:r>
              <a:rPr b="1" i="0" lang="en-US" sz="2000" u="none" cap="none" strike="noStrike">
                <a:solidFill>
                  <a:schemeClr val="dk1"/>
                </a:solidFill>
                <a:latin typeface="Calibri"/>
                <a:ea typeface="Calibri"/>
                <a:cs typeface="Calibri"/>
                <a:sym typeface="Calibri"/>
              </a:rPr>
              <a:t> lines </a:t>
            </a:r>
            <a:r>
              <a:rPr b="0" i="0" lang="en-US" sz="2000" u="none" cap="none" strike="noStrike">
                <a:solidFill>
                  <a:schemeClr val="dk1"/>
                </a:solidFill>
                <a:latin typeface="Calibri"/>
                <a:ea typeface="Calibri"/>
                <a:cs typeface="Calibri"/>
                <a:sym typeface="Calibri"/>
              </a:rPr>
              <a:t>in and around this sculpture. How does your eye move around the figure? Where do you see </a:t>
            </a:r>
            <a:r>
              <a:rPr b="1" i="0" lang="en-US" sz="2000" u="none" cap="none" strike="noStrike">
                <a:solidFill>
                  <a:schemeClr val="dk1"/>
                </a:solidFill>
                <a:latin typeface="Calibri"/>
                <a:ea typeface="Calibri"/>
                <a:cs typeface="Calibri"/>
                <a:sym typeface="Calibri"/>
              </a:rPr>
              <a:t>straight lines</a:t>
            </a:r>
            <a:r>
              <a:rPr b="0" i="0" lang="en-US" sz="2000" u="none" cap="none" strike="noStrike">
                <a:solidFill>
                  <a:schemeClr val="dk1"/>
                </a:solidFill>
                <a:latin typeface="Calibri"/>
                <a:ea typeface="Calibri"/>
                <a:cs typeface="Calibri"/>
                <a:sym typeface="Calibri"/>
              </a:rPr>
              <a:t>? </a:t>
            </a:r>
            <a:r>
              <a:rPr b="1" i="0" lang="en-US" sz="2000" u="none" cap="none" strike="noStrike">
                <a:solidFill>
                  <a:schemeClr val="dk1"/>
                </a:solidFill>
                <a:latin typeface="Calibri"/>
                <a:ea typeface="Calibri"/>
                <a:cs typeface="Calibri"/>
                <a:sym typeface="Calibri"/>
              </a:rPr>
              <a:t>Curving lines</a:t>
            </a:r>
            <a:r>
              <a:rPr b="0" i="0" lang="en-US" sz="2000" u="none" cap="none" strike="noStrike">
                <a:solidFill>
                  <a:schemeClr val="dk1"/>
                </a:solidFill>
                <a:latin typeface="Calibri"/>
                <a:ea typeface="Calibri"/>
                <a:cs typeface="Calibri"/>
                <a:sym typeface="Calibri"/>
              </a:rPr>
              <a:t>? </a:t>
            </a:r>
            <a:endParaRPr b="0" i="0" sz="2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000"/>
              <a:buFont typeface="Arial"/>
              <a:buNone/>
            </a:pPr>
            <a:r>
              <a:t/>
            </a:r>
            <a:endParaRPr b="0" i="0" sz="2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000"/>
              <a:buFont typeface="Arial"/>
              <a:buNone/>
            </a:pPr>
            <a:r>
              <a:t/>
            </a:r>
            <a:endParaRPr b="0" i="0" sz="2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000"/>
              <a:buFont typeface="Arial"/>
              <a:buNone/>
            </a:pPr>
            <a:r>
              <a:rPr b="0" i="0" lang="en-US" sz="2000" u="none" cap="none" strike="noStrike">
                <a:solidFill>
                  <a:schemeClr val="dk1"/>
                </a:solidFill>
                <a:latin typeface="Calibri"/>
                <a:ea typeface="Calibri"/>
                <a:cs typeface="Calibri"/>
                <a:sym typeface="Calibri"/>
              </a:rPr>
              <a:t>Imagine yourself as a legendary hero. What </a:t>
            </a:r>
            <a:r>
              <a:rPr b="1" i="0" lang="en-US" sz="2000" u="none" cap="none" strike="noStrike">
                <a:solidFill>
                  <a:schemeClr val="dk1"/>
                </a:solidFill>
                <a:latin typeface="Calibri"/>
                <a:ea typeface="Calibri"/>
                <a:cs typeface="Calibri"/>
                <a:sym typeface="Calibri"/>
              </a:rPr>
              <a:t>special skills</a:t>
            </a:r>
            <a:r>
              <a:rPr b="0" i="0" lang="en-US" sz="2000" u="none" cap="none" strike="noStrike">
                <a:solidFill>
                  <a:schemeClr val="dk1"/>
                </a:solidFill>
                <a:latin typeface="Calibri"/>
                <a:ea typeface="Calibri"/>
                <a:cs typeface="Calibri"/>
                <a:sym typeface="Calibri"/>
              </a:rPr>
              <a:t> and talents would you have? </a:t>
            </a:r>
            <a:r>
              <a:rPr b="1" i="0" lang="en-US" sz="2000" u="none" cap="none" strike="noStrike">
                <a:solidFill>
                  <a:schemeClr val="dk1"/>
                </a:solidFill>
                <a:latin typeface="Calibri"/>
                <a:ea typeface="Calibri"/>
                <a:cs typeface="Calibri"/>
                <a:sym typeface="Calibri"/>
              </a:rPr>
              <a:t>Write a story</a:t>
            </a:r>
            <a:r>
              <a:rPr b="0" i="0" lang="en-US" sz="2000" u="none" cap="none" strike="noStrike">
                <a:solidFill>
                  <a:schemeClr val="dk1"/>
                </a:solidFill>
                <a:latin typeface="Calibri"/>
                <a:ea typeface="Calibri"/>
                <a:cs typeface="Calibri"/>
                <a:sym typeface="Calibri"/>
              </a:rPr>
              <a:t> relating one of your mighty deeds. </a:t>
            </a:r>
            <a:endParaRPr b="0" i="0" sz="2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000"/>
              <a:buFont typeface="Arial"/>
              <a:buNone/>
            </a:pPr>
            <a:r>
              <a:t/>
            </a:r>
            <a:endParaRPr b="0" i="0" sz="2000" u="none" cap="none" strike="noStrike">
              <a:solidFill>
                <a:schemeClr val="dk1"/>
              </a:solidFill>
              <a:latin typeface="Calibri"/>
              <a:ea typeface="Calibri"/>
              <a:cs typeface="Calibri"/>
              <a:sym typeface="Calibri"/>
            </a:endParaRPr>
          </a:p>
        </p:txBody>
      </p:sp>
      <p:pic>
        <p:nvPicPr>
          <p:cNvPr id="337" name="Google Shape;337;p39"/>
          <p:cNvPicPr preferRelativeResize="0"/>
          <p:nvPr/>
        </p:nvPicPr>
        <p:blipFill rotWithShape="1">
          <a:blip r:embed="rId3">
            <a:alphaModFix/>
          </a:blip>
          <a:srcRect b="0" l="0" r="0" t="0"/>
          <a:stretch/>
        </p:blipFill>
        <p:spPr>
          <a:xfrm>
            <a:off x="1165975" y="0"/>
            <a:ext cx="4570900" cy="6857999"/>
          </a:xfrm>
          <a:prstGeom prst="rect">
            <a:avLst/>
          </a:prstGeom>
          <a:noFill/>
          <a:ln>
            <a:noFill/>
          </a:ln>
        </p:spPr>
      </p:pic>
      <p:grpSp>
        <p:nvGrpSpPr>
          <p:cNvPr id="338" name="Google Shape;338;p39"/>
          <p:cNvGrpSpPr/>
          <p:nvPr/>
        </p:nvGrpSpPr>
        <p:grpSpPr>
          <a:xfrm>
            <a:off x="7109089" y="389400"/>
            <a:ext cx="533548" cy="280331"/>
            <a:chOff x="2080675" y="352325"/>
            <a:chExt cx="485000" cy="254800"/>
          </a:xfrm>
        </p:grpSpPr>
        <p:sp>
          <p:nvSpPr>
            <p:cNvPr id="339" name="Google Shape;339;p39"/>
            <p:cNvSpPr/>
            <p:nvPr/>
          </p:nvSpPr>
          <p:spPr>
            <a:xfrm>
              <a:off x="2080675" y="352325"/>
              <a:ext cx="485000" cy="254800"/>
            </a:xfrm>
            <a:custGeom>
              <a:rect b="b" l="l" r="r" t="t"/>
              <a:pathLst>
                <a:path extrusionOk="0" h="10192" w="19400">
                  <a:moveTo>
                    <a:pt x="5514" y="2183"/>
                  </a:moveTo>
                  <a:cubicBezTo>
                    <a:pt x="4291" y="3932"/>
                    <a:pt x="4291" y="6254"/>
                    <a:pt x="5514" y="8002"/>
                  </a:cubicBezTo>
                  <a:cubicBezTo>
                    <a:pt x="4858" y="7685"/>
                    <a:pt x="4230" y="7320"/>
                    <a:pt x="3632" y="6909"/>
                  </a:cubicBezTo>
                  <a:cubicBezTo>
                    <a:pt x="2841" y="6368"/>
                    <a:pt x="2099" y="5762"/>
                    <a:pt x="1410" y="5097"/>
                  </a:cubicBezTo>
                  <a:cubicBezTo>
                    <a:pt x="2071" y="4454"/>
                    <a:pt x="3572" y="3126"/>
                    <a:pt x="5514" y="2183"/>
                  </a:cubicBezTo>
                  <a:close/>
                  <a:moveTo>
                    <a:pt x="13865" y="2171"/>
                  </a:moveTo>
                  <a:cubicBezTo>
                    <a:pt x="14527" y="2491"/>
                    <a:pt x="15167" y="2866"/>
                    <a:pt x="15774" y="3283"/>
                  </a:cubicBezTo>
                  <a:cubicBezTo>
                    <a:pt x="16562" y="3823"/>
                    <a:pt x="17304" y="4430"/>
                    <a:pt x="17996" y="5094"/>
                  </a:cubicBezTo>
                  <a:cubicBezTo>
                    <a:pt x="17307" y="5759"/>
                    <a:pt x="16565" y="6365"/>
                    <a:pt x="15774" y="6909"/>
                  </a:cubicBezTo>
                  <a:cubicBezTo>
                    <a:pt x="15167" y="7326"/>
                    <a:pt x="14530" y="7697"/>
                    <a:pt x="13865" y="8017"/>
                  </a:cubicBezTo>
                  <a:cubicBezTo>
                    <a:pt x="15097" y="6263"/>
                    <a:pt x="15097" y="3926"/>
                    <a:pt x="13865" y="2171"/>
                  </a:cubicBezTo>
                  <a:close/>
                  <a:moveTo>
                    <a:pt x="9801" y="1133"/>
                  </a:moveTo>
                  <a:cubicBezTo>
                    <a:pt x="11948" y="1190"/>
                    <a:pt x="13657" y="2947"/>
                    <a:pt x="13657" y="5091"/>
                  </a:cubicBezTo>
                  <a:cubicBezTo>
                    <a:pt x="13657" y="7238"/>
                    <a:pt x="11948" y="8995"/>
                    <a:pt x="9801" y="9053"/>
                  </a:cubicBezTo>
                  <a:lnTo>
                    <a:pt x="9566" y="9053"/>
                  </a:lnTo>
                  <a:cubicBezTo>
                    <a:pt x="7431" y="8983"/>
                    <a:pt x="5734" y="7232"/>
                    <a:pt x="5728" y="5094"/>
                  </a:cubicBezTo>
                  <a:cubicBezTo>
                    <a:pt x="5731" y="2947"/>
                    <a:pt x="7440" y="1190"/>
                    <a:pt x="9587" y="1133"/>
                  </a:cubicBezTo>
                  <a:close/>
                  <a:moveTo>
                    <a:pt x="9557" y="0"/>
                  </a:moveTo>
                  <a:cubicBezTo>
                    <a:pt x="7440" y="37"/>
                    <a:pt x="5166" y="852"/>
                    <a:pt x="2965" y="2362"/>
                  </a:cubicBezTo>
                  <a:cubicBezTo>
                    <a:pt x="1283" y="3518"/>
                    <a:pt x="239" y="4665"/>
                    <a:pt x="196" y="4714"/>
                  </a:cubicBezTo>
                  <a:cubicBezTo>
                    <a:pt x="0" y="4928"/>
                    <a:pt x="0" y="5257"/>
                    <a:pt x="196" y="5472"/>
                  </a:cubicBezTo>
                  <a:cubicBezTo>
                    <a:pt x="239" y="5523"/>
                    <a:pt x="1283" y="6670"/>
                    <a:pt x="2965" y="7827"/>
                  </a:cubicBezTo>
                  <a:cubicBezTo>
                    <a:pt x="5166" y="9337"/>
                    <a:pt x="7440" y="10149"/>
                    <a:pt x="9557" y="10188"/>
                  </a:cubicBezTo>
                  <a:cubicBezTo>
                    <a:pt x="9602" y="10188"/>
                    <a:pt x="9647" y="10191"/>
                    <a:pt x="9692" y="10191"/>
                  </a:cubicBezTo>
                  <a:lnTo>
                    <a:pt x="9717" y="10191"/>
                  </a:lnTo>
                  <a:cubicBezTo>
                    <a:pt x="11869" y="10185"/>
                    <a:pt x="14194" y="9367"/>
                    <a:pt x="16435" y="7827"/>
                  </a:cubicBezTo>
                  <a:cubicBezTo>
                    <a:pt x="18120" y="6670"/>
                    <a:pt x="19161" y="5523"/>
                    <a:pt x="19207" y="5475"/>
                  </a:cubicBezTo>
                  <a:cubicBezTo>
                    <a:pt x="19400" y="5257"/>
                    <a:pt x="19400" y="4931"/>
                    <a:pt x="19207" y="4714"/>
                  </a:cubicBezTo>
                  <a:cubicBezTo>
                    <a:pt x="19161" y="4665"/>
                    <a:pt x="18120" y="3521"/>
                    <a:pt x="16435" y="2365"/>
                  </a:cubicBezTo>
                  <a:cubicBezTo>
                    <a:pt x="14191" y="822"/>
                    <a:pt x="11869" y="6"/>
                    <a:pt x="9717" y="0"/>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CC0000"/>
                </a:solidFill>
                <a:latin typeface="Arial"/>
                <a:ea typeface="Arial"/>
                <a:cs typeface="Arial"/>
                <a:sym typeface="Arial"/>
              </a:endParaRPr>
            </a:p>
          </p:txBody>
        </p:sp>
        <p:sp>
          <p:nvSpPr>
            <p:cNvPr id="340" name="Google Shape;340;p39"/>
            <p:cNvSpPr/>
            <p:nvPr/>
          </p:nvSpPr>
          <p:spPr>
            <a:xfrm>
              <a:off x="2246650" y="408900"/>
              <a:ext cx="147075" cy="141600"/>
            </a:xfrm>
            <a:custGeom>
              <a:rect b="b" l="l" r="r" t="t"/>
              <a:pathLst>
                <a:path extrusionOk="0" h="5664" w="5883">
                  <a:moveTo>
                    <a:pt x="3054" y="1132"/>
                  </a:moveTo>
                  <a:cubicBezTo>
                    <a:pt x="3495" y="1132"/>
                    <a:pt x="3930" y="1304"/>
                    <a:pt x="4255" y="1630"/>
                  </a:cubicBezTo>
                  <a:cubicBezTo>
                    <a:pt x="4738" y="2116"/>
                    <a:pt x="4886" y="2846"/>
                    <a:pt x="4624" y="3480"/>
                  </a:cubicBezTo>
                  <a:cubicBezTo>
                    <a:pt x="4358" y="4115"/>
                    <a:pt x="3739" y="4531"/>
                    <a:pt x="3053" y="4531"/>
                  </a:cubicBezTo>
                  <a:cubicBezTo>
                    <a:pt x="2114" y="4528"/>
                    <a:pt x="1357" y="3770"/>
                    <a:pt x="1353" y="2831"/>
                  </a:cubicBezTo>
                  <a:cubicBezTo>
                    <a:pt x="1353" y="2143"/>
                    <a:pt x="1767" y="1524"/>
                    <a:pt x="2404" y="1261"/>
                  </a:cubicBezTo>
                  <a:cubicBezTo>
                    <a:pt x="2614" y="1174"/>
                    <a:pt x="2835" y="1132"/>
                    <a:pt x="3054" y="1132"/>
                  </a:cubicBezTo>
                  <a:close/>
                  <a:moveTo>
                    <a:pt x="3053" y="1"/>
                  </a:moveTo>
                  <a:cubicBezTo>
                    <a:pt x="2316" y="1"/>
                    <a:pt x="1593" y="288"/>
                    <a:pt x="1052" y="829"/>
                  </a:cubicBezTo>
                  <a:cubicBezTo>
                    <a:pt x="242" y="1639"/>
                    <a:pt x="1" y="2855"/>
                    <a:pt x="439" y="3915"/>
                  </a:cubicBezTo>
                  <a:cubicBezTo>
                    <a:pt x="876" y="4972"/>
                    <a:pt x="1909" y="5663"/>
                    <a:pt x="3053" y="5663"/>
                  </a:cubicBezTo>
                  <a:cubicBezTo>
                    <a:pt x="4614" y="5660"/>
                    <a:pt x="5883" y="4395"/>
                    <a:pt x="5883" y="2831"/>
                  </a:cubicBezTo>
                  <a:cubicBezTo>
                    <a:pt x="5883" y="1687"/>
                    <a:pt x="5194" y="654"/>
                    <a:pt x="4137" y="216"/>
                  </a:cubicBezTo>
                  <a:cubicBezTo>
                    <a:pt x="3786" y="71"/>
                    <a:pt x="3418" y="1"/>
                    <a:pt x="3053" y="1"/>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CC0000"/>
                </a:solidFill>
                <a:latin typeface="Arial"/>
                <a:ea typeface="Arial"/>
                <a:cs typeface="Arial"/>
                <a:sym typeface="Arial"/>
              </a:endParaRPr>
            </a:p>
          </p:txBody>
        </p:sp>
      </p:grpSp>
      <p:sp>
        <p:nvSpPr>
          <p:cNvPr id="341" name="Google Shape;341;p39"/>
          <p:cNvSpPr/>
          <p:nvPr/>
        </p:nvSpPr>
        <p:spPr>
          <a:xfrm>
            <a:off x="7212650" y="2516800"/>
            <a:ext cx="417308" cy="409062"/>
          </a:xfrm>
          <a:custGeom>
            <a:rect b="b" l="l" r="r" t="t"/>
            <a:pathLst>
              <a:path extrusionOk="0" h="19396" w="19787">
                <a:moveTo>
                  <a:pt x="16583" y="1203"/>
                </a:moveTo>
                <a:cubicBezTo>
                  <a:pt x="17017" y="1203"/>
                  <a:pt x="17451" y="1370"/>
                  <a:pt x="17782" y="1702"/>
                </a:cubicBezTo>
                <a:cubicBezTo>
                  <a:pt x="18446" y="2363"/>
                  <a:pt x="18446" y="3438"/>
                  <a:pt x="17782" y="4102"/>
                </a:cubicBezTo>
                <a:lnTo>
                  <a:pt x="16565" y="5319"/>
                </a:lnTo>
                <a:lnTo>
                  <a:pt x="14165" y="2918"/>
                </a:lnTo>
                <a:lnTo>
                  <a:pt x="15382" y="1702"/>
                </a:lnTo>
                <a:cubicBezTo>
                  <a:pt x="15714" y="1370"/>
                  <a:pt x="16149" y="1203"/>
                  <a:pt x="16583" y="1203"/>
                </a:cubicBezTo>
                <a:close/>
                <a:moveTo>
                  <a:pt x="13362" y="3719"/>
                </a:moveTo>
                <a:lnTo>
                  <a:pt x="14162" y="4519"/>
                </a:lnTo>
                <a:lnTo>
                  <a:pt x="4587" y="14096"/>
                </a:lnTo>
                <a:cubicBezTo>
                  <a:pt x="4255" y="13861"/>
                  <a:pt x="3884" y="13692"/>
                  <a:pt x="3488" y="13595"/>
                </a:cubicBezTo>
                <a:lnTo>
                  <a:pt x="13310" y="3770"/>
                </a:lnTo>
                <a:lnTo>
                  <a:pt x="13362" y="3719"/>
                </a:lnTo>
                <a:close/>
                <a:moveTo>
                  <a:pt x="14965" y="5322"/>
                </a:moveTo>
                <a:lnTo>
                  <a:pt x="15765" y="6122"/>
                </a:lnTo>
                <a:lnTo>
                  <a:pt x="15714" y="6173"/>
                </a:lnTo>
                <a:lnTo>
                  <a:pt x="5888" y="15996"/>
                </a:lnTo>
                <a:cubicBezTo>
                  <a:pt x="5792" y="15600"/>
                  <a:pt x="5623" y="15229"/>
                  <a:pt x="5387" y="14897"/>
                </a:cubicBezTo>
                <a:lnTo>
                  <a:pt x="14965" y="5322"/>
                </a:lnTo>
                <a:close/>
                <a:moveTo>
                  <a:pt x="2704" y="14631"/>
                </a:moveTo>
                <a:cubicBezTo>
                  <a:pt x="3925" y="14631"/>
                  <a:pt x="4911" y="15655"/>
                  <a:pt x="4850" y="16889"/>
                </a:cubicBezTo>
                <a:lnTo>
                  <a:pt x="3736" y="17249"/>
                </a:lnTo>
                <a:cubicBezTo>
                  <a:pt x="3449" y="16572"/>
                  <a:pt x="2911" y="16035"/>
                  <a:pt x="2235" y="15748"/>
                </a:cubicBezTo>
                <a:lnTo>
                  <a:pt x="2594" y="14634"/>
                </a:lnTo>
                <a:cubicBezTo>
                  <a:pt x="2631" y="14632"/>
                  <a:pt x="2667" y="14631"/>
                  <a:pt x="2704" y="14631"/>
                </a:cubicBezTo>
                <a:close/>
                <a:moveTo>
                  <a:pt x="1888" y="16835"/>
                </a:moveTo>
                <a:cubicBezTo>
                  <a:pt x="2217" y="17001"/>
                  <a:pt x="2483" y="17267"/>
                  <a:pt x="2649" y="17596"/>
                </a:cubicBezTo>
                <a:lnTo>
                  <a:pt x="1528" y="17955"/>
                </a:lnTo>
                <a:lnTo>
                  <a:pt x="1888" y="16835"/>
                </a:lnTo>
                <a:close/>
                <a:moveTo>
                  <a:pt x="16654" y="1"/>
                </a:moveTo>
                <a:cubicBezTo>
                  <a:pt x="15897" y="1"/>
                  <a:pt x="15141" y="302"/>
                  <a:pt x="14581" y="901"/>
                </a:cubicBezTo>
                <a:lnTo>
                  <a:pt x="11710" y="3770"/>
                </a:lnTo>
                <a:lnTo>
                  <a:pt x="1882" y="13601"/>
                </a:lnTo>
                <a:cubicBezTo>
                  <a:pt x="1861" y="13619"/>
                  <a:pt x="1842" y="13641"/>
                  <a:pt x="1827" y="13662"/>
                </a:cubicBezTo>
                <a:lnTo>
                  <a:pt x="1809" y="13677"/>
                </a:lnTo>
                <a:lnTo>
                  <a:pt x="1788" y="13695"/>
                </a:lnTo>
                <a:cubicBezTo>
                  <a:pt x="1782" y="13701"/>
                  <a:pt x="1773" y="13707"/>
                  <a:pt x="1767" y="13716"/>
                </a:cubicBezTo>
                <a:cubicBezTo>
                  <a:pt x="1761" y="13722"/>
                  <a:pt x="1755" y="13725"/>
                  <a:pt x="1752" y="13731"/>
                </a:cubicBezTo>
                <a:cubicBezTo>
                  <a:pt x="1746" y="13737"/>
                  <a:pt x="1737" y="13746"/>
                  <a:pt x="1728" y="13755"/>
                </a:cubicBezTo>
                <a:lnTo>
                  <a:pt x="1716" y="13773"/>
                </a:lnTo>
                <a:cubicBezTo>
                  <a:pt x="1710" y="13782"/>
                  <a:pt x="1704" y="13789"/>
                  <a:pt x="1698" y="13801"/>
                </a:cubicBezTo>
                <a:cubicBezTo>
                  <a:pt x="1688" y="13810"/>
                  <a:pt x="1688" y="13813"/>
                  <a:pt x="1685" y="13819"/>
                </a:cubicBezTo>
                <a:cubicBezTo>
                  <a:pt x="1679" y="13825"/>
                  <a:pt x="1673" y="13837"/>
                  <a:pt x="1667" y="13846"/>
                </a:cubicBezTo>
                <a:cubicBezTo>
                  <a:pt x="1661" y="13855"/>
                  <a:pt x="1658" y="13861"/>
                  <a:pt x="1655" y="13870"/>
                </a:cubicBezTo>
                <a:cubicBezTo>
                  <a:pt x="1652" y="13879"/>
                  <a:pt x="1646" y="13885"/>
                  <a:pt x="1643" y="13894"/>
                </a:cubicBezTo>
                <a:cubicBezTo>
                  <a:pt x="1640" y="13903"/>
                  <a:pt x="1634" y="13918"/>
                  <a:pt x="1631" y="13933"/>
                </a:cubicBezTo>
                <a:cubicBezTo>
                  <a:pt x="1631" y="13936"/>
                  <a:pt x="1625" y="13939"/>
                  <a:pt x="1625" y="13943"/>
                </a:cubicBezTo>
                <a:lnTo>
                  <a:pt x="1625" y="13949"/>
                </a:lnTo>
                <a:cubicBezTo>
                  <a:pt x="1625" y="13949"/>
                  <a:pt x="1625" y="13952"/>
                  <a:pt x="1625" y="13952"/>
                </a:cubicBezTo>
                <a:lnTo>
                  <a:pt x="118" y="18656"/>
                </a:lnTo>
                <a:cubicBezTo>
                  <a:pt x="1" y="19021"/>
                  <a:pt x="272" y="19393"/>
                  <a:pt x="656" y="19396"/>
                </a:cubicBezTo>
                <a:cubicBezTo>
                  <a:pt x="713" y="19396"/>
                  <a:pt x="771" y="19387"/>
                  <a:pt x="828" y="19368"/>
                </a:cubicBezTo>
                <a:lnTo>
                  <a:pt x="5538" y="17859"/>
                </a:lnTo>
                <a:lnTo>
                  <a:pt x="5547" y="17856"/>
                </a:lnTo>
                <a:cubicBezTo>
                  <a:pt x="5559" y="17853"/>
                  <a:pt x="5571" y="17847"/>
                  <a:pt x="5584" y="17844"/>
                </a:cubicBezTo>
                <a:lnTo>
                  <a:pt x="5599" y="17838"/>
                </a:lnTo>
                <a:cubicBezTo>
                  <a:pt x="5611" y="17832"/>
                  <a:pt x="5623" y="17826"/>
                  <a:pt x="5635" y="17819"/>
                </a:cubicBezTo>
                <a:cubicBezTo>
                  <a:pt x="5650" y="17810"/>
                  <a:pt x="5653" y="17810"/>
                  <a:pt x="5659" y="17804"/>
                </a:cubicBezTo>
                <a:cubicBezTo>
                  <a:pt x="5668" y="17798"/>
                  <a:pt x="5680" y="17792"/>
                  <a:pt x="5689" y="17786"/>
                </a:cubicBezTo>
                <a:cubicBezTo>
                  <a:pt x="5698" y="17780"/>
                  <a:pt x="5701" y="17777"/>
                  <a:pt x="5710" y="17771"/>
                </a:cubicBezTo>
                <a:lnTo>
                  <a:pt x="5728" y="17756"/>
                </a:lnTo>
                <a:lnTo>
                  <a:pt x="5750" y="17738"/>
                </a:lnTo>
                <a:cubicBezTo>
                  <a:pt x="5756" y="17732"/>
                  <a:pt x="5762" y="17726"/>
                  <a:pt x="5768" y="17720"/>
                </a:cubicBezTo>
                <a:cubicBezTo>
                  <a:pt x="5774" y="17714"/>
                  <a:pt x="5780" y="17708"/>
                  <a:pt x="5783" y="17702"/>
                </a:cubicBezTo>
                <a:lnTo>
                  <a:pt x="5798" y="17687"/>
                </a:lnTo>
                <a:cubicBezTo>
                  <a:pt x="5810" y="17678"/>
                  <a:pt x="5819" y="17669"/>
                  <a:pt x="5828" y="17659"/>
                </a:cubicBezTo>
                <a:lnTo>
                  <a:pt x="15714" y="7777"/>
                </a:lnTo>
                <a:lnTo>
                  <a:pt x="18582" y="4902"/>
                </a:lnTo>
                <a:cubicBezTo>
                  <a:pt x="19754" y="3809"/>
                  <a:pt x="19787" y="1961"/>
                  <a:pt x="18655" y="829"/>
                </a:cubicBezTo>
                <a:cubicBezTo>
                  <a:pt x="18102" y="276"/>
                  <a:pt x="17378" y="1"/>
                  <a:pt x="16654" y="1"/>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342" name="Google Shape;342;p39"/>
          <p:cNvSpPr txBox="1"/>
          <p:nvPr/>
        </p:nvSpPr>
        <p:spPr>
          <a:xfrm>
            <a:off x="5736874" y="6303900"/>
            <a:ext cx="2236800" cy="554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Calibri"/>
                <a:ea typeface="Calibri"/>
                <a:cs typeface="Calibri"/>
                <a:sym typeface="Calibri"/>
              </a:rPr>
              <a:t>Chokwe people</a:t>
            </a:r>
            <a:r>
              <a:rPr lang="en-US" sz="1000">
                <a:solidFill>
                  <a:schemeClr val="dk1"/>
                </a:solidFill>
                <a:latin typeface="Calibri"/>
                <a:ea typeface="Calibri"/>
                <a:cs typeface="Calibri"/>
                <a:sym typeface="Calibri"/>
              </a:rPr>
              <a:t>, </a:t>
            </a:r>
            <a:r>
              <a:rPr i="1" lang="en-US" sz="1000" u="none" cap="none" strike="noStrike">
                <a:solidFill>
                  <a:schemeClr val="dk1"/>
                </a:solidFill>
                <a:latin typeface="Calibri"/>
                <a:ea typeface="Calibri"/>
                <a:cs typeface="Calibri"/>
                <a:sym typeface="Calibri"/>
              </a:rPr>
              <a:t>Chibinda Ilunga</a:t>
            </a:r>
            <a:r>
              <a:rPr lang="en-US" sz="1000">
                <a:solidFill>
                  <a:schemeClr val="dk1"/>
                </a:solidFill>
                <a:latin typeface="Calibri"/>
                <a:ea typeface="Calibri"/>
                <a:cs typeface="Calibri"/>
                <a:sym typeface="Calibri"/>
              </a:rPr>
              <a:t>, </a:t>
            </a:r>
            <a:r>
              <a:rPr b="0" i="0" lang="en-US" sz="1000" u="none" cap="none" strike="noStrike">
                <a:solidFill>
                  <a:schemeClr val="dk1"/>
                </a:solidFill>
                <a:latin typeface="Calibri"/>
                <a:ea typeface="Calibri"/>
                <a:cs typeface="Calibri"/>
                <a:sym typeface="Calibri"/>
              </a:rPr>
              <a:t>mid-19th century, </a:t>
            </a:r>
            <a:r>
              <a:rPr lang="en-US" sz="1000">
                <a:solidFill>
                  <a:schemeClr val="dk1"/>
                </a:solidFill>
                <a:latin typeface="Calibri"/>
                <a:ea typeface="Calibri"/>
                <a:cs typeface="Calibri"/>
                <a:sym typeface="Calibri"/>
              </a:rPr>
              <a:t>wood, hair, and hide. Kimbell Art Museum</a:t>
            </a:r>
            <a:endParaRPr b="0" i="0" sz="1000" u="none" cap="none" strike="noStrike">
              <a:solidFill>
                <a:schemeClr val="dk1"/>
              </a:solidFill>
              <a:latin typeface="Quattrocento Sans"/>
              <a:ea typeface="Quattrocento Sans"/>
              <a:cs typeface="Quattrocento Sans"/>
              <a:sym typeface="Quattrocento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40"/>
          <p:cNvSpPr/>
          <p:nvPr/>
        </p:nvSpPr>
        <p:spPr>
          <a:xfrm>
            <a:off x="4570900" y="175"/>
            <a:ext cx="7621200" cy="2588100"/>
          </a:xfrm>
          <a:prstGeom prst="rect">
            <a:avLst/>
          </a:prstGeom>
          <a:solidFill>
            <a:srgbClr val="666666"/>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 name="Google Shape;348;p40"/>
          <p:cNvSpPr txBox="1"/>
          <p:nvPr>
            <p:ph idx="4294967295" type="title"/>
          </p:nvPr>
        </p:nvSpPr>
        <p:spPr>
          <a:xfrm>
            <a:off x="5173900" y="561025"/>
            <a:ext cx="6350700" cy="1466400"/>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90000"/>
              </a:lnSpc>
              <a:spcBef>
                <a:spcPts val="0"/>
              </a:spcBef>
              <a:spcAft>
                <a:spcPts val="0"/>
              </a:spcAft>
              <a:buSzPct val="101851"/>
              <a:buNone/>
            </a:pPr>
            <a:r>
              <a:rPr b="1" lang="en-US" sz="4800">
                <a:solidFill>
                  <a:schemeClr val="lt1"/>
                </a:solidFill>
              </a:rPr>
              <a:t>Setting the Stage:</a:t>
            </a:r>
            <a:endParaRPr b="1" sz="4800">
              <a:solidFill>
                <a:schemeClr val="lt1"/>
              </a:solidFill>
            </a:endParaRPr>
          </a:p>
          <a:p>
            <a:pPr indent="0" lvl="0" marL="0" rtl="0" algn="l">
              <a:lnSpc>
                <a:spcPct val="90000"/>
              </a:lnSpc>
              <a:spcBef>
                <a:spcPts val="0"/>
              </a:spcBef>
              <a:spcAft>
                <a:spcPts val="0"/>
              </a:spcAft>
              <a:buSzPct val="101851"/>
              <a:buNone/>
            </a:pPr>
            <a:r>
              <a:rPr b="1" lang="en-US" sz="4800">
                <a:solidFill>
                  <a:schemeClr val="lt1"/>
                </a:solidFill>
              </a:rPr>
              <a:t>Landscapes and Seascapes</a:t>
            </a:r>
            <a:endParaRPr b="1" sz="4800">
              <a:solidFill>
                <a:schemeClr val="lt1"/>
              </a:solidFill>
            </a:endParaRPr>
          </a:p>
        </p:txBody>
      </p:sp>
      <p:sp>
        <p:nvSpPr>
          <p:cNvPr id="349" name="Google Shape;349;p40"/>
          <p:cNvSpPr txBox="1"/>
          <p:nvPr>
            <p:ph idx="4294967295" type="subTitle"/>
          </p:nvPr>
        </p:nvSpPr>
        <p:spPr>
          <a:xfrm>
            <a:off x="5358400" y="2747600"/>
            <a:ext cx="6618900" cy="3536700"/>
          </a:xfrm>
          <a:prstGeom prst="rect">
            <a:avLst/>
          </a:prstGeom>
          <a:noFill/>
          <a:ln>
            <a:noFill/>
          </a:ln>
        </p:spPr>
        <p:txBody>
          <a:bodyPr anchorCtr="0" anchor="t" bIns="45700" lIns="91425" spcFirstLastPara="1" rIns="91425" wrap="square" tIns="45700">
            <a:normAutofit/>
          </a:bodyPr>
          <a:lstStyle/>
          <a:p>
            <a:pPr indent="-400050" lvl="0" marL="457200" marR="0" rtl="0" algn="l">
              <a:lnSpc>
                <a:spcPct val="115000"/>
              </a:lnSpc>
              <a:spcBef>
                <a:spcPts val="1000"/>
              </a:spcBef>
              <a:spcAft>
                <a:spcPts val="0"/>
              </a:spcAft>
              <a:buClr>
                <a:schemeClr val="dk1"/>
              </a:buClr>
              <a:buSzPts val="2700"/>
              <a:buFont typeface="Arial"/>
              <a:buChar char="•"/>
            </a:pPr>
            <a:r>
              <a:rPr b="0" i="0" lang="en-US" sz="2700" u="none" cap="none" strike="noStrike">
                <a:solidFill>
                  <a:schemeClr val="dk1"/>
                </a:solidFill>
                <a:latin typeface="Calibri"/>
                <a:ea typeface="Calibri"/>
                <a:cs typeface="Calibri"/>
                <a:sym typeface="Calibri"/>
              </a:rPr>
              <a:t>What role does an environment play within a story?</a:t>
            </a:r>
            <a:endParaRPr b="0" i="0" sz="2700" u="none" cap="none" strike="noStrike">
              <a:solidFill>
                <a:schemeClr val="dk1"/>
              </a:solidFill>
              <a:latin typeface="Calibri"/>
              <a:ea typeface="Calibri"/>
              <a:cs typeface="Calibri"/>
              <a:sym typeface="Calibri"/>
            </a:endParaRPr>
          </a:p>
          <a:p>
            <a:pPr indent="-400050" lvl="0" marL="457200" marR="0" rtl="0" algn="l">
              <a:lnSpc>
                <a:spcPct val="115000"/>
              </a:lnSpc>
              <a:spcBef>
                <a:spcPts val="0"/>
              </a:spcBef>
              <a:spcAft>
                <a:spcPts val="0"/>
              </a:spcAft>
              <a:buClr>
                <a:schemeClr val="dk1"/>
              </a:buClr>
              <a:buSzPts val="2700"/>
              <a:buFont typeface="Arial"/>
              <a:buChar char="•"/>
            </a:pPr>
            <a:r>
              <a:rPr b="0" i="0" lang="en-US" sz="2700" u="none" cap="none" strike="noStrike">
                <a:solidFill>
                  <a:schemeClr val="dk1"/>
                </a:solidFill>
                <a:latin typeface="Calibri"/>
                <a:ea typeface="Calibri"/>
                <a:cs typeface="Calibri"/>
                <a:sym typeface="Calibri"/>
              </a:rPr>
              <a:t>How might the setting impact the characters?</a:t>
            </a:r>
            <a:endParaRPr b="0" i="0" sz="2700" u="none" cap="none" strike="noStrike">
              <a:solidFill>
                <a:schemeClr val="dk1"/>
              </a:solidFill>
              <a:latin typeface="Calibri"/>
              <a:ea typeface="Calibri"/>
              <a:cs typeface="Calibri"/>
              <a:sym typeface="Calibri"/>
            </a:endParaRPr>
          </a:p>
          <a:p>
            <a:pPr indent="-400050" lvl="0" marL="457200" marR="0" rtl="0" algn="l">
              <a:lnSpc>
                <a:spcPct val="115000"/>
              </a:lnSpc>
              <a:spcBef>
                <a:spcPts val="0"/>
              </a:spcBef>
              <a:spcAft>
                <a:spcPts val="0"/>
              </a:spcAft>
              <a:buClr>
                <a:schemeClr val="dk1"/>
              </a:buClr>
              <a:buSzPts val="2700"/>
              <a:buFont typeface="Arial"/>
              <a:buChar char="•"/>
            </a:pPr>
            <a:r>
              <a:rPr b="0" i="0" lang="en-US" sz="2700" u="none" cap="none" strike="noStrike">
                <a:solidFill>
                  <a:schemeClr val="dk1"/>
                </a:solidFill>
                <a:latin typeface="Calibri"/>
                <a:ea typeface="Calibri"/>
                <a:cs typeface="Calibri"/>
                <a:sym typeface="Calibri"/>
              </a:rPr>
              <a:t>How do landscapes and seascapes compare across cultures and time periods?</a:t>
            </a:r>
            <a:endParaRPr b="0" i="0" sz="2700" u="none" cap="none" strike="noStrike">
              <a:solidFill>
                <a:schemeClr val="dk1"/>
              </a:solidFill>
              <a:latin typeface="Calibri"/>
              <a:ea typeface="Calibri"/>
              <a:cs typeface="Calibri"/>
              <a:sym typeface="Calibri"/>
            </a:endParaRPr>
          </a:p>
        </p:txBody>
      </p:sp>
      <p:sp>
        <p:nvSpPr>
          <p:cNvPr id="350" name="Google Shape;350;p40"/>
          <p:cNvSpPr txBox="1"/>
          <p:nvPr/>
        </p:nvSpPr>
        <p:spPr>
          <a:xfrm>
            <a:off x="4570899" y="6303900"/>
            <a:ext cx="2078100" cy="554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Calibri"/>
                <a:ea typeface="Calibri"/>
                <a:cs typeface="Calibri"/>
                <a:sym typeface="Calibri"/>
              </a:rPr>
              <a:t>Jacob van Ruisdael</a:t>
            </a:r>
            <a:r>
              <a:rPr lang="en-US" sz="1000">
                <a:solidFill>
                  <a:schemeClr val="dk1"/>
                </a:solidFill>
                <a:latin typeface="Calibri"/>
                <a:ea typeface="Calibri"/>
                <a:cs typeface="Calibri"/>
                <a:sym typeface="Calibri"/>
              </a:rPr>
              <a:t>, </a:t>
            </a:r>
            <a:r>
              <a:rPr i="1" lang="en-US" sz="1000" u="none" cap="none" strike="noStrike">
                <a:solidFill>
                  <a:schemeClr val="dk1"/>
                </a:solidFill>
                <a:latin typeface="Calibri"/>
                <a:ea typeface="Calibri"/>
                <a:cs typeface="Calibri"/>
                <a:sym typeface="Calibri"/>
              </a:rPr>
              <a:t>Edge of a Forest with a Grainfield</a:t>
            </a:r>
            <a:r>
              <a:rPr lang="en-US" sz="1000">
                <a:solidFill>
                  <a:schemeClr val="dk1"/>
                </a:solidFill>
                <a:latin typeface="Calibri"/>
                <a:ea typeface="Calibri"/>
                <a:cs typeface="Calibri"/>
                <a:sym typeface="Calibri"/>
              </a:rPr>
              <a:t>, c. 1656, o</a:t>
            </a:r>
            <a:r>
              <a:rPr b="0" i="0" lang="en-US" sz="1000" u="none" cap="none" strike="noStrike">
                <a:solidFill>
                  <a:schemeClr val="dk1"/>
                </a:solidFill>
                <a:latin typeface="Calibri"/>
                <a:ea typeface="Calibri"/>
                <a:cs typeface="Calibri"/>
                <a:sym typeface="Calibri"/>
              </a:rPr>
              <a:t>il on canvas</a:t>
            </a:r>
            <a:r>
              <a:rPr lang="en-US" sz="1000">
                <a:solidFill>
                  <a:schemeClr val="dk1"/>
                </a:solidFill>
                <a:latin typeface="Calibri"/>
                <a:ea typeface="Calibri"/>
                <a:cs typeface="Calibri"/>
                <a:sym typeface="Calibri"/>
              </a:rPr>
              <a:t>. Kimbell Art Museum</a:t>
            </a:r>
            <a:endParaRPr b="0" i="0" sz="1000" u="none" cap="none" strike="noStrike">
              <a:solidFill>
                <a:schemeClr val="dk1"/>
              </a:solidFill>
              <a:latin typeface="Calibri"/>
              <a:ea typeface="Calibri"/>
              <a:cs typeface="Calibri"/>
              <a:sym typeface="Calibri"/>
            </a:endParaRPr>
          </a:p>
        </p:txBody>
      </p:sp>
      <p:pic>
        <p:nvPicPr>
          <p:cNvPr id="351" name="Google Shape;351;p40"/>
          <p:cNvPicPr preferRelativeResize="0"/>
          <p:nvPr/>
        </p:nvPicPr>
        <p:blipFill rotWithShape="1">
          <a:blip r:embed="rId3">
            <a:alphaModFix/>
          </a:blip>
          <a:srcRect b="0" l="14923" r="38147" t="0"/>
          <a:stretch/>
        </p:blipFill>
        <p:spPr>
          <a:xfrm>
            <a:off x="0" y="0"/>
            <a:ext cx="4570900" cy="685800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41"/>
          <p:cNvSpPr txBox="1"/>
          <p:nvPr/>
        </p:nvSpPr>
        <p:spPr>
          <a:xfrm>
            <a:off x="6957200" y="6211500"/>
            <a:ext cx="30000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0" i="0" lang="en-US" sz="1000" u="none" cap="none" strike="noStrike">
                <a:solidFill>
                  <a:schemeClr val="dk1"/>
                </a:solidFill>
                <a:latin typeface="Calibri"/>
                <a:ea typeface="Calibri"/>
                <a:cs typeface="Calibri"/>
                <a:sym typeface="Calibri"/>
              </a:rPr>
              <a:t>Wen Jia,</a:t>
            </a:r>
            <a:r>
              <a:rPr i="0" lang="en-US" sz="1000" u="none" cap="none" strike="noStrike">
                <a:solidFill>
                  <a:schemeClr val="dk1"/>
                </a:solidFill>
                <a:latin typeface="Calibri"/>
                <a:ea typeface="Calibri"/>
                <a:cs typeface="Calibri"/>
                <a:sym typeface="Calibri"/>
              </a:rPr>
              <a:t> </a:t>
            </a:r>
            <a:r>
              <a:rPr i="1" lang="en-US" sz="1000" u="none" cap="none" strike="noStrike">
                <a:solidFill>
                  <a:schemeClr val="dk1"/>
                </a:solidFill>
                <a:latin typeface="Calibri"/>
                <a:ea typeface="Calibri"/>
                <a:cs typeface="Calibri"/>
                <a:sym typeface="Calibri"/>
              </a:rPr>
              <a:t>Landscape in the Style of Dong Yuan</a:t>
            </a:r>
            <a:r>
              <a:rPr lang="en-US" sz="1000">
                <a:solidFill>
                  <a:schemeClr val="dk1"/>
                </a:solidFill>
                <a:latin typeface="Calibri"/>
                <a:ea typeface="Calibri"/>
                <a:cs typeface="Calibri"/>
                <a:sym typeface="Calibri"/>
              </a:rPr>
              <a:t>, 1577,</a:t>
            </a:r>
            <a:endParaRPr i="1" sz="1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00"/>
              <a:buFont typeface="Arial"/>
              <a:buNone/>
            </a:pPr>
            <a:r>
              <a:rPr lang="en-US" sz="1000">
                <a:solidFill>
                  <a:schemeClr val="dk1"/>
                </a:solidFill>
                <a:latin typeface="Calibri"/>
                <a:ea typeface="Calibri"/>
                <a:cs typeface="Calibri"/>
                <a:sym typeface="Calibri"/>
              </a:rPr>
              <a:t>h</a:t>
            </a:r>
            <a:r>
              <a:rPr b="0" i="0" lang="en-US" sz="1000" u="none" cap="none" strike="noStrike">
                <a:solidFill>
                  <a:schemeClr val="dk1"/>
                </a:solidFill>
                <a:latin typeface="Calibri"/>
                <a:ea typeface="Calibri"/>
                <a:cs typeface="Calibri"/>
                <a:sym typeface="Calibri"/>
              </a:rPr>
              <a:t>anging scroll; ink and light colors on paper</a:t>
            </a:r>
            <a:r>
              <a:rPr lang="en-US" sz="1000">
                <a:solidFill>
                  <a:schemeClr val="dk1"/>
                </a:solidFill>
                <a:latin typeface="Calibri"/>
                <a:ea typeface="Calibri"/>
                <a:cs typeface="Calibri"/>
                <a:sym typeface="Calibri"/>
              </a:rPr>
              <a:t>. Kimbell Art Museum</a:t>
            </a:r>
            <a:endParaRPr b="0" i="0" sz="1000" u="none" cap="none" strike="noStrike">
              <a:solidFill>
                <a:srgbClr val="000000"/>
              </a:solidFill>
              <a:latin typeface="Calibri"/>
              <a:ea typeface="Calibri"/>
              <a:cs typeface="Calibri"/>
              <a:sym typeface="Calibri"/>
            </a:endParaRPr>
          </a:p>
        </p:txBody>
      </p:sp>
      <p:pic>
        <p:nvPicPr>
          <p:cNvPr id="358" name="Google Shape;358;p41"/>
          <p:cNvPicPr preferRelativeResize="0"/>
          <p:nvPr/>
        </p:nvPicPr>
        <p:blipFill rotWithShape="1">
          <a:blip r:embed="rId3">
            <a:alphaModFix/>
          </a:blip>
          <a:srcRect b="0" l="0" r="0" t="0"/>
          <a:stretch/>
        </p:blipFill>
        <p:spPr>
          <a:xfrm>
            <a:off x="4676775" y="0"/>
            <a:ext cx="2280427" cy="685799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pic>
        <p:nvPicPr>
          <p:cNvPr id="363" name="Google Shape;363;p42"/>
          <p:cNvPicPr preferRelativeResize="0"/>
          <p:nvPr/>
        </p:nvPicPr>
        <p:blipFill rotWithShape="1">
          <a:blip r:embed="rId3">
            <a:alphaModFix/>
          </a:blip>
          <a:srcRect b="0" l="0" r="0" t="0"/>
          <a:stretch/>
        </p:blipFill>
        <p:spPr>
          <a:xfrm>
            <a:off x="2384600" y="0"/>
            <a:ext cx="2280437" cy="6857999"/>
          </a:xfrm>
          <a:prstGeom prst="rect">
            <a:avLst/>
          </a:prstGeom>
          <a:noFill/>
          <a:ln>
            <a:noFill/>
          </a:ln>
        </p:spPr>
      </p:pic>
      <p:sp>
        <p:nvSpPr>
          <p:cNvPr id="364" name="Google Shape;364;p42"/>
          <p:cNvSpPr txBox="1"/>
          <p:nvPr/>
        </p:nvSpPr>
        <p:spPr>
          <a:xfrm>
            <a:off x="6977000" y="582867"/>
            <a:ext cx="4785600" cy="4915200"/>
          </a:xfrm>
          <a:prstGeom prst="rect">
            <a:avLst/>
          </a:prstGeom>
          <a:noFill/>
          <a:ln>
            <a:noFill/>
          </a:ln>
        </p:spPr>
        <p:txBody>
          <a:bodyPr anchorCtr="0" anchor="t" bIns="121900" lIns="121900" spcFirstLastPara="1" rIns="121900" wrap="square" tIns="121900">
            <a:spAutoFit/>
          </a:bodyPr>
          <a:lstStyle/>
          <a:p>
            <a:pPr indent="0" lvl="0" marL="0" marR="0" rtl="0" algn="l">
              <a:lnSpc>
                <a:spcPct val="115000"/>
              </a:lnSpc>
              <a:spcBef>
                <a:spcPts val="1600"/>
              </a:spcBef>
              <a:spcAft>
                <a:spcPts val="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Where do your </a:t>
            </a:r>
            <a:r>
              <a:rPr b="1" i="0" lang="en-US" sz="2000" u="none" cap="none" strike="noStrike">
                <a:solidFill>
                  <a:schemeClr val="dk1"/>
                </a:solidFill>
                <a:latin typeface="Calibri"/>
                <a:ea typeface="Calibri"/>
                <a:cs typeface="Calibri"/>
                <a:sym typeface="Calibri"/>
              </a:rPr>
              <a:t>eyes travel</a:t>
            </a:r>
            <a:r>
              <a:rPr b="0" i="0" lang="en-US" sz="2000" u="none" cap="none" strike="noStrike">
                <a:solidFill>
                  <a:schemeClr val="dk1"/>
                </a:solidFill>
                <a:latin typeface="Calibri"/>
                <a:ea typeface="Calibri"/>
                <a:cs typeface="Calibri"/>
                <a:sym typeface="Calibri"/>
              </a:rPr>
              <a:t> when looking at this scroll? How does Wen Jia use </a:t>
            </a:r>
            <a:r>
              <a:rPr b="1" i="0" lang="en-US" sz="2000" u="none" cap="none" strike="noStrike">
                <a:solidFill>
                  <a:schemeClr val="dk1"/>
                </a:solidFill>
                <a:latin typeface="Calibri"/>
                <a:ea typeface="Calibri"/>
                <a:cs typeface="Calibri"/>
                <a:sym typeface="Calibri"/>
              </a:rPr>
              <a:t>movement </a:t>
            </a:r>
            <a:r>
              <a:rPr b="0" i="0" lang="en-US" sz="2000" u="none" cap="none" strike="noStrike">
                <a:solidFill>
                  <a:schemeClr val="dk1"/>
                </a:solidFill>
                <a:latin typeface="Calibri"/>
                <a:ea typeface="Calibri"/>
                <a:cs typeface="Calibri"/>
                <a:sym typeface="Calibri"/>
              </a:rPr>
              <a:t>within the artwork? </a:t>
            </a:r>
            <a:endParaRPr b="0" i="0" sz="2000" u="none" cap="none" strike="noStrike">
              <a:solidFill>
                <a:schemeClr val="dk1"/>
              </a:solidFill>
              <a:latin typeface="Calibri"/>
              <a:ea typeface="Calibri"/>
              <a:cs typeface="Calibri"/>
              <a:sym typeface="Calibri"/>
            </a:endParaRPr>
          </a:p>
          <a:p>
            <a:pPr indent="0" lvl="0" marL="0" marR="0" rtl="0" algn="l">
              <a:lnSpc>
                <a:spcPct val="115000"/>
              </a:lnSpc>
              <a:spcBef>
                <a:spcPts val="1600"/>
              </a:spcBef>
              <a:spcAft>
                <a:spcPts val="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 </a:t>
            </a:r>
            <a:endParaRPr b="0" i="0" sz="2000" u="none" cap="none" strike="noStrike">
              <a:solidFill>
                <a:schemeClr val="dk1"/>
              </a:solidFill>
              <a:latin typeface="Calibri"/>
              <a:ea typeface="Calibri"/>
              <a:cs typeface="Calibri"/>
              <a:sym typeface="Calibri"/>
            </a:endParaRPr>
          </a:p>
          <a:p>
            <a:pPr indent="0" lvl="0" marL="0" marR="0" rtl="0" algn="l">
              <a:lnSpc>
                <a:spcPct val="115000"/>
              </a:lnSpc>
              <a:spcBef>
                <a:spcPts val="1600"/>
              </a:spcBef>
              <a:spcAft>
                <a:spcPts val="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What do you see </a:t>
            </a:r>
            <a:r>
              <a:rPr b="1" i="0" lang="en-US" sz="2000" u="none" cap="none" strike="noStrike">
                <a:solidFill>
                  <a:schemeClr val="dk1"/>
                </a:solidFill>
                <a:latin typeface="Calibri"/>
                <a:ea typeface="Calibri"/>
                <a:cs typeface="Calibri"/>
                <a:sym typeface="Calibri"/>
              </a:rPr>
              <a:t>happening</a:t>
            </a:r>
            <a:r>
              <a:rPr b="0" i="0" lang="en-US" sz="2000" u="none" cap="none" strike="noStrike">
                <a:solidFill>
                  <a:schemeClr val="dk1"/>
                </a:solidFill>
                <a:latin typeface="Calibri"/>
                <a:ea typeface="Calibri"/>
                <a:cs typeface="Calibri"/>
                <a:sym typeface="Calibri"/>
              </a:rPr>
              <a:t> in and around the </a:t>
            </a:r>
            <a:r>
              <a:rPr b="1" i="0" lang="en-US" sz="2000" u="none" cap="none" strike="noStrike">
                <a:solidFill>
                  <a:schemeClr val="dk1"/>
                </a:solidFill>
                <a:latin typeface="Calibri"/>
                <a:ea typeface="Calibri"/>
                <a:cs typeface="Calibri"/>
                <a:sym typeface="Calibri"/>
              </a:rPr>
              <a:t>building</a:t>
            </a:r>
            <a:r>
              <a:rPr b="0" i="0" lang="en-US" sz="2000" u="none" cap="none" strike="noStrike">
                <a:solidFill>
                  <a:schemeClr val="dk1"/>
                </a:solidFill>
                <a:latin typeface="Calibri"/>
                <a:ea typeface="Calibri"/>
                <a:cs typeface="Calibri"/>
                <a:sym typeface="Calibri"/>
              </a:rPr>
              <a:t>?</a:t>
            </a:r>
            <a:endParaRPr b="0" i="0" sz="2000" u="none" cap="none" strike="noStrike">
              <a:solidFill>
                <a:schemeClr val="dk1"/>
              </a:solidFill>
              <a:latin typeface="Calibri"/>
              <a:ea typeface="Calibri"/>
              <a:cs typeface="Calibri"/>
              <a:sym typeface="Calibri"/>
            </a:endParaRPr>
          </a:p>
          <a:p>
            <a:pPr indent="0" lvl="0" marL="0" marR="0" rtl="0" algn="l">
              <a:lnSpc>
                <a:spcPct val="115000"/>
              </a:lnSpc>
              <a:spcBef>
                <a:spcPts val="1600"/>
              </a:spcBef>
              <a:spcAft>
                <a:spcPts val="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 </a:t>
            </a:r>
            <a:endParaRPr b="0" i="0" sz="2000" u="none" cap="none" strike="noStrike">
              <a:solidFill>
                <a:schemeClr val="dk1"/>
              </a:solidFill>
              <a:latin typeface="Calibri"/>
              <a:ea typeface="Calibri"/>
              <a:cs typeface="Calibri"/>
              <a:sym typeface="Calibri"/>
            </a:endParaRPr>
          </a:p>
          <a:p>
            <a:pPr indent="0" lvl="0" marL="0" marR="0" rtl="0" algn="l">
              <a:lnSpc>
                <a:spcPct val="115000"/>
              </a:lnSpc>
              <a:spcBef>
                <a:spcPts val="1600"/>
              </a:spcBef>
              <a:spcAft>
                <a:spcPts val="160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What types of </a:t>
            </a:r>
            <a:r>
              <a:rPr b="1" i="0" lang="en-US" sz="2000" u="none" cap="none" strike="noStrike">
                <a:solidFill>
                  <a:schemeClr val="dk1"/>
                </a:solidFill>
                <a:latin typeface="Calibri"/>
                <a:ea typeface="Calibri"/>
                <a:cs typeface="Calibri"/>
                <a:sym typeface="Calibri"/>
              </a:rPr>
              <a:t>sounds </a:t>
            </a:r>
            <a:r>
              <a:rPr b="0" i="0" lang="en-US" sz="2000" u="none" cap="none" strike="noStrike">
                <a:solidFill>
                  <a:schemeClr val="dk1"/>
                </a:solidFill>
                <a:latin typeface="Calibri"/>
                <a:ea typeface="Calibri"/>
                <a:cs typeface="Calibri"/>
                <a:sym typeface="Calibri"/>
              </a:rPr>
              <a:t>do you think you would hear in this environment? </a:t>
            </a:r>
            <a:r>
              <a:rPr b="1" i="0" lang="en-US" sz="2000" u="none" cap="none" strike="noStrike">
                <a:solidFill>
                  <a:schemeClr val="dk1"/>
                </a:solidFill>
                <a:latin typeface="Calibri"/>
                <a:ea typeface="Calibri"/>
                <a:cs typeface="Calibri"/>
                <a:sym typeface="Calibri"/>
              </a:rPr>
              <a:t>Smells</a:t>
            </a:r>
            <a:r>
              <a:rPr b="0" i="0" lang="en-US" sz="2000" u="none" cap="none" strike="noStrike">
                <a:solidFill>
                  <a:schemeClr val="dk1"/>
                </a:solidFill>
                <a:latin typeface="Calibri"/>
                <a:ea typeface="Calibri"/>
                <a:cs typeface="Calibri"/>
                <a:sym typeface="Calibri"/>
              </a:rPr>
              <a:t>? How would you </a:t>
            </a:r>
            <a:r>
              <a:rPr b="1" i="0" lang="en-US" sz="2000" u="none" cap="none" strike="noStrike">
                <a:solidFill>
                  <a:schemeClr val="dk1"/>
                </a:solidFill>
                <a:latin typeface="Calibri"/>
                <a:ea typeface="Calibri"/>
                <a:cs typeface="Calibri"/>
                <a:sym typeface="Calibri"/>
              </a:rPr>
              <a:t>feel</a:t>
            </a:r>
            <a:r>
              <a:rPr b="0" i="0" lang="en-US" sz="2000" u="none" cap="none" strike="noStrike">
                <a:solidFill>
                  <a:schemeClr val="dk1"/>
                </a:solidFill>
                <a:latin typeface="Calibri"/>
                <a:ea typeface="Calibri"/>
                <a:cs typeface="Calibri"/>
                <a:sym typeface="Calibri"/>
              </a:rPr>
              <a:t> if you were in this scene? </a:t>
            </a:r>
            <a:endParaRPr b="0" i="0" sz="2000" u="none" cap="none" strike="noStrike">
              <a:solidFill>
                <a:schemeClr val="dk1"/>
              </a:solidFill>
              <a:latin typeface="Calibri"/>
              <a:ea typeface="Calibri"/>
              <a:cs typeface="Calibri"/>
              <a:sym typeface="Calibri"/>
            </a:endParaRPr>
          </a:p>
        </p:txBody>
      </p:sp>
      <p:grpSp>
        <p:nvGrpSpPr>
          <p:cNvPr id="365" name="Google Shape;365;p42"/>
          <p:cNvGrpSpPr/>
          <p:nvPr/>
        </p:nvGrpSpPr>
        <p:grpSpPr>
          <a:xfrm>
            <a:off x="6095926" y="809695"/>
            <a:ext cx="533549" cy="280356"/>
            <a:chOff x="2080675" y="352325"/>
            <a:chExt cx="485000" cy="254800"/>
          </a:xfrm>
        </p:grpSpPr>
        <p:sp>
          <p:nvSpPr>
            <p:cNvPr id="366" name="Google Shape;366;p42"/>
            <p:cNvSpPr/>
            <p:nvPr/>
          </p:nvSpPr>
          <p:spPr>
            <a:xfrm>
              <a:off x="2080675" y="352325"/>
              <a:ext cx="485000" cy="254800"/>
            </a:xfrm>
            <a:custGeom>
              <a:rect b="b" l="l" r="r" t="t"/>
              <a:pathLst>
                <a:path extrusionOk="0" h="10192" w="19400">
                  <a:moveTo>
                    <a:pt x="5514" y="2183"/>
                  </a:moveTo>
                  <a:cubicBezTo>
                    <a:pt x="4291" y="3932"/>
                    <a:pt x="4291" y="6254"/>
                    <a:pt x="5514" y="8002"/>
                  </a:cubicBezTo>
                  <a:cubicBezTo>
                    <a:pt x="4858" y="7685"/>
                    <a:pt x="4230" y="7320"/>
                    <a:pt x="3632" y="6909"/>
                  </a:cubicBezTo>
                  <a:cubicBezTo>
                    <a:pt x="2841" y="6368"/>
                    <a:pt x="2099" y="5762"/>
                    <a:pt x="1410" y="5097"/>
                  </a:cubicBezTo>
                  <a:cubicBezTo>
                    <a:pt x="2071" y="4454"/>
                    <a:pt x="3572" y="3126"/>
                    <a:pt x="5514" y="2183"/>
                  </a:cubicBezTo>
                  <a:close/>
                  <a:moveTo>
                    <a:pt x="13865" y="2171"/>
                  </a:moveTo>
                  <a:cubicBezTo>
                    <a:pt x="14527" y="2491"/>
                    <a:pt x="15167" y="2866"/>
                    <a:pt x="15774" y="3283"/>
                  </a:cubicBezTo>
                  <a:cubicBezTo>
                    <a:pt x="16562" y="3823"/>
                    <a:pt x="17304" y="4430"/>
                    <a:pt x="17996" y="5094"/>
                  </a:cubicBezTo>
                  <a:cubicBezTo>
                    <a:pt x="17307" y="5759"/>
                    <a:pt x="16565" y="6365"/>
                    <a:pt x="15774" y="6909"/>
                  </a:cubicBezTo>
                  <a:cubicBezTo>
                    <a:pt x="15167" y="7326"/>
                    <a:pt x="14530" y="7697"/>
                    <a:pt x="13865" y="8017"/>
                  </a:cubicBezTo>
                  <a:cubicBezTo>
                    <a:pt x="15097" y="6263"/>
                    <a:pt x="15097" y="3926"/>
                    <a:pt x="13865" y="2171"/>
                  </a:cubicBezTo>
                  <a:close/>
                  <a:moveTo>
                    <a:pt x="9801" y="1133"/>
                  </a:moveTo>
                  <a:cubicBezTo>
                    <a:pt x="11948" y="1190"/>
                    <a:pt x="13657" y="2947"/>
                    <a:pt x="13657" y="5091"/>
                  </a:cubicBezTo>
                  <a:cubicBezTo>
                    <a:pt x="13657" y="7238"/>
                    <a:pt x="11948" y="8995"/>
                    <a:pt x="9801" y="9053"/>
                  </a:cubicBezTo>
                  <a:lnTo>
                    <a:pt x="9566" y="9053"/>
                  </a:lnTo>
                  <a:cubicBezTo>
                    <a:pt x="7431" y="8983"/>
                    <a:pt x="5734" y="7232"/>
                    <a:pt x="5728" y="5094"/>
                  </a:cubicBezTo>
                  <a:cubicBezTo>
                    <a:pt x="5731" y="2947"/>
                    <a:pt x="7440" y="1190"/>
                    <a:pt x="9587" y="1133"/>
                  </a:cubicBezTo>
                  <a:close/>
                  <a:moveTo>
                    <a:pt x="9557" y="0"/>
                  </a:moveTo>
                  <a:cubicBezTo>
                    <a:pt x="7440" y="37"/>
                    <a:pt x="5166" y="852"/>
                    <a:pt x="2965" y="2362"/>
                  </a:cubicBezTo>
                  <a:cubicBezTo>
                    <a:pt x="1283" y="3518"/>
                    <a:pt x="239" y="4665"/>
                    <a:pt x="196" y="4714"/>
                  </a:cubicBezTo>
                  <a:cubicBezTo>
                    <a:pt x="0" y="4928"/>
                    <a:pt x="0" y="5257"/>
                    <a:pt x="196" y="5472"/>
                  </a:cubicBezTo>
                  <a:cubicBezTo>
                    <a:pt x="239" y="5523"/>
                    <a:pt x="1283" y="6670"/>
                    <a:pt x="2965" y="7827"/>
                  </a:cubicBezTo>
                  <a:cubicBezTo>
                    <a:pt x="5166" y="9337"/>
                    <a:pt x="7440" y="10149"/>
                    <a:pt x="9557" y="10188"/>
                  </a:cubicBezTo>
                  <a:cubicBezTo>
                    <a:pt x="9602" y="10188"/>
                    <a:pt x="9647" y="10191"/>
                    <a:pt x="9692" y="10191"/>
                  </a:cubicBezTo>
                  <a:lnTo>
                    <a:pt x="9717" y="10191"/>
                  </a:lnTo>
                  <a:cubicBezTo>
                    <a:pt x="11869" y="10185"/>
                    <a:pt x="14194" y="9367"/>
                    <a:pt x="16435" y="7827"/>
                  </a:cubicBezTo>
                  <a:cubicBezTo>
                    <a:pt x="18120" y="6670"/>
                    <a:pt x="19161" y="5523"/>
                    <a:pt x="19207" y="5475"/>
                  </a:cubicBezTo>
                  <a:cubicBezTo>
                    <a:pt x="19400" y="5257"/>
                    <a:pt x="19400" y="4931"/>
                    <a:pt x="19207" y="4714"/>
                  </a:cubicBezTo>
                  <a:cubicBezTo>
                    <a:pt x="19161" y="4665"/>
                    <a:pt x="18120" y="3521"/>
                    <a:pt x="16435" y="2365"/>
                  </a:cubicBezTo>
                  <a:cubicBezTo>
                    <a:pt x="14191" y="822"/>
                    <a:pt x="11869" y="6"/>
                    <a:pt x="9717" y="0"/>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CC0000"/>
                </a:solidFill>
                <a:latin typeface="Arial"/>
                <a:ea typeface="Arial"/>
                <a:cs typeface="Arial"/>
                <a:sym typeface="Arial"/>
              </a:endParaRPr>
            </a:p>
          </p:txBody>
        </p:sp>
        <p:sp>
          <p:nvSpPr>
            <p:cNvPr id="367" name="Google Shape;367;p42"/>
            <p:cNvSpPr/>
            <p:nvPr/>
          </p:nvSpPr>
          <p:spPr>
            <a:xfrm>
              <a:off x="2246650" y="408900"/>
              <a:ext cx="147075" cy="141600"/>
            </a:xfrm>
            <a:custGeom>
              <a:rect b="b" l="l" r="r" t="t"/>
              <a:pathLst>
                <a:path extrusionOk="0" h="5664" w="5883">
                  <a:moveTo>
                    <a:pt x="3054" y="1132"/>
                  </a:moveTo>
                  <a:cubicBezTo>
                    <a:pt x="3495" y="1132"/>
                    <a:pt x="3930" y="1304"/>
                    <a:pt x="4255" y="1630"/>
                  </a:cubicBezTo>
                  <a:cubicBezTo>
                    <a:pt x="4738" y="2116"/>
                    <a:pt x="4886" y="2846"/>
                    <a:pt x="4624" y="3480"/>
                  </a:cubicBezTo>
                  <a:cubicBezTo>
                    <a:pt x="4358" y="4115"/>
                    <a:pt x="3739" y="4531"/>
                    <a:pt x="3053" y="4531"/>
                  </a:cubicBezTo>
                  <a:cubicBezTo>
                    <a:pt x="2114" y="4528"/>
                    <a:pt x="1357" y="3770"/>
                    <a:pt x="1353" y="2831"/>
                  </a:cubicBezTo>
                  <a:cubicBezTo>
                    <a:pt x="1353" y="2143"/>
                    <a:pt x="1767" y="1524"/>
                    <a:pt x="2404" y="1261"/>
                  </a:cubicBezTo>
                  <a:cubicBezTo>
                    <a:pt x="2614" y="1174"/>
                    <a:pt x="2835" y="1132"/>
                    <a:pt x="3054" y="1132"/>
                  </a:cubicBezTo>
                  <a:close/>
                  <a:moveTo>
                    <a:pt x="3053" y="1"/>
                  </a:moveTo>
                  <a:cubicBezTo>
                    <a:pt x="2316" y="1"/>
                    <a:pt x="1593" y="288"/>
                    <a:pt x="1052" y="829"/>
                  </a:cubicBezTo>
                  <a:cubicBezTo>
                    <a:pt x="242" y="1639"/>
                    <a:pt x="1" y="2855"/>
                    <a:pt x="439" y="3915"/>
                  </a:cubicBezTo>
                  <a:cubicBezTo>
                    <a:pt x="876" y="4972"/>
                    <a:pt x="1909" y="5663"/>
                    <a:pt x="3053" y="5663"/>
                  </a:cubicBezTo>
                  <a:cubicBezTo>
                    <a:pt x="4614" y="5660"/>
                    <a:pt x="5883" y="4395"/>
                    <a:pt x="5883" y="2831"/>
                  </a:cubicBezTo>
                  <a:cubicBezTo>
                    <a:pt x="5883" y="1687"/>
                    <a:pt x="5194" y="654"/>
                    <a:pt x="4137" y="216"/>
                  </a:cubicBezTo>
                  <a:cubicBezTo>
                    <a:pt x="3786" y="71"/>
                    <a:pt x="3418" y="1"/>
                    <a:pt x="3053" y="1"/>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CC0000"/>
                </a:solidFill>
                <a:latin typeface="Arial"/>
                <a:ea typeface="Arial"/>
                <a:cs typeface="Arial"/>
                <a:sym typeface="Arial"/>
              </a:endParaRPr>
            </a:p>
          </p:txBody>
        </p:sp>
      </p:grpSp>
      <p:grpSp>
        <p:nvGrpSpPr>
          <p:cNvPr id="368" name="Google Shape;368;p42"/>
          <p:cNvGrpSpPr/>
          <p:nvPr/>
        </p:nvGrpSpPr>
        <p:grpSpPr>
          <a:xfrm>
            <a:off x="6115717" y="4039514"/>
            <a:ext cx="493934" cy="418295"/>
            <a:chOff x="2676100" y="1456375"/>
            <a:chExt cx="501100" cy="424450"/>
          </a:xfrm>
        </p:grpSpPr>
        <p:sp>
          <p:nvSpPr>
            <p:cNvPr id="369" name="Google Shape;369;p42"/>
            <p:cNvSpPr/>
            <p:nvPr/>
          </p:nvSpPr>
          <p:spPr>
            <a:xfrm>
              <a:off x="3079725" y="1534750"/>
              <a:ext cx="97475" cy="268275"/>
            </a:xfrm>
            <a:custGeom>
              <a:rect b="b" l="l" r="r" t="t"/>
              <a:pathLst>
                <a:path extrusionOk="0" h="10731" w="3899">
                  <a:moveTo>
                    <a:pt x="621" y="1"/>
                  </a:moveTo>
                  <a:cubicBezTo>
                    <a:pt x="476" y="1"/>
                    <a:pt x="331" y="56"/>
                    <a:pt x="221" y="166"/>
                  </a:cubicBezTo>
                  <a:cubicBezTo>
                    <a:pt x="0" y="387"/>
                    <a:pt x="0" y="746"/>
                    <a:pt x="221" y="966"/>
                  </a:cubicBezTo>
                  <a:cubicBezTo>
                    <a:pt x="2657" y="3397"/>
                    <a:pt x="2657" y="7340"/>
                    <a:pt x="221" y="9771"/>
                  </a:cubicBezTo>
                  <a:cubicBezTo>
                    <a:pt x="6" y="9992"/>
                    <a:pt x="9" y="10345"/>
                    <a:pt x="230" y="10565"/>
                  </a:cubicBezTo>
                  <a:cubicBezTo>
                    <a:pt x="340" y="10675"/>
                    <a:pt x="484" y="10730"/>
                    <a:pt x="629" y="10730"/>
                  </a:cubicBezTo>
                  <a:cubicBezTo>
                    <a:pt x="770" y="10730"/>
                    <a:pt x="912" y="10677"/>
                    <a:pt x="1021" y="10571"/>
                  </a:cubicBezTo>
                  <a:cubicBezTo>
                    <a:pt x="3898" y="7700"/>
                    <a:pt x="3898" y="3038"/>
                    <a:pt x="1021" y="166"/>
                  </a:cubicBezTo>
                  <a:cubicBezTo>
                    <a:pt x="911" y="56"/>
                    <a:pt x="766" y="1"/>
                    <a:pt x="621" y="1"/>
                  </a:cubicBezTo>
                  <a:close/>
                </a:path>
              </a:pathLst>
            </a:custGeom>
            <a:solidFill>
              <a:srgbClr val="666666"/>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435D74"/>
                </a:solidFill>
                <a:latin typeface="Arial"/>
                <a:ea typeface="Arial"/>
                <a:cs typeface="Arial"/>
                <a:sym typeface="Arial"/>
              </a:endParaRPr>
            </a:p>
          </p:txBody>
        </p:sp>
        <p:sp>
          <p:nvSpPr>
            <p:cNvPr id="370" name="Google Shape;370;p42"/>
            <p:cNvSpPr/>
            <p:nvPr/>
          </p:nvSpPr>
          <p:spPr>
            <a:xfrm>
              <a:off x="3039725" y="1574925"/>
              <a:ext cx="75350" cy="188250"/>
            </a:xfrm>
            <a:custGeom>
              <a:rect b="b" l="l" r="r" t="t"/>
              <a:pathLst>
                <a:path extrusionOk="0" h="7530" w="3014">
                  <a:moveTo>
                    <a:pt x="629" y="1"/>
                  </a:moveTo>
                  <a:cubicBezTo>
                    <a:pt x="484" y="1"/>
                    <a:pt x="339" y="56"/>
                    <a:pt x="230" y="166"/>
                  </a:cubicBezTo>
                  <a:cubicBezTo>
                    <a:pt x="12" y="383"/>
                    <a:pt x="9" y="736"/>
                    <a:pt x="224" y="960"/>
                  </a:cubicBezTo>
                  <a:cubicBezTo>
                    <a:pt x="1769" y="2506"/>
                    <a:pt x="1769" y="5018"/>
                    <a:pt x="224" y="6564"/>
                  </a:cubicBezTo>
                  <a:cubicBezTo>
                    <a:pt x="0" y="6784"/>
                    <a:pt x="0" y="7144"/>
                    <a:pt x="224" y="7364"/>
                  </a:cubicBezTo>
                  <a:cubicBezTo>
                    <a:pt x="334" y="7474"/>
                    <a:pt x="479" y="7529"/>
                    <a:pt x="624" y="7529"/>
                  </a:cubicBezTo>
                  <a:cubicBezTo>
                    <a:pt x="769" y="7529"/>
                    <a:pt x="913" y="7474"/>
                    <a:pt x="1024" y="7364"/>
                  </a:cubicBezTo>
                  <a:cubicBezTo>
                    <a:pt x="3013" y="5374"/>
                    <a:pt x="3013" y="2149"/>
                    <a:pt x="1024" y="160"/>
                  </a:cubicBezTo>
                  <a:cubicBezTo>
                    <a:pt x="913" y="53"/>
                    <a:pt x="771" y="1"/>
                    <a:pt x="629" y="1"/>
                  </a:cubicBezTo>
                  <a:close/>
                </a:path>
              </a:pathLst>
            </a:custGeom>
            <a:solidFill>
              <a:srgbClr val="666666"/>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435D74"/>
                </a:solidFill>
                <a:latin typeface="Arial"/>
                <a:ea typeface="Arial"/>
                <a:cs typeface="Arial"/>
                <a:sym typeface="Arial"/>
              </a:endParaRPr>
            </a:p>
          </p:txBody>
        </p:sp>
        <p:sp>
          <p:nvSpPr>
            <p:cNvPr id="371" name="Google Shape;371;p42"/>
            <p:cNvSpPr/>
            <p:nvPr/>
          </p:nvSpPr>
          <p:spPr>
            <a:xfrm>
              <a:off x="2676100" y="1456375"/>
              <a:ext cx="340700" cy="424450"/>
            </a:xfrm>
            <a:custGeom>
              <a:rect b="b" l="l" r="r" t="t"/>
              <a:pathLst>
                <a:path extrusionOk="0" h="16978" w="13628">
                  <a:moveTo>
                    <a:pt x="2265" y="6792"/>
                  </a:moveTo>
                  <a:lnTo>
                    <a:pt x="2265" y="10189"/>
                  </a:lnTo>
                  <a:lnTo>
                    <a:pt x="1700" y="10189"/>
                  </a:lnTo>
                  <a:cubicBezTo>
                    <a:pt x="1386" y="10189"/>
                    <a:pt x="1133" y="9935"/>
                    <a:pt x="1133" y="9621"/>
                  </a:cubicBezTo>
                  <a:lnTo>
                    <a:pt x="1133" y="7356"/>
                  </a:lnTo>
                  <a:cubicBezTo>
                    <a:pt x="1133" y="7042"/>
                    <a:pt x="1386" y="6792"/>
                    <a:pt x="1700" y="6792"/>
                  </a:cubicBezTo>
                  <a:close/>
                  <a:moveTo>
                    <a:pt x="5701" y="5659"/>
                  </a:moveTo>
                  <a:lnTo>
                    <a:pt x="5701" y="11321"/>
                  </a:lnTo>
                  <a:lnTo>
                    <a:pt x="3965" y="11321"/>
                  </a:lnTo>
                  <a:cubicBezTo>
                    <a:pt x="3651" y="11321"/>
                    <a:pt x="3397" y="11067"/>
                    <a:pt x="3397" y="10753"/>
                  </a:cubicBezTo>
                  <a:lnTo>
                    <a:pt x="3397" y="6224"/>
                  </a:lnTo>
                  <a:cubicBezTo>
                    <a:pt x="3397" y="5910"/>
                    <a:pt x="3651" y="5659"/>
                    <a:pt x="3965" y="5659"/>
                  </a:cubicBezTo>
                  <a:close/>
                  <a:moveTo>
                    <a:pt x="10230" y="2827"/>
                  </a:moveTo>
                  <a:lnTo>
                    <a:pt x="10230" y="14150"/>
                  </a:lnTo>
                  <a:lnTo>
                    <a:pt x="6833" y="11602"/>
                  </a:lnTo>
                  <a:lnTo>
                    <a:pt x="6833" y="5376"/>
                  </a:lnTo>
                  <a:lnTo>
                    <a:pt x="10230" y="2827"/>
                  </a:lnTo>
                  <a:close/>
                  <a:moveTo>
                    <a:pt x="11927" y="1130"/>
                  </a:moveTo>
                  <a:cubicBezTo>
                    <a:pt x="12241" y="1130"/>
                    <a:pt x="12495" y="1381"/>
                    <a:pt x="12495" y="1695"/>
                  </a:cubicBezTo>
                  <a:lnTo>
                    <a:pt x="12495" y="15282"/>
                  </a:lnTo>
                  <a:cubicBezTo>
                    <a:pt x="12495" y="15596"/>
                    <a:pt x="12241" y="15847"/>
                    <a:pt x="11927" y="15847"/>
                  </a:cubicBezTo>
                  <a:cubicBezTo>
                    <a:pt x="11613" y="15847"/>
                    <a:pt x="11363" y="15596"/>
                    <a:pt x="11363" y="15282"/>
                  </a:cubicBezTo>
                  <a:lnTo>
                    <a:pt x="11363" y="1695"/>
                  </a:lnTo>
                  <a:cubicBezTo>
                    <a:pt x="11363" y="1381"/>
                    <a:pt x="11613" y="1130"/>
                    <a:pt x="11927" y="1130"/>
                  </a:cubicBezTo>
                  <a:close/>
                  <a:moveTo>
                    <a:pt x="11925" y="0"/>
                  </a:moveTo>
                  <a:cubicBezTo>
                    <a:pt x="11115" y="0"/>
                    <a:pt x="10405" y="580"/>
                    <a:pt x="10257" y="1393"/>
                  </a:cubicBezTo>
                  <a:lnTo>
                    <a:pt x="6079" y="4527"/>
                  </a:lnTo>
                  <a:lnTo>
                    <a:pt x="3965" y="4527"/>
                  </a:lnTo>
                  <a:cubicBezTo>
                    <a:pt x="3243" y="4527"/>
                    <a:pt x="2603" y="4980"/>
                    <a:pt x="2362" y="5659"/>
                  </a:cubicBezTo>
                  <a:lnTo>
                    <a:pt x="1700" y="5659"/>
                  </a:lnTo>
                  <a:cubicBezTo>
                    <a:pt x="761" y="5659"/>
                    <a:pt x="0" y="6417"/>
                    <a:pt x="0" y="7356"/>
                  </a:cubicBezTo>
                  <a:lnTo>
                    <a:pt x="0" y="9621"/>
                  </a:lnTo>
                  <a:cubicBezTo>
                    <a:pt x="0" y="10560"/>
                    <a:pt x="761" y="11318"/>
                    <a:pt x="1700" y="11321"/>
                  </a:cubicBezTo>
                  <a:lnTo>
                    <a:pt x="2362" y="11321"/>
                  </a:lnTo>
                  <a:cubicBezTo>
                    <a:pt x="2603" y="11997"/>
                    <a:pt x="3243" y="12450"/>
                    <a:pt x="3965" y="12453"/>
                  </a:cubicBezTo>
                  <a:lnTo>
                    <a:pt x="6079" y="12453"/>
                  </a:lnTo>
                  <a:lnTo>
                    <a:pt x="10257" y="15584"/>
                  </a:lnTo>
                  <a:cubicBezTo>
                    <a:pt x="10405" y="16397"/>
                    <a:pt x="11115" y="16977"/>
                    <a:pt x="11925" y="16977"/>
                  </a:cubicBezTo>
                  <a:cubicBezTo>
                    <a:pt x="11976" y="16977"/>
                    <a:pt x="12027" y="16975"/>
                    <a:pt x="12078" y="16970"/>
                  </a:cubicBezTo>
                  <a:cubicBezTo>
                    <a:pt x="12954" y="16892"/>
                    <a:pt x="13624" y="16161"/>
                    <a:pt x="13627" y="15282"/>
                  </a:cubicBezTo>
                  <a:lnTo>
                    <a:pt x="13627" y="1695"/>
                  </a:lnTo>
                  <a:cubicBezTo>
                    <a:pt x="13624" y="816"/>
                    <a:pt x="12954" y="85"/>
                    <a:pt x="12078" y="7"/>
                  </a:cubicBezTo>
                  <a:cubicBezTo>
                    <a:pt x="12027" y="2"/>
                    <a:pt x="11976" y="0"/>
                    <a:pt x="11925" y="0"/>
                  </a:cubicBezTo>
                  <a:close/>
                </a:path>
              </a:pathLst>
            </a:custGeom>
            <a:solidFill>
              <a:srgbClr val="666666"/>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435D74"/>
                </a:solidFill>
                <a:latin typeface="Arial"/>
                <a:ea typeface="Arial"/>
                <a:cs typeface="Arial"/>
                <a:sym typeface="Arial"/>
              </a:endParaRPr>
            </a:p>
          </p:txBody>
        </p:sp>
      </p:grpSp>
      <p:grpSp>
        <p:nvGrpSpPr>
          <p:cNvPr id="372" name="Google Shape;372;p42"/>
          <p:cNvGrpSpPr/>
          <p:nvPr/>
        </p:nvGrpSpPr>
        <p:grpSpPr>
          <a:xfrm>
            <a:off x="6115012" y="2556417"/>
            <a:ext cx="533547" cy="525125"/>
            <a:chOff x="683125" y="1955275"/>
            <a:chExt cx="299325" cy="294600"/>
          </a:xfrm>
        </p:grpSpPr>
        <p:sp>
          <p:nvSpPr>
            <p:cNvPr id="373" name="Google Shape;373;p42"/>
            <p:cNvSpPr/>
            <p:nvPr/>
          </p:nvSpPr>
          <p:spPr>
            <a:xfrm>
              <a:off x="876875" y="1989925"/>
              <a:ext cx="52800" cy="63825"/>
            </a:xfrm>
            <a:custGeom>
              <a:rect b="b" l="l" r="r" t="t"/>
              <a:pathLst>
                <a:path extrusionOk="0" h="2553" w="2112">
                  <a:moveTo>
                    <a:pt x="1072" y="0"/>
                  </a:moveTo>
                  <a:cubicBezTo>
                    <a:pt x="473" y="0"/>
                    <a:pt x="64" y="473"/>
                    <a:pt x="64" y="1009"/>
                  </a:cubicBezTo>
                  <a:cubicBezTo>
                    <a:pt x="1" y="1229"/>
                    <a:pt x="158" y="1324"/>
                    <a:pt x="379" y="1324"/>
                  </a:cubicBezTo>
                  <a:cubicBezTo>
                    <a:pt x="568" y="1324"/>
                    <a:pt x="725" y="1166"/>
                    <a:pt x="725" y="977"/>
                  </a:cubicBezTo>
                  <a:cubicBezTo>
                    <a:pt x="725" y="788"/>
                    <a:pt x="883" y="631"/>
                    <a:pt x="1072" y="631"/>
                  </a:cubicBezTo>
                  <a:cubicBezTo>
                    <a:pt x="1261" y="631"/>
                    <a:pt x="1418" y="788"/>
                    <a:pt x="1418" y="977"/>
                  </a:cubicBezTo>
                  <a:cubicBezTo>
                    <a:pt x="1418" y="1103"/>
                    <a:pt x="1355" y="1198"/>
                    <a:pt x="1229" y="1292"/>
                  </a:cubicBezTo>
                  <a:cubicBezTo>
                    <a:pt x="914" y="1450"/>
                    <a:pt x="725" y="1796"/>
                    <a:pt x="725" y="2206"/>
                  </a:cubicBezTo>
                  <a:cubicBezTo>
                    <a:pt x="725" y="2395"/>
                    <a:pt x="883" y="2552"/>
                    <a:pt x="1072" y="2552"/>
                  </a:cubicBezTo>
                  <a:cubicBezTo>
                    <a:pt x="1261" y="2552"/>
                    <a:pt x="1418" y="2395"/>
                    <a:pt x="1418" y="2206"/>
                  </a:cubicBezTo>
                  <a:cubicBezTo>
                    <a:pt x="1418" y="2080"/>
                    <a:pt x="1481" y="1954"/>
                    <a:pt x="1544" y="1922"/>
                  </a:cubicBezTo>
                  <a:cubicBezTo>
                    <a:pt x="1891" y="1733"/>
                    <a:pt x="2111" y="1355"/>
                    <a:pt x="2111" y="1009"/>
                  </a:cubicBezTo>
                  <a:cubicBezTo>
                    <a:pt x="2111" y="410"/>
                    <a:pt x="1639" y="0"/>
                    <a:pt x="1072" y="0"/>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374" name="Google Shape;374;p42"/>
            <p:cNvSpPr/>
            <p:nvPr/>
          </p:nvSpPr>
          <p:spPr>
            <a:xfrm>
              <a:off x="683125" y="2058450"/>
              <a:ext cx="159900" cy="191425"/>
            </a:xfrm>
            <a:custGeom>
              <a:rect b="b" l="l" r="r" t="t"/>
              <a:pathLst>
                <a:path extrusionOk="0" h="7657" w="6396">
                  <a:moveTo>
                    <a:pt x="3245" y="693"/>
                  </a:moveTo>
                  <a:cubicBezTo>
                    <a:pt x="3812" y="693"/>
                    <a:pt x="4285" y="1166"/>
                    <a:pt x="4285" y="1702"/>
                  </a:cubicBezTo>
                  <a:cubicBezTo>
                    <a:pt x="4285" y="2269"/>
                    <a:pt x="3812" y="2710"/>
                    <a:pt x="3245" y="2710"/>
                  </a:cubicBezTo>
                  <a:cubicBezTo>
                    <a:pt x="2647" y="2710"/>
                    <a:pt x="2174" y="2269"/>
                    <a:pt x="2174" y="1702"/>
                  </a:cubicBezTo>
                  <a:cubicBezTo>
                    <a:pt x="2174" y="1166"/>
                    <a:pt x="2678" y="693"/>
                    <a:pt x="3245" y="693"/>
                  </a:cubicBezTo>
                  <a:close/>
                  <a:moveTo>
                    <a:pt x="3245" y="3434"/>
                  </a:moveTo>
                  <a:cubicBezTo>
                    <a:pt x="4569" y="3434"/>
                    <a:pt x="5671" y="4537"/>
                    <a:pt x="5671" y="5892"/>
                  </a:cubicBezTo>
                  <a:lnTo>
                    <a:pt x="5671" y="6994"/>
                  </a:lnTo>
                  <a:lnTo>
                    <a:pt x="788" y="6994"/>
                  </a:lnTo>
                  <a:lnTo>
                    <a:pt x="788" y="5892"/>
                  </a:lnTo>
                  <a:cubicBezTo>
                    <a:pt x="788" y="4537"/>
                    <a:pt x="1891" y="3434"/>
                    <a:pt x="3245" y="3434"/>
                  </a:cubicBezTo>
                  <a:close/>
                  <a:moveTo>
                    <a:pt x="3182" y="0"/>
                  </a:moveTo>
                  <a:cubicBezTo>
                    <a:pt x="2237" y="0"/>
                    <a:pt x="1418" y="788"/>
                    <a:pt x="1418" y="1733"/>
                  </a:cubicBezTo>
                  <a:cubicBezTo>
                    <a:pt x="1418" y="2206"/>
                    <a:pt x="1607" y="2678"/>
                    <a:pt x="1985" y="2993"/>
                  </a:cubicBezTo>
                  <a:cubicBezTo>
                    <a:pt x="819" y="3466"/>
                    <a:pt x="0" y="4569"/>
                    <a:pt x="0" y="5892"/>
                  </a:cubicBezTo>
                  <a:lnTo>
                    <a:pt x="0" y="7309"/>
                  </a:lnTo>
                  <a:cubicBezTo>
                    <a:pt x="126" y="7499"/>
                    <a:pt x="284" y="7656"/>
                    <a:pt x="441" y="7656"/>
                  </a:cubicBezTo>
                  <a:lnTo>
                    <a:pt x="6018" y="7656"/>
                  </a:lnTo>
                  <a:cubicBezTo>
                    <a:pt x="6238" y="7656"/>
                    <a:pt x="6396" y="7499"/>
                    <a:pt x="6396" y="7309"/>
                  </a:cubicBezTo>
                  <a:lnTo>
                    <a:pt x="6396" y="5892"/>
                  </a:lnTo>
                  <a:cubicBezTo>
                    <a:pt x="6396" y="4569"/>
                    <a:pt x="5545" y="3466"/>
                    <a:pt x="4411" y="2993"/>
                  </a:cubicBezTo>
                  <a:cubicBezTo>
                    <a:pt x="4758" y="2647"/>
                    <a:pt x="4978" y="2206"/>
                    <a:pt x="4978" y="1733"/>
                  </a:cubicBezTo>
                  <a:cubicBezTo>
                    <a:pt x="4978" y="788"/>
                    <a:pt x="4190" y="0"/>
                    <a:pt x="3182" y="0"/>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375" name="Google Shape;375;p42"/>
            <p:cNvSpPr/>
            <p:nvPr/>
          </p:nvSpPr>
          <p:spPr>
            <a:xfrm>
              <a:off x="824900" y="1955275"/>
              <a:ext cx="157550" cy="155975"/>
            </a:xfrm>
            <a:custGeom>
              <a:rect b="b" l="l" r="r" t="t"/>
              <a:pathLst>
                <a:path extrusionOk="0" h="6239" w="6302">
                  <a:moveTo>
                    <a:pt x="3151" y="662"/>
                  </a:moveTo>
                  <a:cubicBezTo>
                    <a:pt x="4505" y="662"/>
                    <a:pt x="5608" y="1765"/>
                    <a:pt x="5608" y="3119"/>
                  </a:cubicBezTo>
                  <a:cubicBezTo>
                    <a:pt x="5608" y="4442"/>
                    <a:pt x="4505" y="5545"/>
                    <a:pt x="3151" y="5545"/>
                  </a:cubicBezTo>
                  <a:cubicBezTo>
                    <a:pt x="2710" y="5545"/>
                    <a:pt x="2332" y="5451"/>
                    <a:pt x="1954" y="5230"/>
                  </a:cubicBezTo>
                  <a:cubicBezTo>
                    <a:pt x="1890" y="5199"/>
                    <a:pt x="1796" y="5199"/>
                    <a:pt x="1733" y="5199"/>
                  </a:cubicBezTo>
                  <a:lnTo>
                    <a:pt x="945" y="5388"/>
                  </a:lnTo>
                  <a:lnTo>
                    <a:pt x="1166" y="4694"/>
                  </a:lnTo>
                  <a:cubicBezTo>
                    <a:pt x="1229" y="4568"/>
                    <a:pt x="1166" y="4505"/>
                    <a:pt x="1134" y="4411"/>
                  </a:cubicBezTo>
                  <a:cubicBezTo>
                    <a:pt x="914" y="4033"/>
                    <a:pt x="756" y="3592"/>
                    <a:pt x="756" y="3119"/>
                  </a:cubicBezTo>
                  <a:cubicBezTo>
                    <a:pt x="725" y="1733"/>
                    <a:pt x="1827" y="662"/>
                    <a:pt x="3151" y="662"/>
                  </a:cubicBezTo>
                  <a:close/>
                  <a:moveTo>
                    <a:pt x="3182" y="0"/>
                  </a:moveTo>
                  <a:cubicBezTo>
                    <a:pt x="1449" y="0"/>
                    <a:pt x="95" y="1418"/>
                    <a:pt x="95" y="3119"/>
                  </a:cubicBezTo>
                  <a:cubicBezTo>
                    <a:pt x="95" y="3655"/>
                    <a:pt x="189" y="4190"/>
                    <a:pt x="473" y="4663"/>
                  </a:cubicBezTo>
                  <a:lnTo>
                    <a:pt x="32" y="5766"/>
                  </a:lnTo>
                  <a:cubicBezTo>
                    <a:pt x="0" y="5860"/>
                    <a:pt x="32" y="5986"/>
                    <a:pt x="126" y="6112"/>
                  </a:cubicBezTo>
                  <a:cubicBezTo>
                    <a:pt x="189" y="6175"/>
                    <a:pt x="315" y="6238"/>
                    <a:pt x="473" y="6238"/>
                  </a:cubicBezTo>
                  <a:lnTo>
                    <a:pt x="1764" y="5923"/>
                  </a:lnTo>
                  <a:cubicBezTo>
                    <a:pt x="2206" y="6144"/>
                    <a:pt x="2678" y="6238"/>
                    <a:pt x="3182" y="6238"/>
                  </a:cubicBezTo>
                  <a:cubicBezTo>
                    <a:pt x="4915" y="6238"/>
                    <a:pt x="6301" y="4820"/>
                    <a:pt x="6301" y="3119"/>
                  </a:cubicBezTo>
                  <a:cubicBezTo>
                    <a:pt x="6301" y="1386"/>
                    <a:pt x="4883" y="0"/>
                    <a:pt x="3182" y="0"/>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376" name="Google Shape;376;p42"/>
            <p:cNvSpPr/>
            <p:nvPr/>
          </p:nvSpPr>
          <p:spPr>
            <a:xfrm>
              <a:off x="895000" y="2058450"/>
              <a:ext cx="17350" cy="18125"/>
            </a:xfrm>
            <a:custGeom>
              <a:rect b="b" l="l" r="r" t="t"/>
              <a:pathLst>
                <a:path extrusionOk="0" h="725" w="694">
                  <a:moveTo>
                    <a:pt x="347" y="0"/>
                  </a:moveTo>
                  <a:cubicBezTo>
                    <a:pt x="158" y="0"/>
                    <a:pt x="0" y="158"/>
                    <a:pt x="0" y="378"/>
                  </a:cubicBezTo>
                  <a:cubicBezTo>
                    <a:pt x="0" y="567"/>
                    <a:pt x="158" y="725"/>
                    <a:pt x="347" y="725"/>
                  </a:cubicBezTo>
                  <a:cubicBezTo>
                    <a:pt x="536" y="725"/>
                    <a:pt x="693" y="567"/>
                    <a:pt x="693" y="378"/>
                  </a:cubicBezTo>
                  <a:cubicBezTo>
                    <a:pt x="693" y="158"/>
                    <a:pt x="536" y="0"/>
                    <a:pt x="347" y="0"/>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grpSp>
      <p:sp>
        <p:nvSpPr>
          <p:cNvPr id="377" name="Google Shape;377;p42"/>
          <p:cNvSpPr txBox="1"/>
          <p:nvPr/>
        </p:nvSpPr>
        <p:spPr>
          <a:xfrm>
            <a:off x="4665025" y="6211500"/>
            <a:ext cx="30000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0" i="0" lang="en-US" sz="1000" u="none" cap="none" strike="noStrike">
                <a:solidFill>
                  <a:schemeClr val="dk1"/>
                </a:solidFill>
                <a:latin typeface="Calibri"/>
                <a:ea typeface="Calibri"/>
                <a:cs typeface="Calibri"/>
                <a:sym typeface="Calibri"/>
              </a:rPr>
              <a:t>Wen Jia,</a:t>
            </a:r>
            <a:r>
              <a:rPr i="0" lang="en-US" sz="1000" u="none" cap="none" strike="noStrike">
                <a:solidFill>
                  <a:schemeClr val="dk1"/>
                </a:solidFill>
                <a:latin typeface="Calibri"/>
                <a:ea typeface="Calibri"/>
                <a:cs typeface="Calibri"/>
                <a:sym typeface="Calibri"/>
              </a:rPr>
              <a:t> </a:t>
            </a:r>
            <a:r>
              <a:rPr i="1" lang="en-US" sz="1000" u="none" cap="none" strike="noStrike">
                <a:solidFill>
                  <a:schemeClr val="dk1"/>
                </a:solidFill>
                <a:latin typeface="Calibri"/>
                <a:ea typeface="Calibri"/>
                <a:cs typeface="Calibri"/>
                <a:sym typeface="Calibri"/>
              </a:rPr>
              <a:t>Landscape in the Style of Dong Yuan</a:t>
            </a:r>
            <a:r>
              <a:rPr lang="en-US" sz="1000">
                <a:solidFill>
                  <a:schemeClr val="dk1"/>
                </a:solidFill>
                <a:latin typeface="Calibri"/>
                <a:ea typeface="Calibri"/>
                <a:cs typeface="Calibri"/>
                <a:sym typeface="Calibri"/>
              </a:rPr>
              <a:t>, 1577,</a:t>
            </a:r>
            <a:endParaRPr i="1" sz="1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00"/>
              <a:buFont typeface="Arial"/>
              <a:buNone/>
            </a:pPr>
            <a:r>
              <a:rPr lang="en-US" sz="1000">
                <a:solidFill>
                  <a:schemeClr val="dk1"/>
                </a:solidFill>
                <a:latin typeface="Calibri"/>
                <a:ea typeface="Calibri"/>
                <a:cs typeface="Calibri"/>
                <a:sym typeface="Calibri"/>
              </a:rPr>
              <a:t>h</a:t>
            </a:r>
            <a:r>
              <a:rPr b="0" i="0" lang="en-US" sz="1000" u="none" cap="none" strike="noStrike">
                <a:solidFill>
                  <a:schemeClr val="dk1"/>
                </a:solidFill>
                <a:latin typeface="Calibri"/>
                <a:ea typeface="Calibri"/>
                <a:cs typeface="Calibri"/>
                <a:sym typeface="Calibri"/>
              </a:rPr>
              <a:t>anging scroll; ink and light colors on paper</a:t>
            </a:r>
            <a:r>
              <a:rPr lang="en-US" sz="1000">
                <a:solidFill>
                  <a:schemeClr val="dk1"/>
                </a:solidFill>
                <a:latin typeface="Calibri"/>
                <a:ea typeface="Calibri"/>
                <a:cs typeface="Calibri"/>
                <a:sym typeface="Calibri"/>
              </a:rPr>
              <a:t>. Kimbell Art Museum</a:t>
            </a:r>
            <a:endParaRPr b="0" i="0" sz="1000" u="none" cap="none" strike="noStrike">
              <a:solidFill>
                <a:srgbClr val="000000"/>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1" name="Shape 381"/>
        <p:cNvGrpSpPr/>
        <p:nvPr/>
      </p:nvGrpSpPr>
      <p:grpSpPr>
        <a:xfrm>
          <a:off x="0" y="0"/>
          <a:ext cx="0" cy="0"/>
          <a:chOff x="0" y="0"/>
          <a:chExt cx="0" cy="0"/>
        </a:xfrm>
      </p:grpSpPr>
      <p:pic>
        <p:nvPicPr>
          <p:cNvPr id="382" name="Google Shape;382;p43"/>
          <p:cNvPicPr preferRelativeResize="0"/>
          <p:nvPr/>
        </p:nvPicPr>
        <p:blipFill rotWithShape="1">
          <a:blip r:embed="rId3">
            <a:alphaModFix/>
          </a:blip>
          <a:srcRect b="0" l="0" r="0" t="0"/>
          <a:stretch/>
        </p:blipFill>
        <p:spPr>
          <a:xfrm>
            <a:off x="2384600" y="0"/>
            <a:ext cx="2280437" cy="6857999"/>
          </a:xfrm>
          <a:prstGeom prst="rect">
            <a:avLst/>
          </a:prstGeom>
          <a:noFill/>
          <a:ln>
            <a:noFill/>
          </a:ln>
        </p:spPr>
      </p:pic>
      <p:sp>
        <p:nvSpPr>
          <p:cNvPr id="383" name="Google Shape;383;p43"/>
          <p:cNvSpPr txBox="1"/>
          <p:nvPr/>
        </p:nvSpPr>
        <p:spPr>
          <a:xfrm>
            <a:off x="6977000" y="582867"/>
            <a:ext cx="4785600" cy="4561200"/>
          </a:xfrm>
          <a:prstGeom prst="rect">
            <a:avLst/>
          </a:prstGeom>
          <a:noFill/>
          <a:ln>
            <a:noFill/>
          </a:ln>
        </p:spPr>
        <p:txBody>
          <a:bodyPr anchorCtr="0" anchor="t" bIns="121900" lIns="121900" spcFirstLastPara="1" rIns="121900" wrap="square" tIns="121900">
            <a:spAutoFit/>
          </a:bodyPr>
          <a:lstStyle/>
          <a:p>
            <a:pPr indent="0" lvl="0" marL="0" marR="0" rtl="0" algn="l">
              <a:lnSpc>
                <a:spcPct val="115000"/>
              </a:lnSpc>
              <a:spcBef>
                <a:spcPts val="1600"/>
              </a:spcBef>
              <a:spcAft>
                <a:spcPts val="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Describe the type of </a:t>
            </a:r>
            <a:r>
              <a:rPr b="1" i="0" lang="en-US" sz="2000" u="none" cap="none" strike="noStrike">
                <a:solidFill>
                  <a:schemeClr val="dk1"/>
                </a:solidFill>
                <a:latin typeface="Calibri"/>
                <a:ea typeface="Calibri"/>
                <a:cs typeface="Calibri"/>
                <a:sym typeface="Calibri"/>
              </a:rPr>
              <a:t>brushstrokes</a:t>
            </a:r>
            <a:r>
              <a:rPr b="0" i="0" lang="en-US" sz="2000" u="none" cap="none" strike="noStrike">
                <a:solidFill>
                  <a:schemeClr val="dk1"/>
                </a:solidFill>
                <a:latin typeface="Calibri"/>
                <a:ea typeface="Calibri"/>
                <a:cs typeface="Calibri"/>
                <a:sym typeface="Calibri"/>
              </a:rPr>
              <a:t> Wen Jia used.</a:t>
            </a:r>
            <a:endParaRPr b="0" i="0" sz="2000" u="none" cap="none" strike="noStrike">
              <a:solidFill>
                <a:schemeClr val="dk1"/>
              </a:solidFill>
              <a:latin typeface="Calibri"/>
              <a:ea typeface="Calibri"/>
              <a:cs typeface="Calibri"/>
              <a:sym typeface="Calibri"/>
            </a:endParaRPr>
          </a:p>
          <a:p>
            <a:pPr indent="0" lvl="0" marL="0" marR="0" rtl="0" algn="l">
              <a:lnSpc>
                <a:spcPct val="115000"/>
              </a:lnSpc>
              <a:spcBef>
                <a:spcPts val="1600"/>
              </a:spcBef>
              <a:spcAft>
                <a:spcPts val="0"/>
              </a:spcAft>
              <a:buClr>
                <a:srgbClr val="000000"/>
              </a:buClr>
              <a:buSzPts val="2000"/>
              <a:buFont typeface="Arial"/>
              <a:buNone/>
            </a:pPr>
            <a:r>
              <a:t/>
            </a:r>
            <a:endParaRPr b="0" i="0" sz="2000" u="none" cap="none" strike="noStrike">
              <a:solidFill>
                <a:schemeClr val="dk1"/>
              </a:solidFill>
              <a:latin typeface="Calibri"/>
              <a:ea typeface="Calibri"/>
              <a:cs typeface="Calibri"/>
              <a:sym typeface="Calibri"/>
            </a:endParaRPr>
          </a:p>
          <a:p>
            <a:pPr indent="0" lvl="0" marL="0" marR="0" rtl="0" algn="l">
              <a:lnSpc>
                <a:spcPct val="115000"/>
              </a:lnSpc>
              <a:spcBef>
                <a:spcPts val="1600"/>
              </a:spcBef>
              <a:spcAft>
                <a:spcPts val="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Devise a </a:t>
            </a:r>
            <a:r>
              <a:rPr b="1" i="0" lang="en-US" sz="2000" u="none" cap="none" strike="noStrike">
                <a:solidFill>
                  <a:schemeClr val="dk1"/>
                </a:solidFill>
                <a:latin typeface="Calibri"/>
                <a:ea typeface="Calibri"/>
                <a:cs typeface="Calibri"/>
                <a:sym typeface="Calibri"/>
              </a:rPr>
              <a:t>new title</a:t>
            </a:r>
            <a:r>
              <a:rPr b="0" i="0" lang="en-US" sz="2000" u="none" cap="none" strike="noStrike">
                <a:solidFill>
                  <a:schemeClr val="dk1"/>
                </a:solidFill>
                <a:latin typeface="Calibri"/>
                <a:ea typeface="Calibri"/>
                <a:cs typeface="Calibri"/>
                <a:sym typeface="Calibri"/>
              </a:rPr>
              <a:t> for this artwork based on the landscape’s most important aspects and overall mood. </a:t>
            </a:r>
            <a:endParaRPr b="0" i="0" sz="2000" u="none" cap="none" strike="noStrike">
              <a:solidFill>
                <a:schemeClr val="dk1"/>
              </a:solidFill>
              <a:latin typeface="Calibri"/>
              <a:ea typeface="Calibri"/>
              <a:cs typeface="Calibri"/>
              <a:sym typeface="Calibri"/>
            </a:endParaRPr>
          </a:p>
          <a:p>
            <a:pPr indent="0" lvl="0" marL="0" marR="0" rtl="0" algn="l">
              <a:lnSpc>
                <a:spcPct val="115000"/>
              </a:lnSpc>
              <a:spcBef>
                <a:spcPts val="1600"/>
              </a:spcBef>
              <a:spcAft>
                <a:spcPts val="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  </a:t>
            </a:r>
            <a:endParaRPr b="0" i="0" sz="2000" u="none" cap="none" strike="noStrike">
              <a:solidFill>
                <a:schemeClr val="dk1"/>
              </a:solidFill>
              <a:latin typeface="Calibri"/>
              <a:ea typeface="Calibri"/>
              <a:cs typeface="Calibri"/>
              <a:sym typeface="Calibri"/>
            </a:endParaRPr>
          </a:p>
          <a:p>
            <a:pPr indent="0" lvl="0" marL="0" marR="0" rtl="0" algn="l">
              <a:lnSpc>
                <a:spcPct val="115000"/>
              </a:lnSpc>
              <a:spcBef>
                <a:spcPts val="1600"/>
              </a:spcBef>
              <a:spcAft>
                <a:spcPts val="1600"/>
              </a:spcAft>
              <a:buClr>
                <a:srgbClr val="000000"/>
              </a:buClr>
              <a:buSzPts val="2000"/>
              <a:buFont typeface="Arial"/>
              <a:buNone/>
            </a:pPr>
            <a:r>
              <a:rPr b="1" i="0" lang="en-US" sz="2000" u="none" cap="none" strike="noStrike">
                <a:solidFill>
                  <a:schemeClr val="dk1"/>
                </a:solidFill>
                <a:latin typeface="Calibri"/>
                <a:ea typeface="Calibri"/>
                <a:cs typeface="Calibri"/>
                <a:sym typeface="Calibri"/>
              </a:rPr>
              <a:t>Paint</a:t>
            </a:r>
            <a:r>
              <a:rPr b="0" i="0" lang="en-US" sz="2000" u="none" cap="none" strike="noStrike">
                <a:solidFill>
                  <a:schemeClr val="dk1"/>
                </a:solidFill>
                <a:latin typeface="Calibri"/>
                <a:ea typeface="Calibri"/>
                <a:cs typeface="Calibri"/>
                <a:sym typeface="Calibri"/>
              </a:rPr>
              <a:t> your own landscape. Who and what will you include? Experiment with short and long brushstrokes.</a:t>
            </a:r>
            <a:endParaRPr b="0" i="0" sz="2000" u="none" cap="none" strike="noStrike">
              <a:solidFill>
                <a:schemeClr val="dk1"/>
              </a:solidFill>
              <a:latin typeface="Calibri"/>
              <a:ea typeface="Calibri"/>
              <a:cs typeface="Calibri"/>
              <a:sym typeface="Calibri"/>
            </a:endParaRPr>
          </a:p>
        </p:txBody>
      </p:sp>
      <p:grpSp>
        <p:nvGrpSpPr>
          <p:cNvPr id="384" name="Google Shape;384;p43"/>
          <p:cNvGrpSpPr/>
          <p:nvPr/>
        </p:nvGrpSpPr>
        <p:grpSpPr>
          <a:xfrm>
            <a:off x="6108668" y="2275684"/>
            <a:ext cx="533547" cy="525125"/>
            <a:chOff x="683125" y="1955275"/>
            <a:chExt cx="299325" cy="294600"/>
          </a:xfrm>
        </p:grpSpPr>
        <p:sp>
          <p:nvSpPr>
            <p:cNvPr id="385" name="Google Shape;385;p43"/>
            <p:cNvSpPr/>
            <p:nvPr/>
          </p:nvSpPr>
          <p:spPr>
            <a:xfrm>
              <a:off x="876875" y="1989925"/>
              <a:ext cx="52800" cy="63825"/>
            </a:xfrm>
            <a:custGeom>
              <a:rect b="b" l="l" r="r" t="t"/>
              <a:pathLst>
                <a:path extrusionOk="0" h="2553" w="2112">
                  <a:moveTo>
                    <a:pt x="1072" y="0"/>
                  </a:moveTo>
                  <a:cubicBezTo>
                    <a:pt x="473" y="0"/>
                    <a:pt x="64" y="473"/>
                    <a:pt x="64" y="1009"/>
                  </a:cubicBezTo>
                  <a:cubicBezTo>
                    <a:pt x="1" y="1229"/>
                    <a:pt x="158" y="1324"/>
                    <a:pt x="379" y="1324"/>
                  </a:cubicBezTo>
                  <a:cubicBezTo>
                    <a:pt x="568" y="1324"/>
                    <a:pt x="725" y="1166"/>
                    <a:pt x="725" y="977"/>
                  </a:cubicBezTo>
                  <a:cubicBezTo>
                    <a:pt x="725" y="788"/>
                    <a:pt x="883" y="631"/>
                    <a:pt x="1072" y="631"/>
                  </a:cubicBezTo>
                  <a:cubicBezTo>
                    <a:pt x="1261" y="631"/>
                    <a:pt x="1418" y="788"/>
                    <a:pt x="1418" y="977"/>
                  </a:cubicBezTo>
                  <a:cubicBezTo>
                    <a:pt x="1418" y="1103"/>
                    <a:pt x="1355" y="1198"/>
                    <a:pt x="1229" y="1292"/>
                  </a:cubicBezTo>
                  <a:cubicBezTo>
                    <a:pt x="914" y="1450"/>
                    <a:pt x="725" y="1796"/>
                    <a:pt x="725" y="2206"/>
                  </a:cubicBezTo>
                  <a:cubicBezTo>
                    <a:pt x="725" y="2395"/>
                    <a:pt x="883" y="2552"/>
                    <a:pt x="1072" y="2552"/>
                  </a:cubicBezTo>
                  <a:cubicBezTo>
                    <a:pt x="1261" y="2552"/>
                    <a:pt x="1418" y="2395"/>
                    <a:pt x="1418" y="2206"/>
                  </a:cubicBezTo>
                  <a:cubicBezTo>
                    <a:pt x="1418" y="2080"/>
                    <a:pt x="1481" y="1954"/>
                    <a:pt x="1544" y="1922"/>
                  </a:cubicBezTo>
                  <a:cubicBezTo>
                    <a:pt x="1891" y="1733"/>
                    <a:pt x="2111" y="1355"/>
                    <a:pt x="2111" y="1009"/>
                  </a:cubicBezTo>
                  <a:cubicBezTo>
                    <a:pt x="2111" y="410"/>
                    <a:pt x="1639" y="0"/>
                    <a:pt x="1072" y="0"/>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386" name="Google Shape;386;p43"/>
            <p:cNvSpPr/>
            <p:nvPr/>
          </p:nvSpPr>
          <p:spPr>
            <a:xfrm>
              <a:off x="683125" y="2058450"/>
              <a:ext cx="159900" cy="191425"/>
            </a:xfrm>
            <a:custGeom>
              <a:rect b="b" l="l" r="r" t="t"/>
              <a:pathLst>
                <a:path extrusionOk="0" h="7657" w="6396">
                  <a:moveTo>
                    <a:pt x="3245" y="693"/>
                  </a:moveTo>
                  <a:cubicBezTo>
                    <a:pt x="3812" y="693"/>
                    <a:pt x="4285" y="1166"/>
                    <a:pt x="4285" y="1702"/>
                  </a:cubicBezTo>
                  <a:cubicBezTo>
                    <a:pt x="4285" y="2269"/>
                    <a:pt x="3812" y="2710"/>
                    <a:pt x="3245" y="2710"/>
                  </a:cubicBezTo>
                  <a:cubicBezTo>
                    <a:pt x="2647" y="2710"/>
                    <a:pt x="2174" y="2269"/>
                    <a:pt x="2174" y="1702"/>
                  </a:cubicBezTo>
                  <a:cubicBezTo>
                    <a:pt x="2174" y="1166"/>
                    <a:pt x="2678" y="693"/>
                    <a:pt x="3245" y="693"/>
                  </a:cubicBezTo>
                  <a:close/>
                  <a:moveTo>
                    <a:pt x="3245" y="3434"/>
                  </a:moveTo>
                  <a:cubicBezTo>
                    <a:pt x="4569" y="3434"/>
                    <a:pt x="5671" y="4537"/>
                    <a:pt x="5671" y="5892"/>
                  </a:cubicBezTo>
                  <a:lnTo>
                    <a:pt x="5671" y="6994"/>
                  </a:lnTo>
                  <a:lnTo>
                    <a:pt x="788" y="6994"/>
                  </a:lnTo>
                  <a:lnTo>
                    <a:pt x="788" y="5892"/>
                  </a:lnTo>
                  <a:cubicBezTo>
                    <a:pt x="788" y="4537"/>
                    <a:pt x="1891" y="3434"/>
                    <a:pt x="3245" y="3434"/>
                  </a:cubicBezTo>
                  <a:close/>
                  <a:moveTo>
                    <a:pt x="3182" y="0"/>
                  </a:moveTo>
                  <a:cubicBezTo>
                    <a:pt x="2237" y="0"/>
                    <a:pt x="1418" y="788"/>
                    <a:pt x="1418" y="1733"/>
                  </a:cubicBezTo>
                  <a:cubicBezTo>
                    <a:pt x="1418" y="2206"/>
                    <a:pt x="1607" y="2678"/>
                    <a:pt x="1985" y="2993"/>
                  </a:cubicBezTo>
                  <a:cubicBezTo>
                    <a:pt x="819" y="3466"/>
                    <a:pt x="0" y="4569"/>
                    <a:pt x="0" y="5892"/>
                  </a:cubicBezTo>
                  <a:lnTo>
                    <a:pt x="0" y="7309"/>
                  </a:lnTo>
                  <a:cubicBezTo>
                    <a:pt x="126" y="7499"/>
                    <a:pt x="284" y="7656"/>
                    <a:pt x="441" y="7656"/>
                  </a:cubicBezTo>
                  <a:lnTo>
                    <a:pt x="6018" y="7656"/>
                  </a:lnTo>
                  <a:cubicBezTo>
                    <a:pt x="6238" y="7656"/>
                    <a:pt x="6396" y="7499"/>
                    <a:pt x="6396" y="7309"/>
                  </a:cubicBezTo>
                  <a:lnTo>
                    <a:pt x="6396" y="5892"/>
                  </a:lnTo>
                  <a:cubicBezTo>
                    <a:pt x="6396" y="4569"/>
                    <a:pt x="5545" y="3466"/>
                    <a:pt x="4411" y="2993"/>
                  </a:cubicBezTo>
                  <a:cubicBezTo>
                    <a:pt x="4758" y="2647"/>
                    <a:pt x="4978" y="2206"/>
                    <a:pt x="4978" y="1733"/>
                  </a:cubicBezTo>
                  <a:cubicBezTo>
                    <a:pt x="4978" y="788"/>
                    <a:pt x="4190" y="0"/>
                    <a:pt x="3182" y="0"/>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387" name="Google Shape;387;p43"/>
            <p:cNvSpPr/>
            <p:nvPr/>
          </p:nvSpPr>
          <p:spPr>
            <a:xfrm>
              <a:off x="824900" y="1955275"/>
              <a:ext cx="157550" cy="155975"/>
            </a:xfrm>
            <a:custGeom>
              <a:rect b="b" l="l" r="r" t="t"/>
              <a:pathLst>
                <a:path extrusionOk="0" h="6239" w="6302">
                  <a:moveTo>
                    <a:pt x="3151" y="662"/>
                  </a:moveTo>
                  <a:cubicBezTo>
                    <a:pt x="4505" y="662"/>
                    <a:pt x="5608" y="1765"/>
                    <a:pt x="5608" y="3119"/>
                  </a:cubicBezTo>
                  <a:cubicBezTo>
                    <a:pt x="5608" y="4442"/>
                    <a:pt x="4505" y="5545"/>
                    <a:pt x="3151" y="5545"/>
                  </a:cubicBezTo>
                  <a:cubicBezTo>
                    <a:pt x="2710" y="5545"/>
                    <a:pt x="2332" y="5451"/>
                    <a:pt x="1954" y="5230"/>
                  </a:cubicBezTo>
                  <a:cubicBezTo>
                    <a:pt x="1890" y="5199"/>
                    <a:pt x="1796" y="5199"/>
                    <a:pt x="1733" y="5199"/>
                  </a:cubicBezTo>
                  <a:lnTo>
                    <a:pt x="945" y="5388"/>
                  </a:lnTo>
                  <a:lnTo>
                    <a:pt x="1166" y="4694"/>
                  </a:lnTo>
                  <a:cubicBezTo>
                    <a:pt x="1229" y="4568"/>
                    <a:pt x="1166" y="4505"/>
                    <a:pt x="1134" y="4411"/>
                  </a:cubicBezTo>
                  <a:cubicBezTo>
                    <a:pt x="914" y="4033"/>
                    <a:pt x="756" y="3592"/>
                    <a:pt x="756" y="3119"/>
                  </a:cubicBezTo>
                  <a:cubicBezTo>
                    <a:pt x="725" y="1733"/>
                    <a:pt x="1827" y="662"/>
                    <a:pt x="3151" y="662"/>
                  </a:cubicBezTo>
                  <a:close/>
                  <a:moveTo>
                    <a:pt x="3182" y="0"/>
                  </a:moveTo>
                  <a:cubicBezTo>
                    <a:pt x="1449" y="0"/>
                    <a:pt x="95" y="1418"/>
                    <a:pt x="95" y="3119"/>
                  </a:cubicBezTo>
                  <a:cubicBezTo>
                    <a:pt x="95" y="3655"/>
                    <a:pt x="189" y="4190"/>
                    <a:pt x="473" y="4663"/>
                  </a:cubicBezTo>
                  <a:lnTo>
                    <a:pt x="32" y="5766"/>
                  </a:lnTo>
                  <a:cubicBezTo>
                    <a:pt x="0" y="5860"/>
                    <a:pt x="32" y="5986"/>
                    <a:pt x="126" y="6112"/>
                  </a:cubicBezTo>
                  <a:cubicBezTo>
                    <a:pt x="189" y="6175"/>
                    <a:pt x="315" y="6238"/>
                    <a:pt x="473" y="6238"/>
                  </a:cubicBezTo>
                  <a:lnTo>
                    <a:pt x="1764" y="5923"/>
                  </a:lnTo>
                  <a:cubicBezTo>
                    <a:pt x="2206" y="6144"/>
                    <a:pt x="2678" y="6238"/>
                    <a:pt x="3182" y="6238"/>
                  </a:cubicBezTo>
                  <a:cubicBezTo>
                    <a:pt x="4915" y="6238"/>
                    <a:pt x="6301" y="4820"/>
                    <a:pt x="6301" y="3119"/>
                  </a:cubicBezTo>
                  <a:cubicBezTo>
                    <a:pt x="6301" y="1386"/>
                    <a:pt x="4883" y="0"/>
                    <a:pt x="3182" y="0"/>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sp>
          <p:nvSpPr>
            <p:cNvPr id="388" name="Google Shape;388;p43"/>
            <p:cNvSpPr/>
            <p:nvPr/>
          </p:nvSpPr>
          <p:spPr>
            <a:xfrm>
              <a:off x="895000" y="2058450"/>
              <a:ext cx="17350" cy="18125"/>
            </a:xfrm>
            <a:custGeom>
              <a:rect b="b" l="l" r="r" t="t"/>
              <a:pathLst>
                <a:path extrusionOk="0" h="725" w="694">
                  <a:moveTo>
                    <a:pt x="347" y="0"/>
                  </a:moveTo>
                  <a:cubicBezTo>
                    <a:pt x="158" y="0"/>
                    <a:pt x="0" y="158"/>
                    <a:pt x="0" y="378"/>
                  </a:cubicBezTo>
                  <a:cubicBezTo>
                    <a:pt x="0" y="567"/>
                    <a:pt x="158" y="725"/>
                    <a:pt x="347" y="725"/>
                  </a:cubicBezTo>
                  <a:cubicBezTo>
                    <a:pt x="536" y="725"/>
                    <a:pt x="693" y="567"/>
                    <a:pt x="693" y="378"/>
                  </a:cubicBezTo>
                  <a:cubicBezTo>
                    <a:pt x="693" y="158"/>
                    <a:pt x="536" y="0"/>
                    <a:pt x="347" y="0"/>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grpSp>
      <p:grpSp>
        <p:nvGrpSpPr>
          <p:cNvPr id="389" name="Google Shape;389;p43"/>
          <p:cNvGrpSpPr/>
          <p:nvPr/>
        </p:nvGrpSpPr>
        <p:grpSpPr>
          <a:xfrm>
            <a:off x="6108875" y="812745"/>
            <a:ext cx="533537" cy="510347"/>
            <a:chOff x="5049750" y="832600"/>
            <a:chExt cx="505100" cy="483100"/>
          </a:xfrm>
        </p:grpSpPr>
        <p:sp>
          <p:nvSpPr>
            <p:cNvPr id="390" name="Google Shape;390;p43"/>
            <p:cNvSpPr/>
            <p:nvPr/>
          </p:nvSpPr>
          <p:spPr>
            <a:xfrm>
              <a:off x="5049750" y="832600"/>
              <a:ext cx="505100" cy="483100"/>
            </a:xfrm>
            <a:custGeom>
              <a:rect b="b" l="l" r="r" t="t"/>
              <a:pathLst>
                <a:path extrusionOk="0" h="19324" w="20204">
                  <a:moveTo>
                    <a:pt x="12136" y="1129"/>
                  </a:moveTo>
                  <a:cubicBezTo>
                    <a:pt x="13730" y="1129"/>
                    <a:pt x="15325" y="1737"/>
                    <a:pt x="16538" y="2952"/>
                  </a:cubicBezTo>
                  <a:cubicBezTo>
                    <a:pt x="18969" y="5383"/>
                    <a:pt x="18969" y="9323"/>
                    <a:pt x="16538" y="11757"/>
                  </a:cubicBezTo>
                  <a:cubicBezTo>
                    <a:pt x="15341" y="12950"/>
                    <a:pt x="13747" y="13579"/>
                    <a:pt x="12129" y="13579"/>
                  </a:cubicBezTo>
                  <a:cubicBezTo>
                    <a:pt x="11233" y="13579"/>
                    <a:pt x="10329" y="13386"/>
                    <a:pt x="9482" y="12989"/>
                  </a:cubicBezTo>
                  <a:cubicBezTo>
                    <a:pt x="9461" y="12980"/>
                    <a:pt x="9440" y="12968"/>
                    <a:pt x="9419" y="12959"/>
                  </a:cubicBezTo>
                  <a:cubicBezTo>
                    <a:pt x="8794" y="12657"/>
                    <a:pt x="8223" y="12249"/>
                    <a:pt x="7734" y="11757"/>
                  </a:cubicBezTo>
                  <a:cubicBezTo>
                    <a:pt x="5306" y="9329"/>
                    <a:pt x="5306" y="5380"/>
                    <a:pt x="7734" y="2952"/>
                  </a:cubicBezTo>
                  <a:cubicBezTo>
                    <a:pt x="8948" y="1737"/>
                    <a:pt x="10542" y="1129"/>
                    <a:pt x="12136" y="1129"/>
                  </a:cubicBezTo>
                  <a:close/>
                  <a:moveTo>
                    <a:pt x="5871" y="11216"/>
                  </a:moveTo>
                  <a:cubicBezTo>
                    <a:pt x="6475" y="12195"/>
                    <a:pt x="7296" y="13016"/>
                    <a:pt x="8271" y="13620"/>
                  </a:cubicBezTo>
                  <a:lnTo>
                    <a:pt x="7734" y="14160"/>
                  </a:lnTo>
                  <a:cubicBezTo>
                    <a:pt x="7622" y="14271"/>
                    <a:pt x="7477" y="14326"/>
                    <a:pt x="7332" y="14326"/>
                  </a:cubicBezTo>
                  <a:cubicBezTo>
                    <a:pt x="7188" y="14326"/>
                    <a:pt x="7044" y="14271"/>
                    <a:pt x="6934" y="14160"/>
                  </a:cubicBezTo>
                  <a:lnTo>
                    <a:pt x="5330" y="12557"/>
                  </a:lnTo>
                  <a:cubicBezTo>
                    <a:pt x="5110" y="12337"/>
                    <a:pt x="5110" y="11977"/>
                    <a:pt x="5330" y="11757"/>
                  </a:cubicBezTo>
                  <a:lnTo>
                    <a:pt x="5871" y="11216"/>
                  </a:lnTo>
                  <a:close/>
                  <a:moveTo>
                    <a:pt x="4932" y="13762"/>
                  </a:moveTo>
                  <a:lnTo>
                    <a:pt x="5732" y="14562"/>
                  </a:lnTo>
                  <a:lnTo>
                    <a:pt x="4932" y="15362"/>
                  </a:lnTo>
                  <a:lnTo>
                    <a:pt x="4131" y="14562"/>
                  </a:lnTo>
                  <a:lnTo>
                    <a:pt x="4932" y="13762"/>
                  </a:lnTo>
                  <a:close/>
                  <a:moveTo>
                    <a:pt x="3328" y="15362"/>
                  </a:moveTo>
                  <a:lnTo>
                    <a:pt x="4128" y="16162"/>
                  </a:lnTo>
                  <a:lnTo>
                    <a:pt x="2268" y="18025"/>
                  </a:lnTo>
                  <a:cubicBezTo>
                    <a:pt x="2157" y="18135"/>
                    <a:pt x="2013" y="18190"/>
                    <a:pt x="1868" y="18190"/>
                  </a:cubicBezTo>
                  <a:cubicBezTo>
                    <a:pt x="1723" y="18190"/>
                    <a:pt x="1577" y="18134"/>
                    <a:pt x="1465" y="18022"/>
                  </a:cubicBezTo>
                  <a:cubicBezTo>
                    <a:pt x="1245" y="17802"/>
                    <a:pt x="1245" y="17443"/>
                    <a:pt x="1465" y="17222"/>
                  </a:cubicBezTo>
                  <a:lnTo>
                    <a:pt x="3328" y="15362"/>
                  </a:lnTo>
                  <a:close/>
                  <a:moveTo>
                    <a:pt x="12135" y="1"/>
                  </a:moveTo>
                  <a:cubicBezTo>
                    <a:pt x="10250" y="1"/>
                    <a:pt x="8365" y="718"/>
                    <a:pt x="6931" y="2152"/>
                  </a:cubicBezTo>
                  <a:cubicBezTo>
                    <a:pt x="4769" y="4311"/>
                    <a:pt x="4237" y="7493"/>
                    <a:pt x="5330" y="10157"/>
                  </a:cubicBezTo>
                  <a:lnTo>
                    <a:pt x="4527" y="10957"/>
                  </a:lnTo>
                  <a:cubicBezTo>
                    <a:pt x="4020" y="11467"/>
                    <a:pt x="3887" y="12240"/>
                    <a:pt x="4198" y="12892"/>
                  </a:cubicBezTo>
                  <a:lnTo>
                    <a:pt x="665" y="16422"/>
                  </a:lnTo>
                  <a:cubicBezTo>
                    <a:pt x="1" y="17086"/>
                    <a:pt x="1" y="18161"/>
                    <a:pt x="665" y="18825"/>
                  </a:cubicBezTo>
                  <a:cubicBezTo>
                    <a:pt x="996" y="19158"/>
                    <a:pt x="1431" y="19324"/>
                    <a:pt x="1865" y="19324"/>
                  </a:cubicBezTo>
                  <a:cubicBezTo>
                    <a:pt x="2300" y="19324"/>
                    <a:pt x="2735" y="19158"/>
                    <a:pt x="3066" y="18825"/>
                  </a:cubicBezTo>
                  <a:lnTo>
                    <a:pt x="6598" y="15293"/>
                  </a:lnTo>
                  <a:cubicBezTo>
                    <a:pt x="6831" y="15403"/>
                    <a:pt x="7081" y="15457"/>
                    <a:pt x="7328" y="15457"/>
                  </a:cubicBezTo>
                  <a:cubicBezTo>
                    <a:pt x="7770" y="15457"/>
                    <a:pt x="8206" y="15286"/>
                    <a:pt x="8531" y="14961"/>
                  </a:cubicBezTo>
                  <a:lnTo>
                    <a:pt x="9331" y="14163"/>
                  </a:lnTo>
                  <a:cubicBezTo>
                    <a:pt x="10241" y="14538"/>
                    <a:pt x="11190" y="14717"/>
                    <a:pt x="12127" y="14717"/>
                  </a:cubicBezTo>
                  <a:cubicBezTo>
                    <a:pt x="14530" y="14717"/>
                    <a:pt x="16858" y="13537"/>
                    <a:pt x="18256" y="11437"/>
                  </a:cubicBezTo>
                  <a:cubicBezTo>
                    <a:pt x="20204" y="8520"/>
                    <a:pt x="19821" y="4631"/>
                    <a:pt x="17342" y="2152"/>
                  </a:cubicBezTo>
                  <a:cubicBezTo>
                    <a:pt x="15906" y="718"/>
                    <a:pt x="14020" y="1"/>
                    <a:pt x="12135" y="1"/>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435D74"/>
                </a:solidFill>
                <a:latin typeface="Arial"/>
                <a:ea typeface="Arial"/>
                <a:cs typeface="Arial"/>
                <a:sym typeface="Arial"/>
              </a:endParaRPr>
            </a:p>
          </p:txBody>
        </p:sp>
        <p:sp>
          <p:nvSpPr>
            <p:cNvPr id="391" name="Google Shape;391;p43"/>
            <p:cNvSpPr/>
            <p:nvPr/>
          </p:nvSpPr>
          <p:spPr>
            <a:xfrm>
              <a:off x="5216725" y="889175"/>
              <a:ext cx="276000" cy="254400"/>
            </a:xfrm>
            <a:custGeom>
              <a:rect b="b" l="l" r="r" t="t"/>
              <a:pathLst>
                <a:path extrusionOk="0" h="10176" w="11040">
                  <a:moveTo>
                    <a:pt x="5456" y="1133"/>
                  </a:moveTo>
                  <a:cubicBezTo>
                    <a:pt x="6487" y="1133"/>
                    <a:pt x="7500" y="1535"/>
                    <a:pt x="8259" y="2293"/>
                  </a:cubicBezTo>
                  <a:cubicBezTo>
                    <a:pt x="9802" y="3839"/>
                    <a:pt x="9802" y="6348"/>
                    <a:pt x="8259" y="7897"/>
                  </a:cubicBezTo>
                  <a:cubicBezTo>
                    <a:pt x="7501" y="8653"/>
                    <a:pt x="6489" y="9055"/>
                    <a:pt x="5460" y="9055"/>
                  </a:cubicBezTo>
                  <a:cubicBezTo>
                    <a:pt x="4948" y="9055"/>
                    <a:pt x="4433" y="8956"/>
                    <a:pt x="3941" y="8751"/>
                  </a:cubicBezTo>
                  <a:cubicBezTo>
                    <a:pt x="2462" y="8138"/>
                    <a:pt x="1499" y="6695"/>
                    <a:pt x="1499" y="5095"/>
                  </a:cubicBezTo>
                  <a:cubicBezTo>
                    <a:pt x="1499" y="3491"/>
                    <a:pt x="2462" y="2048"/>
                    <a:pt x="3941" y="1435"/>
                  </a:cubicBezTo>
                  <a:cubicBezTo>
                    <a:pt x="4431" y="1232"/>
                    <a:pt x="4946" y="1133"/>
                    <a:pt x="5456" y="1133"/>
                  </a:cubicBezTo>
                  <a:close/>
                  <a:moveTo>
                    <a:pt x="5468" y="1"/>
                  </a:moveTo>
                  <a:cubicBezTo>
                    <a:pt x="5465" y="1"/>
                    <a:pt x="5461" y="1"/>
                    <a:pt x="5457" y="1"/>
                  </a:cubicBezTo>
                  <a:cubicBezTo>
                    <a:pt x="3029" y="4"/>
                    <a:pt x="943" y="1719"/>
                    <a:pt x="472" y="4098"/>
                  </a:cubicBezTo>
                  <a:cubicBezTo>
                    <a:pt x="1" y="6481"/>
                    <a:pt x="1275" y="8860"/>
                    <a:pt x="3519" y="9787"/>
                  </a:cubicBezTo>
                  <a:cubicBezTo>
                    <a:pt x="4151" y="10049"/>
                    <a:pt x="4811" y="10175"/>
                    <a:pt x="5463" y="10175"/>
                  </a:cubicBezTo>
                  <a:cubicBezTo>
                    <a:pt x="7120" y="10175"/>
                    <a:pt x="8725" y="9362"/>
                    <a:pt x="9693" y="7912"/>
                  </a:cubicBezTo>
                  <a:cubicBezTo>
                    <a:pt x="11040" y="5895"/>
                    <a:pt x="10774" y="3207"/>
                    <a:pt x="9059" y="1492"/>
                  </a:cubicBezTo>
                  <a:cubicBezTo>
                    <a:pt x="8108" y="535"/>
                    <a:pt x="6814" y="1"/>
                    <a:pt x="5468" y="1"/>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435D74"/>
                </a:solidFill>
                <a:latin typeface="Arial"/>
                <a:ea typeface="Arial"/>
                <a:cs typeface="Arial"/>
                <a:sym typeface="Arial"/>
              </a:endParaRPr>
            </a:p>
          </p:txBody>
        </p:sp>
      </p:grpSp>
      <p:grpSp>
        <p:nvGrpSpPr>
          <p:cNvPr id="392" name="Google Shape;392;p43"/>
          <p:cNvGrpSpPr/>
          <p:nvPr/>
        </p:nvGrpSpPr>
        <p:grpSpPr>
          <a:xfrm>
            <a:off x="6115978" y="4043290"/>
            <a:ext cx="493957" cy="493319"/>
            <a:chOff x="5053900" y="2021500"/>
            <a:chExt cx="483750" cy="483125"/>
          </a:xfrm>
        </p:grpSpPr>
        <p:sp>
          <p:nvSpPr>
            <p:cNvPr id="393" name="Google Shape;393;p43"/>
            <p:cNvSpPr/>
            <p:nvPr/>
          </p:nvSpPr>
          <p:spPr>
            <a:xfrm>
              <a:off x="5281350" y="2078100"/>
              <a:ext cx="127375" cy="127350"/>
            </a:xfrm>
            <a:custGeom>
              <a:rect b="b" l="l" r="r" t="t"/>
              <a:pathLst>
                <a:path extrusionOk="0" h="5094" w="5095">
                  <a:moveTo>
                    <a:pt x="565" y="0"/>
                  </a:moveTo>
                  <a:cubicBezTo>
                    <a:pt x="251" y="0"/>
                    <a:pt x="1" y="254"/>
                    <a:pt x="1" y="568"/>
                  </a:cubicBezTo>
                  <a:cubicBezTo>
                    <a:pt x="1" y="879"/>
                    <a:pt x="251" y="1132"/>
                    <a:pt x="565" y="1132"/>
                  </a:cubicBezTo>
                  <a:cubicBezTo>
                    <a:pt x="2440" y="1135"/>
                    <a:pt x="3959" y="2654"/>
                    <a:pt x="3962" y="4529"/>
                  </a:cubicBezTo>
                  <a:cubicBezTo>
                    <a:pt x="3962" y="4843"/>
                    <a:pt x="4216" y="5094"/>
                    <a:pt x="4530" y="5094"/>
                  </a:cubicBezTo>
                  <a:cubicBezTo>
                    <a:pt x="4841" y="5094"/>
                    <a:pt x="5094" y="4843"/>
                    <a:pt x="5094" y="4529"/>
                  </a:cubicBezTo>
                  <a:cubicBezTo>
                    <a:pt x="5091" y="2029"/>
                    <a:pt x="3065" y="3"/>
                    <a:pt x="565" y="0"/>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435D74"/>
                </a:solidFill>
                <a:latin typeface="Arial"/>
                <a:ea typeface="Arial"/>
                <a:cs typeface="Arial"/>
                <a:sym typeface="Arial"/>
              </a:endParaRPr>
            </a:p>
          </p:txBody>
        </p:sp>
        <p:sp>
          <p:nvSpPr>
            <p:cNvPr id="394" name="Google Shape;394;p43"/>
            <p:cNvSpPr/>
            <p:nvPr/>
          </p:nvSpPr>
          <p:spPr>
            <a:xfrm>
              <a:off x="5118000" y="2021500"/>
              <a:ext cx="368700" cy="483125"/>
            </a:xfrm>
            <a:custGeom>
              <a:rect b="b" l="l" r="r" t="t"/>
              <a:pathLst>
                <a:path extrusionOk="0" h="19325" w="14748">
                  <a:moveTo>
                    <a:pt x="7088" y="1135"/>
                  </a:moveTo>
                  <a:cubicBezTo>
                    <a:pt x="8391" y="1135"/>
                    <a:pt x="9651" y="1571"/>
                    <a:pt x="10668" y="2397"/>
                  </a:cubicBezTo>
                  <a:cubicBezTo>
                    <a:pt x="13159" y="4417"/>
                    <a:pt x="13473" y="8104"/>
                    <a:pt x="11360" y="10516"/>
                  </a:cubicBezTo>
                  <a:cubicBezTo>
                    <a:pt x="10572" y="11419"/>
                    <a:pt x="10085" y="12503"/>
                    <a:pt x="9962" y="13626"/>
                  </a:cubicBezTo>
                  <a:lnTo>
                    <a:pt x="4237" y="13626"/>
                  </a:lnTo>
                  <a:cubicBezTo>
                    <a:pt x="4107" y="12482"/>
                    <a:pt x="3630" y="11407"/>
                    <a:pt x="2866" y="10550"/>
                  </a:cubicBezTo>
                  <a:cubicBezTo>
                    <a:pt x="1658" y="9191"/>
                    <a:pt x="1184" y="7367"/>
                    <a:pt x="1571" y="5549"/>
                  </a:cubicBezTo>
                  <a:cubicBezTo>
                    <a:pt x="2020" y="3427"/>
                    <a:pt x="3748" y="1706"/>
                    <a:pt x="5873" y="1262"/>
                  </a:cubicBezTo>
                  <a:cubicBezTo>
                    <a:pt x="6278" y="1177"/>
                    <a:pt x="6685" y="1135"/>
                    <a:pt x="7088" y="1135"/>
                  </a:cubicBezTo>
                  <a:close/>
                  <a:moveTo>
                    <a:pt x="9931" y="14759"/>
                  </a:moveTo>
                  <a:lnTo>
                    <a:pt x="9931" y="15323"/>
                  </a:lnTo>
                  <a:cubicBezTo>
                    <a:pt x="9931" y="15637"/>
                    <a:pt x="9678" y="15891"/>
                    <a:pt x="9364" y="15891"/>
                  </a:cubicBezTo>
                  <a:lnTo>
                    <a:pt x="4835" y="15891"/>
                  </a:lnTo>
                  <a:cubicBezTo>
                    <a:pt x="4521" y="15891"/>
                    <a:pt x="4270" y="15637"/>
                    <a:pt x="4270" y="15323"/>
                  </a:cubicBezTo>
                  <a:lnTo>
                    <a:pt x="4270" y="14759"/>
                  </a:lnTo>
                  <a:close/>
                  <a:moveTo>
                    <a:pt x="8699" y="17023"/>
                  </a:moveTo>
                  <a:cubicBezTo>
                    <a:pt x="8464" y="17694"/>
                    <a:pt x="7827" y="18192"/>
                    <a:pt x="7099" y="18192"/>
                  </a:cubicBezTo>
                  <a:cubicBezTo>
                    <a:pt x="6371" y="18192"/>
                    <a:pt x="5734" y="17694"/>
                    <a:pt x="5499" y="17023"/>
                  </a:cubicBezTo>
                  <a:close/>
                  <a:moveTo>
                    <a:pt x="7087" y="0"/>
                  </a:moveTo>
                  <a:cubicBezTo>
                    <a:pt x="6607" y="0"/>
                    <a:pt x="6123" y="50"/>
                    <a:pt x="5641" y="151"/>
                  </a:cubicBezTo>
                  <a:cubicBezTo>
                    <a:pt x="3053" y="712"/>
                    <a:pt x="1027" y="2729"/>
                    <a:pt x="462" y="5314"/>
                  </a:cubicBezTo>
                  <a:cubicBezTo>
                    <a:pt x="0" y="7488"/>
                    <a:pt x="568" y="9671"/>
                    <a:pt x="2020" y="11301"/>
                  </a:cubicBezTo>
                  <a:cubicBezTo>
                    <a:pt x="2730" y="12099"/>
                    <a:pt x="3135" y="13149"/>
                    <a:pt x="3135" y="14191"/>
                  </a:cubicBezTo>
                  <a:lnTo>
                    <a:pt x="3135" y="15323"/>
                  </a:lnTo>
                  <a:cubicBezTo>
                    <a:pt x="3138" y="16060"/>
                    <a:pt x="3612" y="16709"/>
                    <a:pt x="4309" y="16939"/>
                  </a:cubicBezTo>
                  <a:cubicBezTo>
                    <a:pt x="4409" y="17518"/>
                    <a:pt x="4681" y="18053"/>
                    <a:pt x="5094" y="18473"/>
                  </a:cubicBezTo>
                  <a:cubicBezTo>
                    <a:pt x="5642" y="19040"/>
                    <a:pt x="6371" y="19324"/>
                    <a:pt x="7099" y="19324"/>
                  </a:cubicBezTo>
                  <a:cubicBezTo>
                    <a:pt x="7828" y="19324"/>
                    <a:pt x="8556" y="19040"/>
                    <a:pt x="9104" y="18473"/>
                  </a:cubicBezTo>
                  <a:cubicBezTo>
                    <a:pt x="9518" y="18053"/>
                    <a:pt x="9790" y="17518"/>
                    <a:pt x="9889" y="16939"/>
                  </a:cubicBezTo>
                  <a:cubicBezTo>
                    <a:pt x="10587" y="16709"/>
                    <a:pt x="11061" y="16060"/>
                    <a:pt x="11064" y="15323"/>
                  </a:cubicBezTo>
                  <a:lnTo>
                    <a:pt x="11064" y="14191"/>
                  </a:lnTo>
                  <a:cubicBezTo>
                    <a:pt x="11064" y="13149"/>
                    <a:pt x="11471" y="12108"/>
                    <a:pt x="12211" y="11262"/>
                  </a:cubicBezTo>
                  <a:cubicBezTo>
                    <a:pt x="14747" y="8366"/>
                    <a:pt x="14370" y="3943"/>
                    <a:pt x="11381" y="1518"/>
                  </a:cubicBezTo>
                  <a:cubicBezTo>
                    <a:pt x="10159" y="525"/>
                    <a:pt x="8647" y="0"/>
                    <a:pt x="7087" y="0"/>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435D74"/>
                </a:solidFill>
                <a:latin typeface="Arial"/>
                <a:ea typeface="Arial"/>
                <a:cs typeface="Arial"/>
                <a:sym typeface="Arial"/>
              </a:endParaRPr>
            </a:p>
          </p:txBody>
        </p:sp>
        <p:sp>
          <p:nvSpPr>
            <p:cNvPr id="395" name="Google Shape;395;p43"/>
            <p:cNvSpPr/>
            <p:nvPr/>
          </p:nvSpPr>
          <p:spPr>
            <a:xfrm>
              <a:off x="5053900" y="2191325"/>
              <a:ext cx="56650" cy="28325"/>
            </a:xfrm>
            <a:custGeom>
              <a:rect b="b" l="l" r="r" t="t"/>
              <a:pathLst>
                <a:path extrusionOk="0" h="1133" w="2266">
                  <a:moveTo>
                    <a:pt x="569" y="0"/>
                  </a:moveTo>
                  <a:cubicBezTo>
                    <a:pt x="255" y="0"/>
                    <a:pt x="1" y="254"/>
                    <a:pt x="1" y="568"/>
                  </a:cubicBezTo>
                  <a:cubicBezTo>
                    <a:pt x="1" y="879"/>
                    <a:pt x="255" y="1133"/>
                    <a:pt x="569" y="1133"/>
                  </a:cubicBezTo>
                  <a:lnTo>
                    <a:pt x="1701" y="1133"/>
                  </a:lnTo>
                  <a:cubicBezTo>
                    <a:pt x="2012" y="1133"/>
                    <a:pt x="2266" y="879"/>
                    <a:pt x="2266" y="568"/>
                  </a:cubicBezTo>
                  <a:cubicBezTo>
                    <a:pt x="2266" y="254"/>
                    <a:pt x="2012" y="0"/>
                    <a:pt x="1701" y="0"/>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435D74"/>
                </a:solidFill>
                <a:latin typeface="Arial"/>
                <a:ea typeface="Arial"/>
                <a:cs typeface="Arial"/>
                <a:sym typeface="Arial"/>
              </a:endParaRPr>
            </a:p>
          </p:txBody>
        </p:sp>
        <p:sp>
          <p:nvSpPr>
            <p:cNvPr id="396" name="Google Shape;396;p43"/>
            <p:cNvSpPr/>
            <p:nvPr/>
          </p:nvSpPr>
          <p:spPr>
            <a:xfrm>
              <a:off x="5056850" y="2096550"/>
              <a:ext cx="50750" cy="48025"/>
            </a:xfrm>
            <a:custGeom>
              <a:rect b="b" l="l" r="r" t="t"/>
              <a:pathLst>
                <a:path extrusionOk="0" h="1921" w="2030">
                  <a:moveTo>
                    <a:pt x="622" y="0"/>
                  </a:moveTo>
                  <a:cubicBezTo>
                    <a:pt x="476" y="0"/>
                    <a:pt x="331" y="56"/>
                    <a:pt x="221" y="168"/>
                  </a:cubicBezTo>
                  <a:cubicBezTo>
                    <a:pt x="4" y="385"/>
                    <a:pt x="1" y="739"/>
                    <a:pt x="215" y="962"/>
                  </a:cubicBezTo>
                  <a:lnTo>
                    <a:pt x="1015" y="1762"/>
                  </a:lnTo>
                  <a:cubicBezTo>
                    <a:pt x="1125" y="1868"/>
                    <a:pt x="1267" y="1921"/>
                    <a:pt x="1409" y="1921"/>
                  </a:cubicBezTo>
                  <a:cubicBezTo>
                    <a:pt x="1554" y="1921"/>
                    <a:pt x="1699" y="1865"/>
                    <a:pt x="1809" y="1753"/>
                  </a:cubicBezTo>
                  <a:cubicBezTo>
                    <a:pt x="2027" y="1536"/>
                    <a:pt x="2030" y="1183"/>
                    <a:pt x="1815" y="962"/>
                  </a:cubicBezTo>
                  <a:lnTo>
                    <a:pt x="1015" y="159"/>
                  </a:lnTo>
                  <a:cubicBezTo>
                    <a:pt x="905" y="53"/>
                    <a:pt x="763" y="0"/>
                    <a:pt x="622" y="0"/>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435D74"/>
                </a:solidFill>
                <a:latin typeface="Arial"/>
                <a:ea typeface="Arial"/>
                <a:cs typeface="Arial"/>
                <a:sym typeface="Arial"/>
              </a:endParaRPr>
            </a:p>
          </p:txBody>
        </p:sp>
        <p:sp>
          <p:nvSpPr>
            <p:cNvPr id="397" name="Google Shape;397;p43"/>
            <p:cNvSpPr/>
            <p:nvPr/>
          </p:nvSpPr>
          <p:spPr>
            <a:xfrm>
              <a:off x="5056400" y="2266400"/>
              <a:ext cx="51200" cy="48350"/>
            </a:xfrm>
            <a:custGeom>
              <a:rect b="b" l="l" r="r" t="t"/>
              <a:pathLst>
                <a:path extrusionOk="0" h="1934" w="2048">
                  <a:moveTo>
                    <a:pt x="1427" y="0"/>
                  </a:moveTo>
                  <a:cubicBezTo>
                    <a:pt x="1285" y="0"/>
                    <a:pt x="1143" y="53"/>
                    <a:pt x="1033" y="159"/>
                  </a:cubicBezTo>
                  <a:lnTo>
                    <a:pt x="233" y="962"/>
                  </a:lnTo>
                  <a:cubicBezTo>
                    <a:pt x="4" y="1179"/>
                    <a:pt x="1" y="1545"/>
                    <a:pt x="227" y="1768"/>
                  </a:cubicBezTo>
                  <a:cubicBezTo>
                    <a:pt x="338" y="1879"/>
                    <a:pt x="482" y="1934"/>
                    <a:pt x="627" y="1934"/>
                  </a:cubicBezTo>
                  <a:cubicBezTo>
                    <a:pt x="774" y="1934"/>
                    <a:pt x="922" y="1876"/>
                    <a:pt x="1033" y="1762"/>
                  </a:cubicBezTo>
                  <a:lnTo>
                    <a:pt x="1833" y="962"/>
                  </a:lnTo>
                  <a:cubicBezTo>
                    <a:pt x="2048" y="738"/>
                    <a:pt x="2045" y="385"/>
                    <a:pt x="1827" y="168"/>
                  </a:cubicBezTo>
                  <a:cubicBezTo>
                    <a:pt x="1717" y="56"/>
                    <a:pt x="1572" y="0"/>
                    <a:pt x="1427" y="0"/>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435D74"/>
                </a:solidFill>
                <a:latin typeface="Arial"/>
                <a:ea typeface="Arial"/>
                <a:cs typeface="Arial"/>
                <a:sym typeface="Arial"/>
              </a:endParaRPr>
            </a:p>
          </p:txBody>
        </p:sp>
        <p:sp>
          <p:nvSpPr>
            <p:cNvPr id="398" name="Google Shape;398;p43"/>
            <p:cNvSpPr/>
            <p:nvPr/>
          </p:nvSpPr>
          <p:spPr>
            <a:xfrm>
              <a:off x="5480400" y="2191325"/>
              <a:ext cx="56650" cy="28325"/>
            </a:xfrm>
            <a:custGeom>
              <a:rect b="b" l="l" r="r" t="t"/>
              <a:pathLst>
                <a:path extrusionOk="0" h="1133" w="2266">
                  <a:moveTo>
                    <a:pt x="568" y="0"/>
                  </a:moveTo>
                  <a:cubicBezTo>
                    <a:pt x="254" y="0"/>
                    <a:pt x="1" y="254"/>
                    <a:pt x="1" y="568"/>
                  </a:cubicBezTo>
                  <a:cubicBezTo>
                    <a:pt x="1" y="879"/>
                    <a:pt x="254" y="1133"/>
                    <a:pt x="568" y="1133"/>
                  </a:cubicBezTo>
                  <a:lnTo>
                    <a:pt x="1701" y="1133"/>
                  </a:lnTo>
                  <a:cubicBezTo>
                    <a:pt x="2012" y="1133"/>
                    <a:pt x="2265" y="879"/>
                    <a:pt x="2265" y="568"/>
                  </a:cubicBezTo>
                  <a:cubicBezTo>
                    <a:pt x="2265" y="254"/>
                    <a:pt x="2012" y="0"/>
                    <a:pt x="1701" y="0"/>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435D74"/>
                </a:solidFill>
                <a:latin typeface="Arial"/>
                <a:ea typeface="Arial"/>
                <a:cs typeface="Arial"/>
                <a:sym typeface="Arial"/>
              </a:endParaRPr>
            </a:p>
          </p:txBody>
        </p:sp>
        <p:sp>
          <p:nvSpPr>
            <p:cNvPr id="399" name="Google Shape;399;p43"/>
            <p:cNvSpPr/>
            <p:nvPr/>
          </p:nvSpPr>
          <p:spPr>
            <a:xfrm>
              <a:off x="5479800" y="2096550"/>
              <a:ext cx="54300" cy="48225"/>
            </a:xfrm>
            <a:custGeom>
              <a:rect b="b" l="l" r="r" t="t"/>
              <a:pathLst>
                <a:path extrusionOk="0" h="1929" w="2172">
                  <a:moveTo>
                    <a:pt x="1550" y="0"/>
                  </a:moveTo>
                  <a:cubicBezTo>
                    <a:pt x="1409" y="0"/>
                    <a:pt x="1267" y="53"/>
                    <a:pt x="1157" y="159"/>
                  </a:cubicBezTo>
                  <a:lnTo>
                    <a:pt x="357" y="962"/>
                  </a:lnTo>
                  <a:cubicBezTo>
                    <a:pt x="1" y="1318"/>
                    <a:pt x="251" y="1928"/>
                    <a:pt x="756" y="1928"/>
                  </a:cubicBezTo>
                  <a:cubicBezTo>
                    <a:pt x="907" y="1928"/>
                    <a:pt x="1051" y="1868"/>
                    <a:pt x="1157" y="1762"/>
                  </a:cubicBezTo>
                  <a:lnTo>
                    <a:pt x="1957" y="959"/>
                  </a:lnTo>
                  <a:cubicBezTo>
                    <a:pt x="2172" y="739"/>
                    <a:pt x="2169" y="385"/>
                    <a:pt x="1951" y="168"/>
                  </a:cubicBezTo>
                  <a:cubicBezTo>
                    <a:pt x="1841" y="56"/>
                    <a:pt x="1696" y="0"/>
                    <a:pt x="1550" y="0"/>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435D74"/>
                </a:solidFill>
                <a:latin typeface="Arial"/>
                <a:ea typeface="Arial"/>
                <a:cs typeface="Arial"/>
                <a:sym typeface="Arial"/>
              </a:endParaRPr>
            </a:p>
          </p:txBody>
        </p:sp>
        <p:sp>
          <p:nvSpPr>
            <p:cNvPr id="400" name="Google Shape;400;p43"/>
            <p:cNvSpPr/>
            <p:nvPr/>
          </p:nvSpPr>
          <p:spPr>
            <a:xfrm>
              <a:off x="5483350" y="2266400"/>
              <a:ext cx="54300" cy="48225"/>
            </a:xfrm>
            <a:custGeom>
              <a:rect b="b" l="l" r="r" t="t"/>
              <a:pathLst>
                <a:path extrusionOk="0" h="1929" w="2172">
                  <a:moveTo>
                    <a:pt x="622" y="0"/>
                  </a:moveTo>
                  <a:cubicBezTo>
                    <a:pt x="476" y="0"/>
                    <a:pt x="331" y="56"/>
                    <a:pt x="221" y="168"/>
                  </a:cubicBezTo>
                  <a:cubicBezTo>
                    <a:pt x="4" y="385"/>
                    <a:pt x="1" y="738"/>
                    <a:pt x="215" y="962"/>
                  </a:cubicBezTo>
                  <a:lnTo>
                    <a:pt x="1015" y="1762"/>
                  </a:lnTo>
                  <a:cubicBezTo>
                    <a:pt x="1121" y="1868"/>
                    <a:pt x="1266" y="1928"/>
                    <a:pt x="1417" y="1928"/>
                  </a:cubicBezTo>
                  <a:cubicBezTo>
                    <a:pt x="1921" y="1928"/>
                    <a:pt x="2172" y="1318"/>
                    <a:pt x="1815" y="962"/>
                  </a:cubicBezTo>
                  <a:lnTo>
                    <a:pt x="1015" y="159"/>
                  </a:lnTo>
                  <a:cubicBezTo>
                    <a:pt x="905" y="53"/>
                    <a:pt x="763" y="0"/>
                    <a:pt x="622" y="0"/>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435D74"/>
                </a:solidFill>
                <a:latin typeface="Arial"/>
                <a:ea typeface="Arial"/>
                <a:cs typeface="Arial"/>
                <a:sym typeface="Arial"/>
              </a:endParaRPr>
            </a:p>
          </p:txBody>
        </p:sp>
      </p:grpSp>
      <p:sp>
        <p:nvSpPr>
          <p:cNvPr id="401" name="Google Shape;401;p43"/>
          <p:cNvSpPr txBox="1"/>
          <p:nvPr/>
        </p:nvSpPr>
        <p:spPr>
          <a:xfrm>
            <a:off x="4665025" y="6211500"/>
            <a:ext cx="3000000" cy="646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chemeClr val="dk1"/>
              </a:buClr>
              <a:buSzPts val="1100"/>
              <a:buFont typeface="Arial"/>
              <a:buNone/>
            </a:pPr>
            <a:r>
              <a:rPr b="0" i="0" lang="en-US" sz="1000" u="none" cap="none" strike="noStrike">
                <a:solidFill>
                  <a:schemeClr val="dk1"/>
                </a:solidFill>
                <a:latin typeface="Calibri"/>
                <a:ea typeface="Calibri"/>
                <a:cs typeface="Calibri"/>
                <a:sym typeface="Calibri"/>
              </a:rPr>
              <a:t>Wen Jia,</a:t>
            </a:r>
            <a:r>
              <a:rPr i="0" lang="en-US" sz="1000" u="none" cap="none" strike="noStrike">
                <a:solidFill>
                  <a:schemeClr val="dk1"/>
                </a:solidFill>
                <a:latin typeface="Calibri"/>
                <a:ea typeface="Calibri"/>
                <a:cs typeface="Calibri"/>
                <a:sym typeface="Calibri"/>
              </a:rPr>
              <a:t> </a:t>
            </a:r>
            <a:r>
              <a:rPr i="1" lang="en-US" sz="1000" u="none" cap="none" strike="noStrike">
                <a:solidFill>
                  <a:schemeClr val="dk1"/>
                </a:solidFill>
                <a:latin typeface="Calibri"/>
                <a:ea typeface="Calibri"/>
                <a:cs typeface="Calibri"/>
                <a:sym typeface="Calibri"/>
              </a:rPr>
              <a:t>Landscape in the Style of Dong Yuan</a:t>
            </a:r>
            <a:r>
              <a:rPr lang="en-US" sz="1000">
                <a:solidFill>
                  <a:schemeClr val="dk1"/>
                </a:solidFill>
                <a:latin typeface="Calibri"/>
                <a:ea typeface="Calibri"/>
                <a:cs typeface="Calibri"/>
                <a:sym typeface="Calibri"/>
              </a:rPr>
              <a:t>, 1577,</a:t>
            </a:r>
            <a:endParaRPr i="1" sz="1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00"/>
              <a:buFont typeface="Arial"/>
              <a:buNone/>
            </a:pPr>
            <a:r>
              <a:rPr lang="en-US" sz="1000">
                <a:solidFill>
                  <a:schemeClr val="dk1"/>
                </a:solidFill>
                <a:latin typeface="Calibri"/>
                <a:ea typeface="Calibri"/>
                <a:cs typeface="Calibri"/>
                <a:sym typeface="Calibri"/>
              </a:rPr>
              <a:t>h</a:t>
            </a:r>
            <a:r>
              <a:rPr b="0" i="0" lang="en-US" sz="1000" u="none" cap="none" strike="noStrike">
                <a:solidFill>
                  <a:schemeClr val="dk1"/>
                </a:solidFill>
                <a:latin typeface="Calibri"/>
                <a:ea typeface="Calibri"/>
                <a:cs typeface="Calibri"/>
                <a:sym typeface="Calibri"/>
              </a:rPr>
              <a:t>anging scroll; ink and light colors on paper</a:t>
            </a:r>
            <a:r>
              <a:rPr lang="en-US" sz="1000">
                <a:solidFill>
                  <a:schemeClr val="dk1"/>
                </a:solidFill>
                <a:latin typeface="Calibri"/>
                <a:ea typeface="Calibri"/>
                <a:cs typeface="Calibri"/>
                <a:sym typeface="Calibri"/>
              </a:rPr>
              <a:t>. Kimbell Art Museum</a:t>
            </a:r>
            <a:endParaRPr b="0" i="0" sz="1000" u="none" cap="none" strike="noStrike">
              <a:solidFill>
                <a:srgbClr val="000000"/>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66666"/>
        </a:solidFill>
      </p:bgPr>
    </p:bg>
    <p:spTree>
      <p:nvGrpSpPr>
        <p:cNvPr id="168" name="Shape 168"/>
        <p:cNvGrpSpPr/>
        <p:nvPr/>
      </p:nvGrpSpPr>
      <p:grpSpPr>
        <a:xfrm>
          <a:off x="0" y="0"/>
          <a:ext cx="0" cy="0"/>
          <a:chOff x="0" y="0"/>
          <a:chExt cx="0" cy="0"/>
        </a:xfrm>
      </p:grpSpPr>
      <p:pic>
        <p:nvPicPr>
          <p:cNvPr id="169" name="Google Shape;169;p26"/>
          <p:cNvPicPr preferRelativeResize="0"/>
          <p:nvPr/>
        </p:nvPicPr>
        <p:blipFill rotWithShape="1">
          <a:blip r:embed="rId3">
            <a:alphaModFix/>
          </a:blip>
          <a:srcRect b="0" l="7547" r="40289" t="-704"/>
          <a:stretch/>
        </p:blipFill>
        <p:spPr>
          <a:xfrm>
            <a:off x="0" y="3555900"/>
            <a:ext cx="2376602" cy="3302099"/>
          </a:xfrm>
          <a:prstGeom prst="rect">
            <a:avLst/>
          </a:prstGeom>
          <a:noFill/>
          <a:ln>
            <a:noFill/>
          </a:ln>
        </p:spPr>
      </p:pic>
      <p:pic>
        <p:nvPicPr>
          <p:cNvPr id="170" name="Google Shape;170;p26"/>
          <p:cNvPicPr preferRelativeResize="0"/>
          <p:nvPr/>
        </p:nvPicPr>
        <p:blipFill rotWithShape="1">
          <a:blip r:embed="rId4">
            <a:alphaModFix/>
          </a:blip>
          <a:srcRect b="14738" l="79302" r="2451" t="25103"/>
          <a:stretch/>
        </p:blipFill>
        <p:spPr>
          <a:xfrm>
            <a:off x="2376600" y="3555900"/>
            <a:ext cx="2224476" cy="3302099"/>
          </a:xfrm>
          <a:prstGeom prst="rect">
            <a:avLst/>
          </a:prstGeom>
          <a:noFill/>
          <a:ln>
            <a:noFill/>
          </a:ln>
        </p:spPr>
      </p:pic>
      <p:pic>
        <p:nvPicPr>
          <p:cNvPr id="171" name="Google Shape;171;p26"/>
          <p:cNvPicPr preferRelativeResize="0"/>
          <p:nvPr/>
        </p:nvPicPr>
        <p:blipFill rotWithShape="1">
          <a:blip r:embed="rId5">
            <a:alphaModFix/>
          </a:blip>
          <a:srcRect b="0" l="11396" r="9781" t="5436"/>
          <a:stretch/>
        </p:blipFill>
        <p:spPr>
          <a:xfrm>
            <a:off x="2376600" y="0"/>
            <a:ext cx="2224473" cy="3555901"/>
          </a:xfrm>
          <a:prstGeom prst="rect">
            <a:avLst/>
          </a:prstGeom>
          <a:noFill/>
          <a:ln>
            <a:noFill/>
          </a:ln>
        </p:spPr>
      </p:pic>
      <p:sp>
        <p:nvSpPr>
          <p:cNvPr id="172" name="Google Shape;172;p26"/>
          <p:cNvSpPr txBox="1"/>
          <p:nvPr>
            <p:ph type="title"/>
          </p:nvPr>
        </p:nvSpPr>
        <p:spPr>
          <a:xfrm>
            <a:off x="5562275" y="365125"/>
            <a:ext cx="6453900" cy="1325700"/>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SzPts val="1800"/>
              <a:buNone/>
            </a:pPr>
            <a:r>
              <a:rPr b="1" lang="en-US" sz="4800">
                <a:solidFill>
                  <a:schemeClr val="lt1"/>
                </a:solidFill>
              </a:rPr>
              <a:t>Storytelling in Action</a:t>
            </a:r>
            <a:endParaRPr b="1" sz="4800">
              <a:solidFill>
                <a:schemeClr val="lt1"/>
              </a:solidFill>
            </a:endParaRPr>
          </a:p>
        </p:txBody>
      </p:sp>
      <p:sp>
        <p:nvSpPr>
          <p:cNvPr id="173" name="Google Shape;173;p26"/>
          <p:cNvSpPr txBox="1"/>
          <p:nvPr/>
        </p:nvSpPr>
        <p:spPr>
          <a:xfrm>
            <a:off x="5522150" y="2002700"/>
            <a:ext cx="6324600" cy="4386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lt1"/>
                </a:solidFill>
                <a:latin typeface="Calibri"/>
                <a:ea typeface="Calibri"/>
                <a:cs typeface="Calibri"/>
                <a:sym typeface="Calibri"/>
              </a:rPr>
              <a:t>Artists across cultures and history have told stories through the visual arts. </a:t>
            </a:r>
            <a:endParaRPr b="0" i="0" sz="28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lt1"/>
                </a:solidFill>
                <a:latin typeface="Calibri"/>
                <a:ea typeface="Calibri"/>
                <a:cs typeface="Calibri"/>
                <a:sym typeface="Calibri"/>
              </a:rPr>
              <a:t>Explore artworks focused on:</a:t>
            </a:r>
            <a:endParaRPr b="0" i="0" sz="2800" u="none" cap="none" strike="noStrike">
              <a:solidFill>
                <a:schemeClr val="lt1"/>
              </a:solidFill>
              <a:latin typeface="Calibri"/>
              <a:ea typeface="Calibri"/>
              <a:cs typeface="Calibri"/>
              <a:sym typeface="Calibri"/>
            </a:endParaRPr>
          </a:p>
          <a:p>
            <a:pPr indent="0" lvl="0" marL="457200" marR="0" rtl="0" algn="l">
              <a:lnSpc>
                <a:spcPct val="100000"/>
              </a:lnSpc>
              <a:spcBef>
                <a:spcPts val="0"/>
              </a:spcBef>
              <a:spcAft>
                <a:spcPts val="0"/>
              </a:spcAft>
              <a:buClr>
                <a:srgbClr val="000000"/>
              </a:buClr>
              <a:buSzPts val="2800"/>
              <a:buFont typeface="Arial"/>
              <a:buNone/>
            </a:pPr>
            <a:r>
              <a:t/>
            </a:r>
            <a:endParaRPr b="0" i="0" sz="2800" u="none" cap="none" strike="noStrike">
              <a:solidFill>
                <a:schemeClr val="lt1"/>
              </a:solidFill>
              <a:latin typeface="Calibri"/>
              <a:ea typeface="Calibri"/>
              <a:cs typeface="Calibri"/>
              <a:sym typeface="Calibri"/>
            </a:endParaRPr>
          </a:p>
          <a:p>
            <a:pPr indent="-406400" lvl="0" marL="457200" marR="0" rtl="0" algn="l">
              <a:lnSpc>
                <a:spcPct val="100000"/>
              </a:lnSpc>
              <a:spcBef>
                <a:spcPts val="0"/>
              </a:spcBef>
              <a:spcAft>
                <a:spcPts val="0"/>
              </a:spcAft>
              <a:buClr>
                <a:schemeClr val="lt1"/>
              </a:buClr>
              <a:buSzPts val="2800"/>
              <a:buFont typeface="Calibri"/>
              <a:buChar char="●"/>
            </a:pPr>
            <a:r>
              <a:rPr b="0" i="0" lang="en-US" sz="2800" u="none" cap="none" strike="noStrike">
                <a:solidFill>
                  <a:schemeClr val="lt1"/>
                </a:solidFill>
                <a:latin typeface="Calibri"/>
                <a:ea typeface="Calibri"/>
                <a:cs typeface="Calibri"/>
                <a:sym typeface="Calibri"/>
              </a:rPr>
              <a:t>Main Characters: Leaders and Power</a:t>
            </a:r>
            <a:endParaRPr b="0" i="0" sz="2800" u="none" cap="none" strike="noStrike">
              <a:solidFill>
                <a:schemeClr val="lt1"/>
              </a:solidFill>
              <a:latin typeface="Calibri"/>
              <a:ea typeface="Calibri"/>
              <a:cs typeface="Calibri"/>
              <a:sym typeface="Calibri"/>
            </a:endParaRPr>
          </a:p>
          <a:p>
            <a:pPr indent="-406400" lvl="0" marL="457200" marR="0" rtl="0" algn="l">
              <a:lnSpc>
                <a:spcPct val="100000"/>
              </a:lnSpc>
              <a:spcBef>
                <a:spcPts val="0"/>
              </a:spcBef>
              <a:spcAft>
                <a:spcPts val="0"/>
              </a:spcAft>
              <a:buClr>
                <a:schemeClr val="lt1"/>
              </a:buClr>
              <a:buSzPts val="2800"/>
              <a:buFont typeface="Calibri"/>
              <a:buChar char="●"/>
            </a:pPr>
            <a:r>
              <a:rPr b="0" i="0" lang="en-US" sz="2800" u="none" cap="none" strike="noStrike">
                <a:solidFill>
                  <a:schemeClr val="lt1"/>
                </a:solidFill>
                <a:latin typeface="Calibri"/>
                <a:ea typeface="Calibri"/>
                <a:cs typeface="Calibri"/>
                <a:sym typeface="Calibri"/>
              </a:rPr>
              <a:t>Setting the Stage: Landscapes and Seascapes</a:t>
            </a:r>
            <a:endParaRPr b="0" i="0" sz="2800" u="none" cap="none" strike="noStrike">
              <a:solidFill>
                <a:schemeClr val="lt1"/>
              </a:solidFill>
              <a:latin typeface="Calibri"/>
              <a:ea typeface="Calibri"/>
              <a:cs typeface="Calibri"/>
              <a:sym typeface="Calibri"/>
            </a:endParaRPr>
          </a:p>
          <a:p>
            <a:pPr indent="-406400" lvl="0" marL="457200" marR="0" rtl="0" algn="l">
              <a:lnSpc>
                <a:spcPct val="100000"/>
              </a:lnSpc>
              <a:spcBef>
                <a:spcPts val="0"/>
              </a:spcBef>
              <a:spcAft>
                <a:spcPts val="0"/>
              </a:spcAft>
              <a:buClr>
                <a:schemeClr val="lt1"/>
              </a:buClr>
              <a:buSzPts val="2800"/>
              <a:buFont typeface="Calibri"/>
              <a:buChar char="●"/>
            </a:pPr>
            <a:r>
              <a:rPr b="0" i="0" lang="en-US" sz="2800" u="none" cap="none" strike="noStrike">
                <a:solidFill>
                  <a:schemeClr val="lt1"/>
                </a:solidFill>
                <a:latin typeface="Calibri"/>
                <a:ea typeface="Calibri"/>
                <a:cs typeface="Calibri"/>
                <a:sym typeface="Calibri"/>
              </a:rPr>
              <a:t>Narratives in Action</a:t>
            </a:r>
            <a:endParaRPr b="0" i="0" sz="2800" u="none" cap="none" strike="noStrike">
              <a:solidFill>
                <a:schemeClr val="lt1"/>
              </a:solidFill>
              <a:latin typeface="Calibri"/>
              <a:ea typeface="Calibri"/>
              <a:cs typeface="Calibri"/>
              <a:sym typeface="Calibri"/>
            </a:endParaRPr>
          </a:p>
        </p:txBody>
      </p:sp>
      <p:pic>
        <p:nvPicPr>
          <p:cNvPr id="174" name="Google Shape;174;p26"/>
          <p:cNvPicPr preferRelativeResize="0"/>
          <p:nvPr/>
        </p:nvPicPr>
        <p:blipFill rotWithShape="1">
          <a:blip r:embed="rId6">
            <a:alphaModFix/>
          </a:blip>
          <a:srcRect b="1505" l="1739" r="0" t="0"/>
          <a:stretch/>
        </p:blipFill>
        <p:spPr>
          <a:xfrm>
            <a:off x="0" y="-4925"/>
            <a:ext cx="2376599" cy="355590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D8D8"/>
        </a:solidFill>
      </p:bgPr>
    </p:bg>
    <p:spTree>
      <p:nvGrpSpPr>
        <p:cNvPr id="406" name="Shape 406"/>
        <p:cNvGrpSpPr/>
        <p:nvPr/>
      </p:nvGrpSpPr>
      <p:grpSpPr>
        <a:xfrm>
          <a:off x="0" y="0"/>
          <a:ext cx="0" cy="0"/>
          <a:chOff x="0" y="0"/>
          <a:chExt cx="0" cy="0"/>
        </a:xfrm>
      </p:grpSpPr>
      <p:sp>
        <p:nvSpPr>
          <p:cNvPr id="407" name="Google Shape;407;p44"/>
          <p:cNvSpPr txBox="1"/>
          <p:nvPr/>
        </p:nvSpPr>
        <p:spPr>
          <a:xfrm>
            <a:off x="45900" y="5903400"/>
            <a:ext cx="12146100" cy="246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Calibri"/>
                <a:ea typeface="Calibri"/>
                <a:cs typeface="Calibri"/>
                <a:sym typeface="Calibri"/>
              </a:rPr>
              <a:t>Japanese</a:t>
            </a:r>
            <a:r>
              <a:rPr lang="en-US" sz="1000">
                <a:solidFill>
                  <a:schemeClr val="dk1"/>
                </a:solidFill>
                <a:latin typeface="Calibri"/>
                <a:ea typeface="Calibri"/>
                <a:cs typeface="Calibri"/>
                <a:sym typeface="Calibri"/>
              </a:rPr>
              <a:t>, </a:t>
            </a:r>
            <a:r>
              <a:rPr i="1" lang="en-US" sz="1000" u="none" cap="none" strike="noStrike">
                <a:solidFill>
                  <a:schemeClr val="dk1"/>
                </a:solidFill>
                <a:latin typeface="Calibri"/>
                <a:ea typeface="Calibri"/>
                <a:cs typeface="Calibri"/>
                <a:sym typeface="Calibri"/>
              </a:rPr>
              <a:t>Genji in Exile at Suma</a:t>
            </a:r>
            <a:r>
              <a:rPr lang="en-US" sz="1000">
                <a:solidFill>
                  <a:schemeClr val="dk1"/>
                </a:solidFill>
                <a:latin typeface="Calibri"/>
                <a:ea typeface="Calibri"/>
                <a:cs typeface="Calibri"/>
                <a:sym typeface="Calibri"/>
              </a:rPr>
              <a:t>, late 16th century, s</a:t>
            </a:r>
            <a:r>
              <a:rPr b="0" lang="en-US" sz="1000" u="none" cap="none" strike="noStrike">
                <a:solidFill>
                  <a:schemeClr val="dk1"/>
                </a:solidFill>
                <a:latin typeface="Calibri"/>
                <a:ea typeface="Calibri"/>
                <a:cs typeface="Calibri"/>
                <a:sym typeface="Calibri"/>
              </a:rPr>
              <a:t>ix-fold </a:t>
            </a:r>
            <a:r>
              <a:rPr b="0" i="0" lang="en-US" sz="1000" u="none" cap="none" strike="noStrike">
                <a:solidFill>
                  <a:schemeClr val="dk1"/>
                </a:solidFill>
                <a:latin typeface="Calibri"/>
                <a:ea typeface="Calibri"/>
                <a:cs typeface="Calibri"/>
                <a:sym typeface="Calibri"/>
              </a:rPr>
              <a:t>screen; ink, gold, silver, and pigments on paper</a:t>
            </a:r>
            <a:r>
              <a:rPr lang="en-US" sz="1000">
                <a:solidFill>
                  <a:schemeClr val="dk1"/>
                </a:solidFill>
                <a:latin typeface="Calibri"/>
                <a:ea typeface="Calibri"/>
                <a:cs typeface="Calibri"/>
                <a:sym typeface="Calibri"/>
              </a:rPr>
              <a:t>. Kimbell Art Museum</a:t>
            </a:r>
            <a:endParaRPr b="0" i="0" sz="1000" u="none" cap="none" strike="noStrike">
              <a:solidFill>
                <a:schemeClr val="dk1"/>
              </a:solidFill>
              <a:latin typeface="Quattrocento Sans"/>
              <a:ea typeface="Quattrocento Sans"/>
              <a:cs typeface="Quattrocento Sans"/>
              <a:sym typeface="Quattrocento Sans"/>
            </a:endParaRPr>
          </a:p>
        </p:txBody>
      </p:sp>
      <p:pic>
        <p:nvPicPr>
          <p:cNvPr id="408" name="Google Shape;408;p44"/>
          <p:cNvPicPr preferRelativeResize="0"/>
          <p:nvPr/>
        </p:nvPicPr>
        <p:blipFill rotWithShape="1">
          <a:blip r:embed="rId3">
            <a:alphaModFix/>
          </a:blip>
          <a:srcRect b="0" l="0" r="0" t="0"/>
          <a:stretch/>
        </p:blipFill>
        <p:spPr>
          <a:xfrm>
            <a:off x="0" y="414609"/>
            <a:ext cx="12192000" cy="5488781"/>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D8D8"/>
        </a:solidFill>
      </p:bgPr>
    </p:bg>
    <p:spTree>
      <p:nvGrpSpPr>
        <p:cNvPr id="412" name="Shape 412"/>
        <p:cNvGrpSpPr/>
        <p:nvPr/>
      </p:nvGrpSpPr>
      <p:grpSpPr>
        <a:xfrm>
          <a:off x="0" y="0"/>
          <a:ext cx="0" cy="0"/>
          <a:chOff x="0" y="0"/>
          <a:chExt cx="0" cy="0"/>
        </a:xfrm>
      </p:grpSpPr>
      <p:sp>
        <p:nvSpPr>
          <p:cNvPr id="413" name="Google Shape;413;p45"/>
          <p:cNvSpPr txBox="1"/>
          <p:nvPr/>
        </p:nvSpPr>
        <p:spPr>
          <a:xfrm>
            <a:off x="8775225" y="1004050"/>
            <a:ext cx="3271200" cy="3786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Calibri"/>
                <a:ea typeface="Calibri"/>
                <a:cs typeface="Calibri"/>
                <a:sym typeface="Calibri"/>
              </a:rPr>
              <a:t>Where</a:t>
            </a:r>
            <a:r>
              <a:rPr b="0" i="0" lang="en-US" sz="2000" u="none" cap="none" strike="noStrike">
                <a:solidFill>
                  <a:srgbClr val="000000"/>
                </a:solidFill>
                <a:latin typeface="Calibri"/>
                <a:ea typeface="Calibri"/>
                <a:cs typeface="Calibri"/>
                <a:sym typeface="Calibri"/>
              </a:rPr>
              <a:t> do you think this scene takes place? What takes up most of the picture? Describe the movement of the </a:t>
            </a:r>
            <a:r>
              <a:rPr b="1" i="0" lang="en-US" sz="2000" u="none" cap="none" strike="noStrike">
                <a:solidFill>
                  <a:srgbClr val="000000"/>
                </a:solidFill>
                <a:latin typeface="Calibri"/>
                <a:ea typeface="Calibri"/>
                <a:cs typeface="Calibri"/>
                <a:sym typeface="Calibri"/>
              </a:rPr>
              <a:t>ocean wave</a:t>
            </a:r>
            <a:r>
              <a:rPr b="0" i="0" lang="en-US" sz="2000" u="none" cap="none" strike="noStrike">
                <a:solidFill>
                  <a:srgbClr val="000000"/>
                </a:solidFill>
                <a:latin typeface="Calibri"/>
                <a:ea typeface="Calibri"/>
                <a:cs typeface="Calibri"/>
                <a:sym typeface="Calibri"/>
              </a:rPr>
              <a:t>s and the </a:t>
            </a:r>
            <a:r>
              <a:rPr b="1" i="0" lang="en-US" sz="2000" u="none" cap="none" strike="noStrike">
                <a:solidFill>
                  <a:srgbClr val="000000"/>
                </a:solidFill>
                <a:latin typeface="Calibri"/>
                <a:ea typeface="Calibri"/>
                <a:cs typeface="Calibri"/>
                <a:sym typeface="Calibri"/>
              </a:rPr>
              <a:t>sounds </a:t>
            </a:r>
            <a:r>
              <a:rPr b="0" i="0" lang="en-US" sz="2000" u="none" cap="none" strike="noStrike">
                <a:solidFill>
                  <a:srgbClr val="000000"/>
                </a:solidFill>
                <a:latin typeface="Calibri"/>
                <a:ea typeface="Calibri"/>
                <a:cs typeface="Calibri"/>
                <a:sym typeface="Calibri"/>
              </a:rPr>
              <a:t>you might hear.</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Would you like to visit? What </a:t>
            </a:r>
            <a:r>
              <a:rPr b="1" i="0" lang="en-US" sz="2000" u="none" cap="none" strike="noStrike">
                <a:solidFill>
                  <a:srgbClr val="000000"/>
                </a:solidFill>
                <a:latin typeface="Calibri"/>
                <a:ea typeface="Calibri"/>
                <a:cs typeface="Calibri"/>
                <a:sym typeface="Calibri"/>
              </a:rPr>
              <a:t>colors </a:t>
            </a:r>
            <a:r>
              <a:rPr b="0" i="0" lang="en-US" sz="2000" u="none" cap="none" strike="noStrike">
                <a:solidFill>
                  <a:srgbClr val="000000"/>
                </a:solidFill>
                <a:latin typeface="Calibri"/>
                <a:ea typeface="Calibri"/>
                <a:cs typeface="Calibri"/>
                <a:sym typeface="Calibri"/>
              </a:rPr>
              <a:t>do you notice? How would you describe the </a:t>
            </a:r>
            <a:r>
              <a:rPr b="1" i="0" lang="en-US" sz="2000" u="none" cap="none" strike="noStrike">
                <a:solidFill>
                  <a:srgbClr val="000000"/>
                </a:solidFill>
                <a:latin typeface="Calibri"/>
                <a:ea typeface="Calibri"/>
                <a:cs typeface="Calibri"/>
                <a:sym typeface="Calibri"/>
              </a:rPr>
              <a:t>weather</a:t>
            </a:r>
            <a:r>
              <a:rPr b="0" i="0" lang="en-US" sz="2000" u="none" cap="none" strike="noStrike">
                <a:solidFill>
                  <a:srgbClr val="000000"/>
                </a:solidFill>
                <a:latin typeface="Calibri"/>
                <a:ea typeface="Calibri"/>
                <a:cs typeface="Calibri"/>
                <a:sym typeface="Calibri"/>
              </a:rPr>
              <a:t>? </a:t>
            </a:r>
            <a:endParaRPr b="0" i="0" sz="2000" u="none" cap="none" strike="noStrike">
              <a:solidFill>
                <a:srgbClr val="000000"/>
              </a:solidFill>
              <a:latin typeface="Calibri"/>
              <a:ea typeface="Calibri"/>
              <a:cs typeface="Calibri"/>
              <a:sym typeface="Calibri"/>
            </a:endParaRPr>
          </a:p>
        </p:txBody>
      </p:sp>
      <p:grpSp>
        <p:nvGrpSpPr>
          <p:cNvPr id="414" name="Google Shape;414;p45"/>
          <p:cNvGrpSpPr/>
          <p:nvPr/>
        </p:nvGrpSpPr>
        <p:grpSpPr>
          <a:xfrm>
            <a:off x="6973003" y="3599400"/>
            <a:ext cx="533549" cy="280331"/>
            <a:chOff x="2080675" y="352325"/>
            <a:chExt cx="485000" cy="254800"/>
          </a:xfrm>
        </p:grpSpPr>
        <p:sp>
          <p:nvSpPr>
            <p:cNvPr id="415" name="Google Shape;415;p45"/>
            <p:cNvSpPr/>
            <p:nvPr/>
          </p:nvSpPr>
          <p:spPr>
            <a:xfrm>
              <a:off x="2080675" y="352325"/>
              <a:ext cx="485000" cy="254800"/>
            </a:xfrm>
            <a:custGeom>
              <a:rect b="b" l="l" r="r" t="t"/>
              <a:pathLst>
                <a:path extrusionOk="0" h="10192" w="19400">
                  <a:moveTo>
                    <a:pt x="5514" y="2183"/>
                  </a:moveTo>
                  <a:cubicBezTo>
                    <a:pt x="4291" y="3932"/>
                    <a:pt x="4291" y="6254"/>
                    <a:pt x="5514" y="8002"/>
                  </a:cubicBezTo>
                  <a:cubicBezTo>
                    <a:pt x="4858" y="7685"/>
                    <a:pt x="4230" y="7320"/>
                    <a:pt x="3632" y="6909"/>
                  </a:cubicBezTo>
                  <a:cubicBezTo>
                    <a:pt x="2841" y="6368"/>
                    <a:pt x="2099" y="5762"/>
                    <a:pt x="1410" y="5097"/>
                  </a:cubicBezTo>
                  <a:cubicBezTo>
                    <a:pt x="2071" y="4454"/>
                    <a:pt x="3572" y="3126"/>
                    <a:pt x="5514" y="2183"/>
                  </a:cubicBezTo>
                  <a:close/>
                  <a:moveTo>
                    <a:pt x="13865" y="2171"/>
                  </a:moveTo>
                  <a:cubicBezTo>
                    <a:pt x="14527" y="2491"/>
                    <a:pt x="15167" y="2866"/>
                    <a:pt x="15774" y="3283"/>
                  </a:cubicBezTo>
                  <a:cubicBezTo>
                    <a:pt x="16562" y="3823"/>
                    <a:pt x="17304" y="4430"/>
                    <a:pt x="17996" y="5094"/>
                  </a:cubicBezTo>
                  <a:cubicBezTo>
                    <a:pt x="17307" y="5759"/>
                    <a:pt x="16565" y="6365"/>
                    <a:pt x="15774" y="6909"/>
                  </a:cubicBezTo>
                  <a:cubicBezTo>
                    <a:pt x="15167" y="7326"/>
                    <a:pt x="14530" y="7697"/>
                    <a:pt x="13865" y="8017"/>
                  </a:cubicBezTo>
                  <a:cubicBezTo>
                    <a:pt x="15097" y="6263"/>
                    <a:pt x="15097" y="3926"/>
                    <a:pt x="13865" y="2171"/>
                  </a:cubicBezTo>
                  <a:close/>
                  <a:moveTo>
                    <a:pt x="9801" y="1133"/>
                  </a:moveTo>
                  <a:cubicBezTo>
                    <a:pt x="11948" y="1190"/>
                    <a:pt x="13657" y="2947"/>
                    <a:pt x="13657" y="5091"/>
                  </a:cubicBezTo>
                  <a:cubicBezTo>
                    <a:pt x="13657" y="7238"/>
                    <a:pt x="11948" y="8995"/>
                    <a:pt x="9801" y="9053"/>
                  </a:cubicBezTo>
                  <a:lnTo>
                    <a:pt x="9566" y="9053"/>
                  </a:lnTo>
                  <a:cubicBezTo>
                    <a:pt x="7431" y="8983"/>
                    <a:pt x="5734" y="7232"/>
                    <a:pt x="5728" y="5094"/>
                  </a:cubicBezTo>
                  <a:cubicBezTo>
                    <a:pt x="5731" y="2947"/>
                    <a:pt x="7440" y="1190"/>
                    <a:pt x="9587" y="1133"/>
                  </a:cubicBezTo>
                  <a:close/>
                  <a:moveTo>
                    <a:pt x="9557" y="0"/>
                  </a:moveTo>
                  <a:cubicBezTo>
                    <a:pt x="7440" y="37"/>
                    <a:pt x="5166" y="852"/>
                    <a:pt x="2965" y="2362"/>
                  </a:cubicBezTo>
                  <a:cubicBezTo>
                    <a:pt x="1283" y="3518"/>
                    <a:pt x="239" y="4665"/>
                    <a:pt x="196" y="4714"/>
                  </a:cubicBezTo>
                  <a:cubicBezTo>
                    <a:pt x="0" y="4928"/>
                    <a:pt x="0" y="5257"/>
                    <a:pt x="196" y="5472"/>
                  </a:cubicBezTo>
                  <a:cubicBezTo>
                    <a:pt x="239" y="5523"/>
                    <a:pt x="1283" y="6670"/>
                    <a:pt x="2965" y="7827"/>
                  </a:cubicBezTo>
                  <a:cubicBezTo>
                    <a:pt x="5166" y="9337"/>
                    <a:pt x="7440" y="10149"/>
                    <a:pt x="9557" y="10188"/>
                  </a:cubicBezTo>
                  <a:cubicBezTo>
                    <a:pt x="9602" y="10188"/>
                    <a:pt x="9647" y="10191"/>
                    <a:pt x="9692" y="10191"/>
                  </a:cubicBezTo>
                  <a:lnTo>
                    <a:pt x="9717" y="10191"/>
                  </a:lnTo>
                  <a:cubicBezTo>
                    <a:pt x="11869" y="10185"/>
                    <a:pt x="14194" y="9367"/>
                    <a:pt x="16435" y="7827"/>
                  </a:cubicBezTo>
                  <a:cubicBezTo>
                    <a:pt x="18120" y="6670"/>
                    <a:pt x="19161" y="5523"/>
                    <a:pt x="19207" y="5475"/>
                  </a:cubicBezTo>
                  <a:cubicBezTo>
                    <a:pt x="19400" y="5257"/>
                    <a:pt x="19400" y="4931"/>
                    <a:pt x="19207" y="4714"/>
                  </a:cubicBezTo>
                  <a:cubicBezTo>
                    <a:pt x="19161" y="4665"/>
                    <a:pt x="18120" y="3521"/>
                    <a:pt x="16435" y="2365"/>
                  </a:cubicBezTo>
                  <a:cubicBezTo>
                    <a:pt x="14191" y="822"/>
                    <a:pt x="11869" y="6"/>
                    <a:pt x="9717"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CC0000"/>
                </a:solidFill>
                <a:latin typeface="Arial"/>
                <a:ea typeface="Arial"/>
                <a:cs typeface="Arial"/>
                <a:sym typeface="Arial"/>
              </a:endParaRPr>
            </a:p>
          </p:txBody>
        </p:sp>
        <p:sp>
          <p:nvSpPr>
            <p:cNvPr id="416" name="Google Shape;416;p45"/>
            <p:cNvSpPr/>
            <p:nvPr/>
          </p:nvSpPr>
          <p:spPr>
            <a:xfrm>
              <a:off x="2246650" y="408900"/>
              <a:ext cx="147075" cy="141600"/>
            </a:xfrm>
            <a:custGeom>
              <a:rect b="b" l="l" r="r" t="t"/>
              <a:pathLst>
                <a:path extrusionOk="0" h="5664" w="5883">
                  <a:moveTo>
                    <a:pt x="3054" y="1132"/>
                  </a:moveTo>
                  <a:cubicBezTo>
                    <a:pt x="3495" y="1132"/>
                    <a:pt x="3930" y="1304"/>
                    <a:pt x="4255" y="1630"/>
                  </a:cubicBezTo>
                  <a:cubicBezTo>
                    <a:pt x="4738" y="2116"/>
                    <a:pt x="4886" y="2846"/>
                    <a:pt x="4624" y="3480"/>
                  </a:cubicBezTo>
                  <a:cubicBezTo>
                    <a:pt x="4358" y="4115"/>
                    <a:pt x="3739" y="4531"/>
                    <a:pt x="3053" y="4531"/>
                  </a:cubicBezTo>
                  <a:cubicBezTo>
                    <a:pt x="2114" y="4528"/>
                    <a:pt x="1357" y="3770"/>
                    <a:pt x="1353" y="2831"/>
                  </a:cubicBezTo>
                  <a:cubicBezTo>
                    <a:pt x="1353" y="2143"/>
                    <a:pt x="1767" y="1524"/>
                    <a:pt x="2404" y="1261"/>
                  </a:cubicBezTo>
                  <a:cubicBezTo>
                    <a:pt x="2614" y="1174"/>
                    <a:pt x="2835" y="1132"/>
                    <a:pt x="3054" y="1132"/>
                  </a:cubicBezTo>
                  <a:close/>
                  <a:moveTo>
                    <a:pt x="3053" y="1"/>
                  </a:moveTo>
                  <a:cubicBezTo>
                    <a:pt x="2316" y="1"/>
                    <a:pt x="1593" y="288"/>
                    <a:pt x="1052" y="829"/>
                  </a:cubicBezTo>
                  <a:cubicBezTo>
                    <a:pt x="242" y="1639"/>
                    <a:pt x="1" y="2855"/>
                    <a:pt x="439" y="3915"/>
                  </a:cubicBezTo>
                  <a:cubicBezTo>
                    <a:pt x="876" y="4972"/>
                    <a:pt x="1909" y="5663"/>
                    <a:pt x="3053" y="5663"/>
                  </a:cubicBezTo>
                  <a:cubicBezTo>
                    <a:pt x="4614" y="5660"/>
                    <a:pt x="5883" y="4395"/>
                    <a:pt x="5883" y="2831"/>
                  </a:cubicBezTo>
                  <a:cubicBezTo>
                    <a:pt x="5883" y="1687"/>
                    <a:pt x="5194" y="654"/>
                    <a:pt x="4137" y="216"/>
                  </a:cubicBezTo>
                  <a:cubicBezTo>
                    <a:pt x="3786" y="71"/>
                    <a:pt x="3418" y="1"/>
                    <a:pt x="3053"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CC0000"/>
                </a:solidFill>
                <a:latin typeface="Arial"/>
                <a:ea typeface="Arial"/>
                <a:cs typeface="Arial"/>
                <a:sym typeface="Arial"/>
              </a:endParaRPr>
            </a:p>
          </p:txBody>
        </p:sp>
      </p:grpSp>
      <p:grpSp>
        <p:nvGrpSpPr>
          <p:cNvPr id="417" name="Google Shape;417;p45"/>
          <p:cNvGrpSpPr/>
          <p:nvPr/>
        </p:nvGrpSpPr>
        <p:grpSpPr>
          <a:xfrm>
            <a:off x="8050250" y="1075445"/>
            <a:ext cx="533537" cy="510347"/>
            <a:chOff x="5049750" y="832600"/>
            <a:chExt cx="505100" cy="483100"/>
          </a:xfrm>
        </p:grpSpPr>
        <p:sp>
          <p:nvSpPr>
            <p:cNvPr id="418" name="Google Shape;418;p45"/>
            <p:cNvSpPr/>
            <p:nvPr/>
          </p:nvSpPr>
          <p:spPr>
            <a:xfrm>
              <a:off x="5049750" y="832600"/>
              <a:ext cx="505100" cy="483100"/>
            </a:xfrm>
            <a:custGeom>
              <a:rect b="b" l="l" r="r" t="t"/>
              <a:pathLst>
                <a:path extrusionOk="0" h="19324" w="20204">
                  <a:moveTo>
                    <a:pt x="12136" y="1129"/>
                  </a:moveTo>
                  <a:cubicBezTo>
                    <a:pt x="13730" y="1129"/>
                    <a:pt x="15325" y="1737"/>
                    <a:pt x="16538" y="2952"/>
                  </a:cubicBezTo>
                  <a:cubicBezTo>
                    <a:pt x="18969" y="5383"/>
                    <a:pt x="18969" y="9323"/>
                    <a:pt x="16538" y="11757"/>
                  </a:cubicBezTo>
                  <a:cubicBezTo>
                    <a:pt x="15341" y="12950"/>
                    <a:pt x="13747" y="13579"/>
                    <a:pt x="12129" y="13579"/>
                  </a:cubicBezTo>
                  <a:cubicBezTo>
                    <a:pt x="11233" y="13579"/>
                    <a:pt x="10329" y="13386"/>
                    <a:pt x="9482" y="12989"/>
                  </a:cubicBezTo>
                  <a:cubicBezTo>
                    <a:pt x="9461" y="12980"/>
                    <a:pt x="9440" y="12968"/>
                    <a:pt x="9419" y="12959"/>
                  </a:cubicBezTo>
                  <a:cubicBezTo>
                    <a:pt x="8794" y="12657"/>
                    <a:pt x="8223" y="12249"/>
                    <a:pt x="7734" y="11757"/>
                  </a:cubicBezTo>
                  <a:cubicBezTo>
                    <a:pt x="5306" y="9329"/>
                    <a:pt x="5306" y="5380"/>
                    <a:pt x="7734" y="2952"/>
                  </a:cubicBezTo>
                  <a:cubicBezTo>
                    <a:pt x="8948" y="1737"/>
                    <a:pt x="10542" y="1129"/>
                    <a:pt x="12136" y="1129"/>
                  </a:cubicBezTo>
                  <a:close/>
                  <a:moveTo>
                    <a:pt x="5871" y="11216"/>
                  </a:moveTo>
                  <a:cubicBezTo>
                    <a:pt x="6475" y="12195"/>
                    <a:pt x="7296" y="13016"/>
                    <a:pt x="8271" y="13620"/>
                  </a:cubicBezTo>
                  <a:lnTo>
                    <a:pt x="7734" y="14160"/>
                  </a:lnTo>
                  <a:cubicBezTo>
                    <a:pt x="7622" y="14271"/>
                    <a:pt x="7477" y="14326"/>
                    <a:pt x="7332" y="14326"/>
                  </a:cubicBezTo>
                  <a:cubicBezTo>
                    <a:pt x="7188" y="14326"/>
                    <a:pt x="7044" y="14271"/>
                    <a:pt x="6934" y="14160"/>
                  </a:cubicBezTo>
                  <a:lnTo>
                    <a:pt x="5330" y="12557"/>
                  </a:lnTo>
                  <a:cubicBezTo>
                    <a:pt x="5110" y="12337"/>
                    <a:pt x="5110" y="11977"/>
                    <a:pt x="5330" y="11757"/>
                  </a:cubicBezTo>
                  <a:lnTo>
                    <a:pt x="5871" y="11216"/>
                  </a:lnTo>
                  <a:close/>
                  <a:moveTo>
                    <a:pt x="4932" y="13762"/>
                  </a:moveTo>
                  <a:lnTo>
                    <a:pt x="5732" y="14562"/>
                  </a:lnTo>
                  <a:lnTo>
                    <a:pt x="4932" y="15362"/>
                  </a:lnTo>
                  <a:lnTo>
                    <a:pt x="4131" y="14562"/>
                  </a:lnTo>
                  <a:lnTo>
                    <a:pt x="4932" y="13762"/>
                  </a:lnTo>
                  <a:close/>
                  <a:moveTo>
                    <a:pt x="3328" y="15362"/>
                  </a:moveTo>
                  <a:lnTo>
                    <a:pt x="4128" y="16162"/>
                  </a:lnTo>
                  <a:lnTo>
                    <a:pt x="2268" y="18025"/>
                  </a:lnTo>
                  <a:cubicBezTo>
                    <a:pt x="2157" y="18135"/>
                    <a:pt x="2013" y="18190"/>
                    <a:pt x="1868" y="18190"/>
                  </a:cubicBezTo>
                  <a:cubicBezTo>
                    <a:pt x="1723" y="18190"/>
                    <a:pt x="1577" y="18134"/>
                    <a:pt x="1465" y="18022"/>
                  </a:cubicBezTo>
                  <a:cubicBezTo>
                    <a:pt x="1245" y="17802"/>
                    <a:pt x="1245" y="17443"/>
                    <a:pt x="1465" y="17222"/>
                  </a:cubicBezTo>
                  <a:lnTo>
                    <a:pt x="3328" y="15362"/>
                  </a:lnTo>
                  <a:close/>
                  <a:moveTo>
                    <a:pt x="12135" y="1"/>
                  </a:moveTo>
                  <a:cubicBezTo>
                    <a:pt x="10250" y="1"/>
                    <a:pt x="8365" y="718"/>
                    <a:pt x="6931" y="2152"/>
                  </a:cubicBezTo>
                  <a:cubicBezTo>
                    <a:pt x="4769" y="4311"/>
                    <a:pt x="4237" y="7493"/>
                    <a:pt x="5330" y="10157"/>
                  </a:cubicBezTo>
                  <a:lnTo>
                    <a:pt x="4527" y="10957"/>
                  </a:lnTo>
                  <a:cubicBezTo>
                    <a:pt x="4020" y="11467"/>
                    <a:pt x="3887" y="12240"/>
                    <a:pt x="4198" y="12892"/>
                  </a:cubicBezTo>
                  <a:lnTo>
                    <a:pt x="665" y="16422"/>
                  </a:lnTo>
                  <a:cubicBezTo>
                    <a:pt x="1" y="17086"/>
                    <a:pt x="1" y="18161"/>
                    <a:pt x="665" y="18825"/>
                  </a:cubicBezTo>
                  <a:cubicBezTo>
                    <a:pt x="996" y="19158"/>
                    <a:pt x="1431" y="19324"/>
                    <a:pt x="1865" y="19324"/>
                  </a:cubicBezTo>
                  <a:cubicBezTo>
                    <a:pt x="2300" y="19324"/>
                    <a:pt x="2735" y="19158"/>
                    <a:pt x="3066" y="18825"/>
                  </a:cubicBezTo>
                  <a:lnTo>
                    <a:pt x="6598" y="15293"/>
                  </a:lnTo>
                  <a:cubicBezTo>
                    <a:pt x="6831" y="15403"/>
                    <a:pt x="7081" y="15457"/>
                    <a:pt x="7328" y="15457"/>
                  </a:cubicBezTo>
                  <a:cubicBezTo>
                    <a:pt x="7770" y="15457"/>
                    <a:pt x="8206" y="15286"/>
                    <a:pt x="8531" y="14961"/>
                  </a:cubicBezTo>
                  <a:lnTo>
                    <a:pt x="9331" y="14163"/>
                  </a:lnTo>
                  <a:cubicBezTo>
                    <a:pt x="10241" y="14538"/>
                    <a:pt x="11190" y="14717"/>
                    <a:pt x="12127" y="14717"/>
                  </a:cubicBezTo>
                  <a:cubicBezTo>
                    <a:pt x="14530" y="14717"/>
                    <a:pt x="16858" y="13537"/>
                    <a:pt x="18256" y="11437"/>
                  </a:cubicBezTo>
                  <a:cubicBezTo>
                    <a:pt x="20204" y="8520"/>
                    <a:pt x="19821" y="4631"/>
                    <a:pt x="17342" y="2152"/>
                  </a:cubicBezTo>
                  <a:cubicBezTo>
                    <a:pt x="15906" y="718"/>
                    <a:pt x="14020" y="1"/>
                    <a:pt x="12135" y="1"/>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419" name="Google Shape;419;p45"/>
            <p:cNvSpPr/>
            <p:nvPr/>
          </p:nvSpPr>
          <p:spPr>
            <a:xfrm>
              <a:off x="5216725" y="889175"/>
              <a:ext cx="276000" cy="254400"/>
            </a:xfrm>
            <a:custGeom>
              <a:rect b="b" l="l" r="r" t="t"/>
              <a:pathLst>
                <a:path extrusionOk="0" h="10176" w="11040">
                  <a:moveTo>
                    <a:pt x="5456" y="1133"/>
                  </a:moveTo>
                  <a:cubicBezTo>
                    <a:pt x="6487" y="1133"/>
                    <a:pt x="7500" y="1535"/>
                    <a:pt x="8259" y="2293"/>
                  </a:cubicBezTo>
                  <a:cubicBezTo>
                    <a:pt x="9802" y="3839"/>
                    <a:pt x="9802" y="6348"/>
                    <a:pt x="8259" y="7897"/>
                  </a:cubicBezTo>
                  <a:cubicBezTo>
                    <a:pt x="7501" y="8653"/>
                    <a:pt x="6489" y="9055"/>
                    <a:pt x="5460" y="9055"/>
                  </a:cubicBezTo>
                  <a:cubicBezTo>
                    <a:pt x="4948" y="9055"/>
                    <a:pt x="4433" y="8956"/>
                    <a:pt x="3941" y="8751"/>
                  </a:cubicBezTo>
                  <a:cubicBezTo>
                    <a:pt x="2462" y="8138"/>
                    <a:pt x="1499" y="6695"/>
                    <a:pt x="1499" y="5095"/>
                  </a:cubicBezTo>
                  <a:cubicBezTo>
                    <a:pt x="1499" y="3491"/>
                    <a:pt x="2462" y="2048"/>
                    <a:pt x="3941" y="1435"/>
                  </a:cubicBezTo>
                  <a:cubicBezTo>
                    <a:pt x="4431" y="1232"/>
                    <a:pt x="4946" y="1133"/>
                    <a:pt x="5456" y="1133"/>
                  </a:cubicBezTo>
                  <a:close/>
                  <a:moveTo>
                    <a:pt x="5468" y="1"/>
                  </a:moveTo>
                  <a:cubicBezTo>
                    <a:pt x="5465" y="1"/>
                    <a:pt x="5461" y="1"/>
                    <a:pt x="5457" y="1"/>
                  </a:cubicBezTo>
                  <a:cubicBezTo>
                    <a:pt x="3029" y="4"/>
                    <a:pt x="943" y="1719"/>
                    <a:pt x="472" y="4098"/>
                  </a:cubicBezTo>
                  <a:cubicBezTo>
                    <a:pt x="1" y="6481"/>
                    <a:pt x="1275" y="8860"/>
                    <a:pt x="3519" y="9787"/>
                  </a:cubicBezTo>
                  <a:cubicBezTo>
                    <a:pt x="4151" y="10049"/>
                    <a:pt x="4811" y="10175"/>
                    <a:pt x="5463" y="10175"/>
                  </a:cubicBezTo>
                  <a:cubicBezTo>
                    <a:pt x="7120" y="10175"/>
                    <a:pt x="8725" y="9362"/>
                    <a:pt x="9693" y="7912"/>
                  </a:cubicBezTo>
                  <a:cubicBezTo>
                    <a:pt x="11040" y="5895"/>
                    <a:pt x="10774" y="3207"/>
                    <a:pt x="9059" y="1492"/>
                  </a:cubicBezTo>
                  <a:cubicBezTo>
                    <a:pt x="8108" y="535"/>
                    <a:pt x="6814" y="1"/>
                    <a:pt x="5468" y="1"/>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grpSp>
      <p:pic>
        <p:nvPicPr>
          <p:cNvPr id="420" name="Google Shape;420;p45"/>
          <p:cNvPicPr preferRelativeResize="0"/>
          <p:nvPr/>
        </p:nvPicPr>
        <p:blipFill rotWithShape="1">
          <a:blip r:embed="rId3">
            <a:alphaModFix/>
          </a:blip>
          <a:srcRect b="0" l="0" r="0" t="0"/>
          <a:stretch/>
        </p:blipFill>
        <p:spPr>
          <a:xfrm>
            <a:off x="0" y="896475"/>
            <a:ext cx="7506550" cy="3379450"/>
          </a:xfrm>
          <a:prstGeom prst="rect">
            <a:avLst/>
          </a:prstGeom>
          <a:noFill/>
          <a:ln>
            <a:noFill/>
          </a:ln>
        </p:spPr>
      </p:pic>
      <p:grpSp>
        <p:nvGrpSpPr>
          <p:cNvPr id="421" name="Google Shape;421;p45"/>
          <p:cNvGrpSpPr/>
          <p:nvPr/>
        </p:nvGrpSpPr>
        <p:grpSpPr>
          <a:xfrm>
            <a:off x="8037553" y="3535375"/>
            <a:ext cx="533549" cy="280331"/>
            <a:chOff x="2080675" y="352325"/>
            <a:chExt cx="485000" cy="254800"/>
          </a:xfrm>
        </p:grpSpPr>
        <p:sp>
          <p:nvSpPr>
            <p:cNvPr id="422" name="Google Shape;422;p45"/>
            <p:cNvSpPr/>
            <p:nvPr/>
          </p:nvSpPr>
          <p:spPr>
            <a:xfrm>
              <a:off x="2080675" y="352325"/>
              <a:ext cx="485000" cy="254800"/>
            </a:xfrm>
            <a:custGeom>
              <a:rect b="b" l="l" r="r" t="t"/>
              <a:pathLst>
                <a:path extrusionOk="0" h="10192" w="19400">
                  <a:moveTo>
                    <a:pt x="5514" y="2183"/>
                  </a:moveTo>
                  <a:cubicBezTo>
                    <a:pt x="4291" y="3932"/>
                    <a:pt x="4291" y="6254"/>
                    <a:pt x="5514" y="8002"/>
                  </a:cubicBezTo>
                  <a:cubicBezTo>
                    <a:pt x="4858" y="7685"/>
                    <a:pt x="4230" y="7320"/>
                    <a:pt x="3632" y="6909"/>
                  </a:cubicBezTo>
                  <a:cubicBezTo>
                    <a:pt x="2841" y="6368"/>
                    <a:pt x="2099" y="5762"/>
                    <a:pt x="1410" y="5097"/>
                  </a:cubicBezTo>
                  <a:cubicBezTo>
                    <a:pt x="2071" y="4454"/>
                    <a:pt x="3572" y="3126"/>
                    <a:pt x="5514" y="2183"/>
                  </a:cubicBezTo>
                  <a:close/>
                  <a:moveTo>
                    <a:pt x="13865" y="2171"/>
                  </a:moveTo>
                  <a:cubicBezTo>
                    <a:pt x="14527" y="2491"/>
                    <a:pt x="15167" y="2866"/>
                    <a:pt x="15774" y="3283"/>
                  </a:cubicBezTo>
                  <a:cubicBezTo>
                    <a:pt x="16562" y="3823"/>
                    <a:pt x="17304" y="4430"/>
                    <a:pt x="17996" y="5094"/>
                  </a:cubicBezTo>
                  <a:cubicBezTo>
                    <a:pt x="17307" y="5759"/>
                    <a:pt x="16565" y="6365"/>
                    <a:pt x="15774" y="6909"/>
                  </a:cubicBezTo>
                  <a:cubicBezTo>
                    <a:pt x="15167" y="7326"/>
                    <a:pt x="14530" y="7697"/>
                    <a:pt x="13865" y="8017"/>
                  </a:cubicBezTo>
                  <a:cubicBezTo>
                    <a:pt x="15097" y="6263"/>
                    <a:pt x="15097" y="3926"/>
                    <a:pt x="13865" y="2171"/>
                  </a:cubicBezTo>
                  <a:close/>
                  <a:moveTo>
                    <a:pt x="9801" y="1133"/>
                  </a:moveTo>
                  <a:cubicBezTo>
                    <a:pt x="11948" y="1190"/>
                    <a:pt x="13657" y="2947"/>
                    <a:pt x="13657" y="5091"/>
                  </a:cubicBezTo>
                  <a:cubicBezTo>
                    <a:pt x="13657" y="7238"/>
                    <a:pt x="11948" y="8995"/>
                    <a:pt x="9801" y="9053"/>
                  </a:cubicBezTo>
                  <a:lnTo>
                    <a:pt x="9566" y="9053"/>
                  </a:lnTo>
                  <a:cubicBezTo>
                    <a:pt x="7431" y="8983"/>
                    <a:pt x="5734" y="7232"/>
                    <a:pt x="5728" y="5094"/>
                  </a:cubicBezTo>
                  <a:cubicBezTo>
                    <a:pt x="5731" y="2947"/>
                    <a:pt x="7440" y="1190"/>
                    <a:pt x="9587" y="1133"/>
                  </a:cubicBezTo>
                  <a:close/>
                  <a:moveTo>
                    <a:pt x="9557" y="0"/>
                  </a:moveTo>
                  <a:cubicBezTo>
                    <a:pt x="7440" y="37"/>
                    <a:pt x="5166" y="852"/>
                    <a:pt x="2965" y="2362"/>
                  </a:cubicBezTo>
                  <a:cubicBezTo>
                    <a:pt x="1283" y="3518"/>
                    <a:pt x="239" y="4665"/>
                    <a:pt x="196" y="4714"/>
                  </a:cubicBezTo>
                  <a:cubicBezTo>
                    <a:pt x="0" y="4928"/>
                    <a:pt x="0" y="5257"/>
                    <a:pt x="196" y="5472"/>
                  </a:cubicBezTo>
                  <a:cubicBezTo>
                    <a:pt x="239" y="5523"/>
                    <a:pt x="1283" y="6670"/>
                    <a:pt x="2965" y="7827"/>
                  </a:cubicBezTo>
                  <a:cubicBezTo>
                    <a:pt x="5166" y="9337"/>
                    <a:pt x="7440" y="10149"/>
                    <a:pt x="9557" y="10188"/>
                  </a:cubicBezTo>
                  <a:cubicBezTo>
                    <a:pt x="9602" y="10188"/>
                    <a:pt x="9647" y="10191"/>
                    <a:pt x="9692" y="10191"/>
                  </a:cubicBezTo>
                  <a:lnTo>
                    <a:pt x="9717" y="10191"/>
                  </a:lnTo>
                  <a:cubicBezTo>
                    <a:pt x="11869" y="10185"/>
                    <a:pt x="14194" y="9367"/>
                    <a:pt x="16435" y="7827"/>
                  </a:cubicBezTo>
                  <a:cubicBezTo>
                    <a:pt x="18120" y="6670"/>
                    <a:pt x="19161" y="5523"/>
                    <a:pt x="19207" y="5475"/>
                  </a:cubicBezTo>
                  <a:cubicBezTo>
                    <a:pt x="19400" y="5257"/>
                    <a:pt x="19400" y="4931"/>
                    <a:pt x="19207" y="4714"/>
                  </a:cubicBezTo>
                  <a:cubicBezTo>
                    <a:pt x="19161" y="4665"/>
                    <a:pt x="18120" y="3521"/>
                    <a:pt x="16435" y="2365"/>
                  </a:cubicBezTo>
                  <a:cubicBezTo>
                    <a:pt x="14191" y="822"/>
                    <a:pt x="11869" y="6"/>
                    <a:pt x="9717" y="0"/>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CC0000"/>
                </a:solidFill>
                <a:latin typeface="Arial"/>
                <a:ea typeface="Arial"/>
                <a:cs typeface="Arial"/>
                <a:sym typeface="Arial"/>
              </a:endParaRPr>
            </a:p>
          </p:txBody>
        </p:sp>
        <p:sp>
          <p:nvSpPr>
            <p:cNvPr id="423" name="Google Shape;423;p45"/>
            <p:cNvSpPr/>
            <p:nvPr/>
          </p:nvSpPr>
          <p:spPr>
            <a:xfrm>
              <a:off x="2246650" y="408900"/>
              <a:ext cx="147075" cy="141600"/>
            </a:xfrm>
            <a:custGeom>
              <a:rect b="b" l="l" r="r" t="t"/>
              <a:pathLst>
                <a:path extrusionOk="0" h="5664" w="5883">
                  <a:moveTo>
                    <a:pt x="3054" y="1132"/>
                  </a:moveTo>
                  <a:cubicBezTo>
                    <a:pt x="3495" y="1132"/>
                    <a:pt x="3930" y="1304"/>
                    <a:pt x="4255" y="1630"/>
                  </a:cubicBezTo>
                  <a:cubicBezTo>
                    <a:pt x="4738" y="2116"/>
                    <a:pt x="4886" y="2846"/>
                    <a:pt x="4624" y="3480"/>
                  </a:cubicBezTo>
                  <a:cubicBezTo>
                    <a:pt x="4358" y="4115"/>
                    <a:pt x="3739" y="4531"/>
                    <a:pt x="3053" y="4531"/>
                  </a:cubicBezTo>
                  <a:cubicBezTo>
                    <a:pt x="2114" y="4528"/>
                    <a:pt x="1357" y="3770"/>
                    <a:pt x="1353" y="2831"/>
                  </a:cubicBezTo>
                  <a:cubicBezTo>
                    <a:pt x="1353" y="2143"/>
                    <a:pt x="1767" y="1524"/>
                    <a:pt x="2404" y="1261"/>
                  </a:cubicBezTo>
                  <a:cubicBezTo>
                    <a:pt x="2614" y="1174"/>
                    <a:pt x="2835" y="1132"/>
                    <a:pt x="3054" y="1132"/>
                  </a:cubicBezTo>
                  <a:close/>
                  <a:moveTo>
                    <a:pt x="3053" y="1"/>
                  </a:moveTo>
                  <a:cubicBezTo>
                    <a:pt x="2316" y="1"/>
                    <a:pt x="1593" y="288"/>
                    <a:pt x="1052" y="829"/>
                  </a:cubicBezTo>
                  <a:cubicBezTo>
                    <a:pt x="242" y="1639"/>
                    <a:pt x="1" y="2855"/>
                    <a:pt x="439" y="3915"/>
                  </a:cubicBezTo>
                  <a:cubicBezTo>
                    <a:pt x="876" y="4972"/>
                    <a:pt x="1909" y="5663"/>
                    <a:pt x="3053" y="5663"/>
                  </a:cubicBezTo>
                  <a:cubicBezTo>
                    <a:pt x="4614" y="5660"/>
                    <a:pt x="5883" y="4395"/>
                    <a:pt x="5883" y="2831"/>
                  </a:cubicBezTo>
                  <a:cubicBezTo>
                    <a:pt x="5883" y="1687"/>
                    <a:pt x="5194" y="654"/>
                    <a:pt x="4137" y="216"/>
                  </a:cubicBezTo>
                  <a:cubicBezTo>
                    <a:pt x="3786" y="71"/>
                    <a:pt x="3418" y="1"/>
                    <a:pt x="3053" y="1"/>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CC0000"/>
                </a:solidFill>
                <a:latin typeface="Arial"/>
                <a:ea typeface="Arial"/>
                <a:cs typeface="Arial"/>
                <a:sym typeface="Arial"/>
              </a:endParaRPr>
            </a:p>
          </p:txBody>
        </p:sp>
      </p:grpSp>
      <p:sp>
        <p:nvSpPr>
          <p:cNvPr id="424" name="Google Shape;424;p45"/>
          <p:cNvSpPr txBox="1"/>
          <p:nvPr/>
        </p:nvSpPr>
        <p:spPr>
          <a:xfrm>
            <a:off x="0" y="4275925"/>
            <a:ext cx="50088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Calibri"/>
                <a:ea typeface="Calibri"/>
                <a:cs typeface="Calibri"/>
                <a:sym typeface="Calibri"/>
              </a:rPr>
              <a:t>Japanese</a:t>
            </a:r>
            <a:r>
              <a:rPr lang="en-US" sz="1000">
                <a:solidFill>
                  <a:schemeClr val="dk1"/>
                </a:solidFill>
                <a:latin typeface="Calibri"/>
                <a:ea typeface="Calibri"/>
                <a:cs typeface="Calibri"/>
                <a:sym typeface="Calibri"/>
              </a:rPr>
              <a:t>, </a:t>
            </a:r>
            <a:r>
              <a:rPr i="1" lang="en-US" sz="1000" u="none" cap="none" strike="noStrike">
                <a:solidFill>
                  <a:schemeClr val="dk1"/>
                </a:solidFill>
                <a:latin typeface="Calibri"/>
                <a:ea typeface="Calibri"/>
                <a:cs typeface="Calibri"/>
                <a:sym typeface="Calibri"/>
              </a:rPr>
              <a:t>Genji in Exile at Suma</a:t>
            </a:r>
            <a:r>
              <a:rPr lang="en-US" sz="1000">
                <a:solidFill>
                  <a:schemeClr val="dk1"/>
                </a:solidFill>
                <a:latin typeface="Calibri"/>
                <a:ea typeface="Calibri"/>
                <a:cs typeface="Calibri"/>
                <a:sym typeface="Calibri"/>
              </a:rPr>
              <a:t>, late 16th century, s</a:t>
            </a:r>
            <a:r>
              <a:rPr b="0" lang="en-US" sz="1000" u="none" cap="none" strike="noStrike">
                <a:solidFill>
                  <a:schemeClr val="dk1"/>
                </a:solidFill>
                <a:latin typeface="Calibri"/>
                <a:ea typeface="Calibri"/>
                <a:cs typeface="Calibri"/>
                <a:sym typeface="Calibri"/>
              </a:rPr>
              <a:t>ix-fold </a:t>
            </a:r>
            <a:r>
              <a:rPr b="0" i="0" lang="en-US" sz="1000" u="none" cap="none" strike="noStrike">
                <a:solidFill>
                  <a:schemeClr val="dk1"/>
                </a:solidFill>
                <a:latin typeface="Calibri"/>
                <a:ea typeface="Calibri"/>
                <a:cs typeface="Calibri"/>
                <a:sym typeface="Calibri"/>
              </a:rPr>
              <a:t>screen; ink, gold, silver, and pigments on paper</a:t>
            </a:r>
            <a:r>
              <a:rPr lang="en-US" sz="1000">
                <a:solidFill>
                  <a:schemeClr val="dk1"/>
                </a:solidFill>
                <a:latin typeface="Calibri"/>
                <a:ea typeface="Calibri"/>
                <a:cs typeface="Calibri"/>
                <a:sym typeface="Calibri"/>
              </a:rPr>
              <a:t>. Kimbell Art Museum</a:t>
            </a:r>
            <a:endParaRPr b="0" i="0" sz="1000" u="none" cap="none" strike="noStrike">
              <a:solidFill>
                <a:schemeClr val="dk1"/>
              </a:solidFill>
              <a:latin typeface="Quattrocento Sans"/>
              <a:ea typeface="Quattrocento Sans"/>
              <a:cs typeface="Quattrocento Sans"/>
              <a:sym typeface="Quattrocento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D8D8"/>
        </a:solidFill>
      </p:bgPr>
    </p:bg>
    <p:spTree>
      <p:nvGrpSpPr>
        <p:cNvPr id="428" name="Shape 428"/>
        <p:cNvGrpSpPr/>
        <p:nvPr/>
      </p:nvGrpSpPr>
      <p:grpSpPr>
        <a:xfrm>
          <a:off x="0" y="0"/>
          <a:ext cx="0" cy="0"/>
          <a:chOff x="0" y="0"/>
          <a:chExt cx="0" cy="0"/>
        </a:xfrm>
      </p:grpSpPr>
      <p:sp>
        <p:nvSpPr>
          <p:cNvPr id="429" name="Google Shape;429;p46"/>
          <p:cNvSpPr txBox="1"/>
          <p:nvPr/>
        </p:nvSpPr>
        <p:spPr>
          <a:xfrm>
            <a:off x="8816050" y="1004050"/>
            <a:ext cx="3230400" cy="3478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1" i="0" lang="en-US" sz="2000" u="none" cap="none" strike="noStrike">
                <a:solidFill>
                  <a:schemeClr val="dk1"/>
                </a:solidFill>
                <a:latin typeface="Calibri"/>
                <a:ea typeface="Calibri"/>
                <a:cs typeface="Calibri"/>
                <a:sym typeface="Calibri"/>
              </a:rPr>
              <a:t>Who</a:t>
            </a:r>
            <a:r>
              <a:rPr b="0" i="0" lang="en-US" sz="2000" u="none" cap="none" strike="noStrike">
                <a:solidFill>
                  <a:schemeClr val="dk1"/>
                </a:solidFill>
                <a:latin typeface="Calibri"/>
                <a:ea typeface="Calibri"/>
                <a:cs typeface="Calibri"/>
                <a:sym typeface="Calibri"/>
              </a:rPr>
              <a:t> is in this picture? What are they doing? What will happen </a:t>
            </a:r>
            <a:r>
              <a:rPr b="1" i="0" lang="en-US" sz="2000" u="none" cap="none" strike="noStrike">
                <a:solidFill>
                  <a:schemeClr val="dk1"/>
                </a:solidFill>
                <a:latin typeface="Calibri"/>
                <a:ea typeface="Calibri"/>
                <a:cs typeface="Calibri"/>
                <a:sym typeface="Calibri"/>
              </a:rPr>
              <a:t>next</a:t>
            </a:r>
            <a:r>
              <a:rPr b="0" i="0" lang="en-US" sz="2000" u="none" cap="none" strike="noStrike">
                <a:solidFill>
                  <a:schemeClr val="dk1"/>
                </a:solidFill>
                <a:latin typeface="Calibri"/>
                <a:ea typeface="Calibri"/>
                <a:cs typeface="Calibri"/>
                <a:sym typeface="Calibri"/>
              </a:rPr>
              <a:t>? </a:t>
            </a:r>
            <a:endParaRPr b="0" i="0" sz="2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000"/>
              <a:buFont typeface="Arial"/>
              <a:buNone/>
            </a:pPr>
            <a:r>
              <a:rPr b="0" i="0" lang="en-US" sz="2000" u="none" cap="none" strike="noStrike">
                <a:solidFill>
                  <a:schemeClr val="dk1"/>
                </a:solidFill>
                <a:latin typeface="Calibri"/>
                <a:ea typeface="Calibri"/>
                <a:cs typeface="Calibri"/>
                <a:sym typeface="Calibri"/>
              </a:rPr>
              <a:t>  </a:t>
            </a:r>
            <a:endParaRPr b="0" i="0" sz="2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000"/>
              <a:buFont typeface="Arial"/>
              <a:buNone/>
            </a:pPr>
            <a:r>
              <a:t/>
            </a:r>
            <a:endParaRPr b="0" i="0" sz="2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000"/>
              <a:buFont typeface="Arial"/>
              <a:buNone/>
            </a:pPr>
            <a:r>
              <a:rPr b="0" i="0" lang="en-US" sz="2000" u="none" cap="none" strike="noStrike">
                <a:solidFill>
                  <a:schemeClr val="dk1"/>
                </a:solidFill>
                <a:latin typeface="Calibri"/>
                <a:ea typeface="Calibri"/>
                <a:cs typeface="Calibri"/>
                <a:sym typeface="Calibri"/>
              </a:rPr>
              <a:t>The Japanese term for a folding screen is </a:t>
            </a:r>
            <a:r>
              <a:rPr b="1" i="1" lang="en-US" sz="2000" u="none" cap="none" strike="noStrike">
                <a:solidFill>
                  <a:schemeClr val="dk1"/>
                </a:solidFill>
                <a:latin typeface="Calibri"/>
                <a:ea typeface="Calibri"/>
                <a:cs typeface="Calibri"/>
                <a:sym typeface="Calibri"/>
              </a:rPr>
              <a:t>byôbu</a:t>
            </a:r>
            <a:r>
              <a:rPr b="0" i="0" lang="en-US" sz="2000" u="none" cap="none" strike="noStrike">
                <a:solidFill>
                  <a:schemeClr val="dk1"/>
                </a:solidFill>
                <a:latin typeface="Calibri"/>
                <a:ea typeface="Calibri"/>
                <a:cs typeface="Calibri"/>
                <a:sym typeface="Calibri"/>
              </a:rPr>
              <a:t>, meaning “protection from the wind.” How did it earn that name? How was it used, and where? </a:t>
            </a:r>
            <a:endParaRPr b="0" i="0" sz="2000" u="none" cap="none" strike="noStrike">
              <a:solidFill>
                <a:srgbClr val="000000"/>
              </a:solidFill>
              <a:latin typeface="Calibri"/>
              <a:ea typeface="Calibri"/>
              <a:cs typeface="Calibri"/>
              <a:sym typeface="Calibri"/>
            </a:endParaRPr>
          </a:p>
        </p:txBody>
      </p:sp>
      <p:grpSp>
        <p:nvGrpSpPr>
          <p:cNvPr id="430" name="Google Shape;430;p46"/>
          <p:cNvGrpSpPr/>
          <p:nvPr/>
        </p:nvGrpSpPr>
        <p:grpSpPr>
          <a:xfrm>
            <a:off x="6973003" y="3599400"/>
            <a:ext cx="533549" cy="280331"/>
            <a:chOff x="2080675" y="352325"/>
            <a:chExt cx="485000" cy="254800"/>
          </a:xfrm>
        </p:grpSpPr>
        <p:sp>
          <p:nvSpPr>
            <p:cNvPr id="431" name="Google Shape;431;p46"/>
            <p:cNvSpPr/>
            <p:nvPr/>
          </p:nvSpPr>
          <p:spPr>
            <a:xfrm>
              <a:off x="2080675" y="352325"/>
              <a:ext cx="485000" cy="254800"/>
            </a:xfrm>
            <a:custGeom>
              <a:rect b="b" l="l" r="r" t="t"/>
              <a:pathLst>
                <a:path extrusionOk="0" h="10192" w="19400">
                  <a:moveTo>
                    <a:pt x="5514" y="2183"/>
                  </a:moveTo>
                  <a:cubicBezTo>
                    <a:pt x="4291" y="3932"/>
                    <a:pt x="4291" y="6254"/>
                    <a:pt x="5514" y="8002"/>
                  </a:cubicBezTo>
                  <a:cubicBezTo>
                    <a:pt x="4858" y="7685"/>
                    <a:pt x="4230" y="7320"/>
                    <a:pt x="3632" y="6909"/>
                  </a:cubicBezTo>
                  <a:cubicBezTo>
                    <a:pt x="2841" y="6368"/>
                    <a:pt x="2099" y="5762"/>
                    <a:pt x="1410" y="5097"/>
                  </a:cubicBezTo>
                  <a:cubicBezTo>
                    <a:pt x="2071" y="4454"/>
                    <a:pt x="3572" y="3126"/>
                    <a:pt x="5514" y="2183"/>
                  </a:cubicBezTo>
                  <a:close/>
                  <a:moveTo>
                    <a:pt x="13865" y="2171"/>
                  </a:moveTo>
                  <a:cubicBezTo>
                    <a:pt x="14527" y="2491"/>
                    <a:pt x="15167" y="2866"/>
                    <a:pt x="15774" y="3283"/>
                  </a:cubicBezTo>
                  <a:cubicBezTo>
                    <a:pt x="16562" y="3823"/>
                    <a:pt x="17304" y="4430"/>
                    <a:pt x="17996" y="5094"/>
                  </a:cubicBezTo>
                  <a:cubicBezTo>
                    <a:pt x="17307" y="5759"/>
                    <a:pt x="16565" y="6365"/>
                    <a:pt x="15774" y="6909"/>
                  </a:cubicBezTo>
                  <a:cubicBezTo>
                    <a:pt x="15167" y="7326"/>
                    <a:pt x="14530" y="7697"/>
                    <a:pt x="13865" y="8017"/>
                  </a:cubicBezTo>
                  <a:cubicBezTo>
                    <a:pt x="15097" y="6263"/>
                    <a:pt x="15097" y="3926"/>
                    <a:pt x="13865" y="2171"/>
                  </a:cubicBezTo>
                  <a:close/>
                  <a:moveTo>
                    <a:pt x="9801" y="1133"/>
                  </a:moveTo>
                  <a:cubicBezTo>
                    <a:pt x="11948" y="1190"/>
                    <a:pt x="13657" y="2947"/>
                    <a:pt x="13657" y="5091"/>
                  </a:cubicBezTo>
                  <a:cubicBezTo>
                    <a:pt x="13657" y="7238"/>
                    <a:pt x="11948" y="8995"/>
                    <a:pt x="9801" y="9053"/>
                  </a:cubicBezTo>
                  <a:lnTo>
                    <a:pt x="9566" y="9053"/>
                  </a:lnTo>
                  <a:cubicBezTo>
                    <a:pt x="7431" y="8983"/>
                    <a:pt x="5734" y="7232"/>
                    <a:pt x="5728" y="5094"/>
                  </a:cubicBezTo>
                  <a:cubicBezTo>
                    <a:pt x="5731" y="2947"/>
                    <a:pt x="7440" y="1190"/>
                    <a:pt x="9587" y="1133"/>
                  </a:cubicBezTo>
                  <a:close/>
                  <a:moveTo>
                    <a:pt x="9557" y="0"/>
                  </a:moveTo>
                  <a:cubicBezTo>
                    <a:pt x="7440" y="37"/>
                    <a:pt x="5166" y="852"/>
                    <a:pt x="2965" y="2362"/>
                  </a:cubicBezTo>
                  <a:cubicBezTo>
                    <a:pt x="1283" y="3518"/>
                    <a:pt x="239" y="4665"/>
                    <a:pt x="196" y="4714"/>
                  </a:cubicBezTo>
                  <a:cubicBezTo>
                    <a:pt x="0" y="4928"/>
                    <a:pt x="0" y="5257"/>
                    <a:pt x="196" y="5472"/>
                  </a:cubicBezTo>
                  <a:cubicBezTo>
                    <a:pt x="239" y="5523"/>
                    <a:pt x="1283" y="6670"/>
                    <a:pt x="2965" y="7827"/>
                  </a:cubicBezTo>
                  <a:cubicBezTo>
                    <a:pt x="5166" y="9337"/>
                    <a:pt x="7440" y="10149"/>
                    <a:pt x="9557" y="10188"/>
                  </a:cubicBezTo>
                  <a:cubicBezTo>
                    <a:pt x="9602" y="10188"/>
                    <a:pt x="9647" y="10191"/>
                    <a:pt x="9692" y="10191"/>
                  </a:cubicBezTo>
                  <a:lnTo>
                    <a:pt x="9717" y="10191"/>
                  </a:lnTo>
                  <a:cubicBezTo>
                    <a:pt x="11869" y="10185"/>
                    <a:pt x="14194" y="9367"/>
                    <a:pt x="16435" y="7827"/>
                  </a:cubicBezTo>
                  <a:cubicBezTo>
                    <a:pt x="18120" y="6670"/>
                    <a:pt x="19161" y="5523"/>
                    <a:pt x="19207" y="5475"/>
                  </a:cubicBezTo>
                  <a:cubicBezTo>
                    <a:pt x="19400" y="5257"/>
                    <a:pt x="19400" y="4931"/>
                    <a:pt x="19207" y="4714"/>
                  </a:cubicBezTo>
                  <a:cubicBezTo>
                    <a:pt x="19161" y="4665"/>
                    <a:pt x="18120" y="3521"/>
                    <a:pt x="16435" y="2365"/>
                  </a:cubicBezTo>
                  <a:cubicBezTo>
                    <a:pt x="14191" y="822"/>
                    <a:pt x="11869" y="6"/>
                    <a:pt x="9717"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CC0000"/>
                </a:solidFill>
                <a:latin typeface="Arial"/>
                <a:ea typeface="Arial"/>
                <a:cs typeface="Arial"/>
                <a:sym typeface="Arial"/>
              </a:endParaRPr>
            </a:p>
          </p:txBody>
        </p:sp>
        <p:sp>
          <p:nvSpPr>
            <p:cNvPr id="432" name="Google Shape;432;p46"/>
            <p:cNvSpPr/>
            <p:nvPr/>
          </p:nvSpPr>
          <p:spPr>
            <a:xfrm>
              <a:off x="2246650" y="408900"/>
              <a:ext cx="147075" cy="141600"/>
            </a:xfrm>
            <a:custGeom>
              <a:rect b="b" l="l" r="r" t="t"/>
              <a:pathLst>
                <a:path extrusionOk="0" h="5664" w="5883">
                  <a:moveTo>
                    <a:pt x="3054" y="1132"/>
                  </a:moveTo>
                  <a:cubicBezTo>
                    <a:pt x="3495" y="1132"/>
                    <a:pt x="3930" y="1304"/>
                    <a:pt x="4255" y="1630"/>
                  </a:cubicBezTo>
                  <a:cubicBezTo>
                    <a:pt x="4738" y="2116"/>
                    <a:pt x="4886" y="2846"/>
                    <a:pt x="4624" y="3480"/>
                  </a:cubicBezTo>
                  <a:cubicBezTo>
                    <a:pt x="4358" y="4115"/>
                    <a:pt x="3739" y="4531"/>
                    <a:pt x="3053" y="4531"/>
                  </a:cubicBezTo>
                  <a:cubicBezTo>
                    <a:pt x="2114" y="4528"/>
                    <a:pt x="1357" y="3770"/>
                    <a:pt x="1353" y="2831"/>
                  </a:cubicBezTo>
                  <a:cubicBezTo>
                    <a:pt x="1353" y="2143"/>
                    <a:pt x="1767" y="1524"/>
                    <a:pt x="2404" y="1261"/>
                  </a:cubicBezTo>
                  <a:cubicBezTo>
                    <a:pt x="2614" y="1174"/>
                    <a:pt x="2835" y="1132"/>
                    <a:pt x="3054" y="1132"/>
                  </a:cubicBezTo>
                  <a:close/>
                  <a:moveTo>
                    <a:pt x="3053" y="1"/>
                  </a:moveTo>
                  <a:cubicBezTo>
                    <a:pt x="2316" y="1"/>
                    <a:pt x="1593" y="288"/>
                    <a:pt x="1052" y="829"/>
                  </a:cubicBezTo>
                  <a:cubicBezTo>
                    <a:pt x="242" y="1639"/>
                    <a:pt x="1" y="2855"/>
                    <a:pt x="439" y="3915"/>
                  </a:cubicBezTo>
                  <a:cubicBezTo>
                    <a:pt x="876" y="4972"/>
                    <a:pt x="1909" y="5663"/>
                    <a:pt x="3053" y="5663"/>
                  </a:cubicBezTo>
                  <a:cubicBezTo>
                    <a:pt x="4614" y="5660"/>
                    <a:pt x="5883" y="4395"/>
                    <a:pt x="5883" y="2831"/>
                  </a:cubicBezTo>
                  <a:cubicBezTo>
                    <a:pt x="5883" y="1687"/>
                    <a:pt x="5194" y="654"/>
                    <a:pt x="4137" y="216"/>
                  </a:cubicBezTo>
                  <a:cubicBezTo>
                    <a:pt x="3786" y="71"/>
                    <a:pt x="3418" y="1"/>
                    <a:pt x="3053"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CC0000"/>
                </a:solidFill>
                <a:latin typeface="Arial"/>
                <a:ea typeface="Arial"/>
                <a:cs typeface="Arial"/>
                <a:sym typeface="Arial"/>
              </a:endParaRPr>
            </a:p>
          </p:txBody>
        </p:sp>
      </p:grpSp>
      <p:grpSp>
        <p:nvGrpSpPr>
          <p:cNvPr id="433" name="Google Shape;433;p46"/>
          <p:cNvGrpSpPr/>
          <p:nvPr/>
        </p:nvGrpSpPr>
        <p:grpSpPr>
          <a:xfrm>
            <a:off x="8050250" y="1075445"/>
            <a:ext cx="533537" cy="510347"/>
            <a:chOff x="5049750" y="832600"/>
            <a:chExt cx="505100" cy="483100"/>
          </a:xfrm>
        </p:grpSpPr>
        <p:sp>
          <p:nvSpPr>
            <p:cNvPr id="434" name="Google Shape;434;p46"/>
            <p:cNvSpPr/>
            <p:nvPr/>
          </p:nvSpPr>
          <p:spPr>
            <a:xfrm>
              <a:off x="5049750" y="832600"/>
              <a:ext cx="505100" cy="483100"/>
            </a:xfrm>
            <a:custGeom>
              <a:rect b="b" l="l" r="r" t="t"/>
              <a:pathLst>
                <a:path extrusionOk="0" h="19324" w="20204">
                  <a:moveTo>
                    <a:pt x="12136" y="1129"/>
                  </a:moveTo>
                  <a:cubicBezTo>
                    <a:pt x="13730" y="1129"/>
                    <a:pt x="15325" y="1737"/>
                    <a:pt x="16538" y="2952"/>
                  </a:cubicBezTo>
                  <a:cubicBezTo>
                    <a:pt x="18969" y="5383"/>
                    <a:pt x="18969" y="9323"/>
                    <a:pt x="16538" y="11757"/>
                  </a:cubicBezTo>
                  <a:cubicBezTo>
                    <a:pt x="15341" y="12950"/>
                    <a:pt x="13747" y="13579"/>
                    <a:pt x="12129" y="13579"/>
                  </a:cubicBezTo>
                  <a:cubicBezTo>
                    <a:pt x="11233" y="13579"/>
                    <a:pt x="10329" y="13386"/>
                    <a:pt x="9482" y="12989"/>
                  </a:cubicBezTo>
                  <a:cubicBezTo>
                    <a:pt x="9461" y="12980"/>
                    <a:pt x="9440" y="12968"/>
                    <a:pt x="9419" y="12959"/>
                  </a:cubicBezTo>
                  <a:cubicBezTo>
                    <a:pt x="8794" y="12657"/>
                    <a:pt x="8223" y="12249"/>
                    <a:pt x="7734" y="11757"/>
                  </a:cubicBezTo>
                  <a:cubicBezTo>
                    <a:pt x="5306" y="9329"/>
                    <a:pt x="5306" y="5380"/>
                    <a:pt x="7734" y="2952"/>
                  </a:cubicBezTo>
                  <a:cubicBezTo>
                    <a:pt x="8948" y="1737"/>
                    <a:pt x="10542" y="1129"/>
                    <a:pt x="12136" y="1129"/>
                  </a:cubicBezTo>
                  <a:close/>
                  <a:moveTo>
                    <a:pt x="5871" y="11216"/>
                  </a:moveTo>
                  <a:cubicBezTo>
                    <a:pt x="6475" y="12195"/>
                    <a:pt x="7296" y="13016"/>
                    <a:pt x="8271" y="13620"/>
                  </a:cubicBezTo>
                  <a:lnTo>
                    <a:pt x="7734" y="14160"/>
                  </a:lnTo>
                  <a:cubicBezTo>
                    <a:pt x="7622" y="14271"/>
                    <a:pt x="7477" y="14326"/>
                    <a:pt x="7332" y="14326"/>
                  </a:cubicBezTo>
                  <a:cubicBezTo>
                    <a:pt x="7188" y="14326"/>
                    <a:pt x="7044" y="14271"/>
                    <a:pt x="6934" y="14160"/>
                  </a:cubicBezTo>
                  <a:lnTo>
                    <a:pt x="5330" y="12557"/>
                  </a:lnTo>
                  <a:cubicBezTo>
                    <a:pt x="5110" y="12337"/>
                    <a:pt x="5110" y="11977"/>
                    <a:pt x="5330" y="11757"/>
                  </a:cubicBezTo>
                  <a:lnTo>
                    <a:pt x="5871" y="11216"/>
                  </a:lnTo>
                  <a:close/>
                  <a:moveTo>
                    <a:pt x="4932" y="13762"/>
                  </a:moveTo>
                  <a:lnTo>
                    <a:pt x="5732" y="14562"/>
                  </a:lnTo>
                  <a:lnTo>
                    <a:pt x="4932" y="15362"/>
                  </a:lnTo>
                  <a:lnTo>
                    <a:pt x="4131" y="14562"/>
                  </a:lnTo>
                  <a:lnTo>
                    <a:pt x="4932" y="13762"/>
                  </a:lnTo>
                  <a:close/>
                  <a:moveTo>
                    <a:pt x="3328" y="15362"/>
                  </a:moveTo>
                  <a:lnTo>
                    <a:pt x="4128" y="16162"/>
                  </a:lnTo>
                  <a:lnTo>
                    <a:pt x="2268" y="18025"/>
                  </a:lnTo>
                  <a:cubicBezTo>
                    <a:pt x="2157" y="18135"/>
                    <a:pt x="2013" y="18190"/>
                    <a:pt x="1868" y="18190"/>
                  </a:cubicBezTo>
                  <a:cubicBezTo>
                    <a:pt x="1723" y="18190"/>
                    <a:pt x="1577" y="18134"/>
                    <a:pt x="1465" y="18022"/>
                  </a:cubicBezTo>
                  <a:cubicBezTo>
                    <a:pt x="1245" y="17802"/>
                    <a:pt x="1245" y="17443"/>
                    <a:pt x="1465" y="17222"/>
                  </a:cubicBezTo>
                  <a:lnTo>
                    <a:pt x="3328" y="15362"/>
                  </a:lnTo>
                  <a:close/>
                  <a:moveTo>
                    <a:pt x="12135" y="1"/>
                  </a:moveTo>
                  <a:cubicBezTo>
                    <a:pt x="10250" y="1"/>
                    <a:pt x="8365" y="718"/>
                    <a:pt x="6931" y="2152"/>
                  </a:cubicBezTo>
                  <a:cubicBezTo>
                    <a:pt x="4769" y="4311"/>
                    <a:pt x="4237" y="7493"/>
                    <a:pt x="5330" y="10157"/>
                  </a:cubicBezTo>
                  <a:lnTo>
                    <a:pt x="4527" y="10957"/>
                  </a:lnTo>
                  <a:cubicBezTo>
                    <a:pt x="4020" y="11467"/>
                    <a:pt x="3887" y="12240"/>
                    <a:pt x="4198" y="12892"/>
                  </a:cubicBezTo>
                  <a:lnTo>
                    <a:pt x="665" y="16422"/>
                  </a:lnTo>
                  <a:cubicBezTo>
                    <a:pt x="1" y="17086"/>
                    <a:pt x="1" y="18161"/>
                    <a:pt x="665" y="18825"/>
                  </a:cubicBezTo>
                  <a:cubicBezTo>
                    <a:pt x="996" y="19158"/>
                    <a:pt x="1431" y="19324"/>
                    <a:pt x="1865" y="19324"/>
                  </a:cubicBezTo>
                  <a:cubicBezTo>
                    <a:pt x="2300" y="19324"/>
                    <a:pt x="2735" y="19158"/>
                    <a:pt x="3066" y="18825"/>
                  </a:cubicBezTo>
                  <a:lnTo>
                    <a:pt x="6598" y="15293"/>
                  </a:lnTo>
                  <a:cubicBezTo>
                    <a:pt x="6831" y="15403"/>
                    <a:pt x="7081" y="15457"/>
                    <a:pt x="7328" y="15457"/>
                  </a:cubicBezTo>
                  <a:cubicBezTo>
                    <a:pt x="7770" y="15457"/>
                    <a:pt x="8206" y="15286"/>
                    <a:pt x="8531" y="14961"/>
                  </a:cubicBezTo>
                  <a:lnTo>
                    <a:pt x="9331" y="14163"/>
                  </a:lnTo>
                  <a:cubicBezTo>
                    <a:pt x="10241" y="14538"/>
                    <a:pt x="11190" y="14717"/>
                    <a:pt x="12127" y="14717"/>
                  </a:cubicBezTo>
                  <a:cubicBezTo>
                    <a:pt x="14530" y="14717"/>
                    <a:pt x="16858" y="13537"/>
                    <a:pt x="18256" y="11437"/>
                  </a:cubicBezTo>
                  <a:cubicBezTo>
                    <a:pt x="20204" y="8520"/>
                    <a:pt x="19821" y="4631"/>
                    <a:pt x="17342" y="2152"/>
                  </a:cubicBezTo>
                  <a:cubicBezTo>
                    <a:pt x="15906" y="718"/>
                    <a:pt x="14020" y="1"/>
                    <a:pt x="12135" y="1"/>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435" name="Google Shape;435;p46"/>
            <p:cNvSpPr/>
            <p:nvPr/>
          </p:nvSpPr>
          <p:spPr>
            <a:xfrm>
              <a:off x="5216725" y="889175"/>
              <a:ext cx="276000" cy="254400"/>
            </a:xfrm>
            <a:custGeom>
              <a:rect b="b" l="l" r="r" t="t"/>
              <a:pathLst>
                <a:path extrusionOk="0" h="10176" w="11040">
                  <a:moveTo>
                    <a:pt x="5456" y="1133"/>
                  </a:moveTo>
                  <a:cubicBezTo>
                    <a:pt x="6487" y="1133"/>
                    <a:pt x="7500" y="1535"/>
                    <a:pt x="8259" y="2293"/>
                  </a:cubicBezTo>
                  <a:cubicBezTo>
                    <a:pt x="9802" y="3839"/>
                    <a:pt x="9802" y="6348"/>
                    <a:pt x="8259" y="7897"/>
                  </a:cubicBezTo>
                  <a:cubicBezTo>
                    <a:pt x="7501" y="8653"/>
                    <a:pt x="6489" y="9055"/>
                    <a:pt x="5460" y="9055"/>
                  </a:cubicBezTo>
                  <a:cubicBezTo>
                    <a:pt x="4948" y="9055"/>
                    <a:pt x="4433" y="8956"/>
                    <a:pt x="3941" y="8751"/>
                  </a:cubicBezTo>
                  <a:cubicBezTo>
                    <a:pt x="2462" y="8138"/>
                    <a:pt x="1499" y="6695"/>
                    <a:pt x="1499" y="5095"/>
                  </a:cubicBezTo>
                  <a:cubicBezTo>
                    <a:pt x="1499" y="3491"/>
                    <a:pt x="2462" y="2048"/>
                    <a:pt x="3941" y="1435"/>
                  </a:cubicBezTo>
                  <a:cubicBezTo>
                    <a:pt x="4431" y="1232"/>
                    <a:pt x="4946" y="1133"/>
                    <a:pt x="5456" y="1133"/>
                  </a:cubicBezTo>
                  <a:close/>
                  <a:moveTo>
                    <a:pt x="5468" y="1"/>
                  </a:moveTo>
                  <a:cubicBezTo>
                    <a:pt x="5465" y="1"/>
                    <a:pt x="5461" y="1"/>
                    <a:pt x="5457" y="1"/>
                  </a:cubicBezTo>
                  <a:cubicBezTo>
                    <a:pt x="3029" y="4"/>
                    <a:pt x="943" y="1719"/>
                    <a:pt x="472" y="4098"/>
                  </a:cubicBezTo>
                  <a:cubicBezTo>
                    <a:pt x="1" y="6481"/>
                    <a:pt x="1275" y="8860"/>
                    <a:pt x="3519" y="9787"/>
                  </a:cubicBezTo>
                  <a:cubicBezTo>
                    <a:pt x="4151" y="10049"/>
                    <a:pt x="4811" y="10175"/>
                    <a:pt x="5463" y="10175"/>
                  </a:cubicBezTo>
                  <a:cubicBezTo>
                    <a:pt x="7120" y="10175"/>
                    <a:pt x="8725" y="9362"/>
                    <a:pt x="9693" y="7912"/>
                  </a:cubicBezTo>
                  <a:cubicBezTo>
                    <a:pt x="11040" y="5895"/>
                    <a:pt x="10774" y="3207"/>
                    <a:pt x="9059" y="1492"/>
                  </a:cubicBezTo>
                  <a:cubicBezTo>
                    <a:pt x="8108" y="535"/>
                    <a:pt x="6814" y="1"/>
                    <a:pt x="5468" y="1"/>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grpSp>
      <p:pic>
        <p:nvPicPr>
          <p:cNvPr id="436" name="Google Shape;436;p46"/>
          <p:cNvPicPr preferRelativeResize="0"/>
          <p:nvPr/>
        </p:nvPicPr>
        <p:blipFill rotWithShape="1">
          <a:blip r:embed="rId3">
            <a:alphaModFix/>
          </a:blip>
          <a:srcRect b="0" l="0" r="0" t="0"/>
          <a:stretch/>
        </p:blipFill>
        <p:spPr>
          <a:xfrm>
            <a:off x="0" y="896475"/>
            <a:ext cx="7506550" cy="3379450"/>
          </a:xfrm>
          <a:prstGeom prst="rect">
            <a:avLst/>
          </a:prstGeom>
          <a:noFill/>
          <a:ln>
            <a:noFill/>
          </a:ln>
        </p:spPr>
      </p:pic>
      <p:grpSp>
        <p:nvGrpSpPr>
          <p:cNvPr id="437" name="Google Shape;437;p46"/>
          <p:cNvGrpSpPr/>
          <p:nvPr/>
        </p:nvGrpSpPr>
        <p:grpSpPr>
          <a:xfrm>
            <a:off x="8037553" y="2603137"/>
            <a:ext cx="533549" cy="280331"/>
            <a:chOff x="2080675" y="352325"/>
            <a:chExt cx="485000" cy="254800"/>
          </a:xfrm>
        </p:grpSpPr>
        <p:sp>
          <p:nvSpPr>
            <p:cNvPr id="438" name="Google Shape;438;p46"/>
            <p:cNvSpPr/>
            <p:nvPr/>
          </p:nvSpPr>
          <p:spPr>
            <a:xfrm>
              <a:off x="2080675" y="352325"/>
              <a:ext cx="485000" cy="254800"/>
            </a:xfrm>
            <a:custGeom>
              <a:rect b="b" l="l" r="r" t="t"/>
              <a:pathLst>
                <a:path extrusionOk="0" h="10192" w="19400">
                  <a:moveTo>
                    <a:pt x="5514" y="2183"/>
                  </a:moveTo>
                  <a:cubicBezTo>
                    <a:pt x="4291" y="3932"/>
                    <a:pt x="4291" y="6254"/>
                    <a:pt x="5514" y="8002"/>
                  </a:cubicBezTo>
                  <a:cubicBezTo>
                    <a:pt x="4858" y="7685"/>
                    <a:pt x="4230" y="7320"/>
                    <a:pt x="3632" y="6909"/>
                  </a:cubicBezTo>
                  <a:cubicBezTo>
                    <a:pt x="2841" y="6368"/>
                    <a:pt x="2099" y="5762"/>
                    <a:pt x="1410" y="5097"/>
                  </a:cubicBezTo>
                  <a:cubicBezTo>
                    <a:pt x="2071" y="4454"/>
                    <a:pt x="3572" y="3126"/>
                    <a:pt x="5514" y="2183"/>
                  </a:cubicBezTo>
                  <a:close/>
                  <a:moveTo>
                    <a:pt x="13865" y="2171"/>
                  </a:moveTo>
                  <a:cubicBezTo>
                    <a:pt x="14527" y="2491"/>
                    <a:pt x="15167" y="2866"/>
                    <a:pt x="15774" y="3283"/>
                  </a:cubicBezTo>
                  <a:cubicBezTo>
                    <a:pt x="16562" y="3823"/>
                    <a:pt x="17304" y="4430"/>
                    <a:pt x="17996" y="5094"/>
                  </a:cubicBezTo>
                  <a:cubicBezTo>
                    <a:pt x="17307" y="5759"/>
                    <a:pt x="16565" y="6365"/>
                    <a:pt x="15774" y="6909"/>
                  </a:cubicBezTo>
                  <a:cubicBezTo>
                    <a:pt x="15167" y="7326"/>
                    <a:pt x="14530" y="7697"/>
                    <a:pt x="13865" y="8017"/>
                  </a:cubicBezTo>
                  <a:cubicBezTo>
                    <a:pt x="15097" y="6263"/>
                    <a:pt x="15097" y="3926"/>
                    <a:pt x="13865" y="2171"/>
                  </a:cubicBezTo>
                  <a:close/>
                  <a:moveTo>
                    <a:pt x="9801" y="1133"/>
                  </a:moveTo>
                  <a:cubicBezTo>
                    <a:pt x="11948" y="1190"/>
                    <a:pt x="13657" y="2947"/>
                    <a:pt x="13657" y="5091"/>
                  </a:cubicBezTo>
                  <a:cubicBezTo>
                    <a:pt x="13657" y="7238"/>
                    <a:pt x="11948" y="8995"/>
                    <a:pt x="9801" y="9053"/>
                  </a:cubicBezTo>
                  <a:lnTo>
                    <a:pt x="9566" y="9053"/>
                  </a:lnTo>
                  <a:cubicBezTo>
                    <a:pt x="7431" y="8983"/>
                    <a:pt x="5734" y="7232"/>
                    <a:pt x="5728" y="5094"/>
                  </a:cubicBezTo>
                  <a:cubicBezTo>
                    <a:pt x="5731" y="2947"/>
                    <a:pt x="7440" y="1190"/>
                    <a:pt x="9587" y="1133"/>
                  </a:cubicBezTo>
                  <a:close/>
                  <a:moveTo>
                    <a:pt x="9557" y="0"/>
                  </a:moveTo>
                  <a:cubicBezTo>
                    <a:pt x="7440" y="37"/>
                    <a:pt x="5166" y="852"/>
                    <a:pt x="2965" y="2362"/>
                  </a:cubicBezTo>
                  <a:cubicBezTo>
                    <a:pt x="1283" y="3518"/>
                    <a:pt x="239" y="4665"/>
                    <a:pt x="196" y="4714"/>
                  </a:cubicBezTo>
                  <a:cubicBezTo>
                    <a:pt x="0" y="4928"/>
                    <a:pt x="0" y="5257"/>
                    <a:pt x="196" y="5472"/>
                  </a:cubicBezTo>
                  <a:cubicBezTo>
                    <a:pt x="239" y="5523"/>
                    <a:pt x="1283" y="6670"/>
                    <a:pt x="2965" y="7827"/>
                  </a:cubicBezTo>
                  <a:cubicBezTo>
                    <a:pt x="5166" y="9337"/>
                    <a:pt x="7440" y="10149"/>
                    <a:pt x="9557" y="10188"/>
                  </a:cubicBezTo>
                  <a:cubicBezTo>
                    <a:pt x="9602" y="10188"/>
                    <a:pt x="9647" y="10191"/>
                    <a:pt x="9692" y="10191"/>
                  </a:cubicBezTo>
                  <a:lnTo>
                    <a:pt x="9717" y="10191"/>
                  </a:lnTo>
                  <a:cubicBezTo>
                    <a:pt x="11869" y="10185"/>
                    <a:pt x="14194" y="9367"/>
                    <a:pt x="16435" y="7827"/>
                  </a:cubicBezTo>
                  <a:cubicBezTo>
                    <a:pt x="18120" y="6670"/>
                    <a:pt x="19161" y="5523"/>
                    <a:pt x="19207" y="5475"/>
                  </a:cubicBezTo>
                  <a:cubicBezTo>
                    <a:pt x="19400" y="5257"/>
                    <a:pt x="19400" y="4931"/>
                    <a:pt x="19207" y="4714"/>
                  </a:cubicBezTo>
                  <a:cubicBezTo>
                    <a:pt x="19161" y="4665"/>
                    <a:pt x="18120" y="3521"/>
                    <a:pt x="16435" y="2365"/>
                  </a:cubicBezTo>
                  <a:cubicBezTo>
                    <a:pt x="14191" y="822"/>
                    <a:pt x="11869" y="6"/>
                    <a:pt x="9717" y="0"/>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CC0000"/>
                </a:solidFill>
                <a:latin typeface="Arial"/>
                <a:ea typeface="Arial"/>
                <a:cs typeface="Arial"/>
                <a:sym typeface="Arial"/>
              </a:endParaRPr>
            </a:p>
          </p:txBody>
        </p:sp>
        <p:sp>
          <p:nvSpPr>
            <p:cNvPr id="439" name="Google Shape;439;p46"/>
            <p:cNvSpPr/>
            <p:nvPr/>
          </p:nvSpPr>
          <p:spPr>
            <a:xfrm>
              <a:off x="2246650" y="408900"/>
              <a:ext cx="147075" cy="141600"/>
            </a:xfrm>
            <a:custGeom>
              <a:rect b="b" l="l" r="r" t="t"/>
              <a:pathLst>
                <a:path extrusionOk="0" h="5664" w="5883">
                  <a:moveTo>
                    <a:pt x="3054" y="1132"/>
                  </a:moveTo>
                  <a:cubicBezTo>
                    <a:pt x="3495" y="1132"/>
                    <a:pt x="3930" y="1304"/>
                    <a:pt x="4255" y="1630"/>
                  </a:cubicBezTo>
                  <a:cubicBezTo>
                    <a:pt x="4738" y="2116"/>
                    <a:pt x="4886" y="2846"/>
                    <a:pt x="4624" y="3480"/>
                  </a:cubicBezTo>
                  <a:cubicBezTo>
                    <a:pt x="4358" y="4115"/>
                    <a:pt x="3739" y="4531"/>
                    <a:pt x="3053" y="4531"/>
                  </a:cubicBezTo>
                  <a:cubicBezTo>
                    <a:pt x="2114" y="4528"/>
                    <a:pt x="1357" y="3770"/>
                    <a:pt x="1353" y="2831"/>
                  </a:cubicBezTo>
                  <a:cubicBezTo>
                    <a:pt x="1353" y="2143"/>
                    <a:pt x="1767" y="1524"/>
                    <a:pt x="2404" y="1261"/>
                  </a:cubicBezTo>
                  <a:cubicBezTo>
                    <a:pt x="2614" y="1174"/>
                    <a:pt x="2835" y="1132"/>
                    <a:pt x="3054" y="1132"/>
                  </a:cubicBezTo>
                  <a:close/>
                  <a:moveTo>
                    <a:pt x="3053" y="1"/>
                  </a:moveTo>
                  <a:cubicBezTo>
                    <a:pt x="2316" y="1"/>
                    <a:pt x="1593" y="288"/>
                    <a:pt x="1052" y="829"/>
                  </a:cubicBezTo>
                  <a:cubicBezTo>
                    <a:pt x="242" y="1639"/>
                    <a:pt x="1" y="2855"/>
                    <a:pt x="439" y="3915"/>
                  </a:cubicBezTo>
                  <a:cubicBezTo>
                    <a:pt x="876" y="4972"/>
                    <a:pt x="1909" y="5663"/>
                    <a:pt x="3053" y="5663"/>
                  </a:cubicBezTo>
                  <a:cubicBezTo>
                    <a:pt x="4614" y="5660"/>
                    <a:pt x="5883" y="4395"/>
                    <a:pt x="5883" y="2831"/>
                  </a:cubicBezTo>
                  <a:cubicBezTo>
                    <a:pt x="5883" y="1687"/>
                    <a:pt x="5194" y="654"/>
                    <a:pt x="4137" y="216"/>
                  </a:cubicBezTo>
                  <a:cubicBezTo>
                    <a:pt x="3786" y="71"/>
                    <a:pt x="3418" y="1"/>
                    <a:pt x="3053" y="1"/>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CC0000"/>
                </a:solidFill>
                <a:latin typeface="Arial"/>
                <a:ea typeface="Arial"/>
                <a:cs typeface="Arial"/>
                <a:sym typeface="Arial"/>
              </a:endParaRPr>
            </a:p>
          </p:txBody>
        </p:sp>
      </p:grpSp>
      <p:sp>
        <p:nvSpPr>
          <p:cNvPr id="440" name="Google Shape;440;p46"/>
          <p:cNvSpPr txBox="1"/>
          <p:nvPr/>
        </p:nvSpPr>
        <p:spPr>
          <a:xfrm>
            <a:off x="0" y="4275925"/>
            <a:ext cx="50088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Calibri"/>
                <a:ea typeface="Calibri"/>
                <a:cs typeface="Calibri"/>
                <a:sym typeface="Calibri"/>
              </a:rPr>
              <a:t>Japanese</a:t>
            </a:r>
            <a:r>
              <a:rPr lang="en-US" sz="1000">
                <a:solidFill>
                  <a:schemeClr val="dk1"/>
                </a:solidFill>
                <a:latin typeface="Calibri"/>
                <a:ea typeface="Calibri"/>
                <a:cs typeface="Calibri"/>
                <a:sym typeface="Calibri"/>
              </a:rPr>
              <a:t>, </a:t>
            </a:r>
            <a:r>
              <a:rPr i="1" lang="en-US" sz="1000" u="none" cap="none" strike="noStrike">
                <a:solidFill>
                  <a:schemeClr val="dk1"/>
                </a:solidFill>
                <a:latin typeface="Calibri"/>
                <a:ea typeface="Calibri"/>
                <a:cs typeface="Calibri"/>
                <a:sym typeface="Calibri"/>
              </a:rPr>
              <a:t>Genji in Exile at Suma</a:t>
            </a:r>
            <a:r>
              <a:rPr lang="en-US" sz="1000">
                <a:solidFill>
                  <a:schemeClr val="dk1"/>
                </a:solidFill>
                <a:latin typeface="Calibri"/>
                <a:ea typeface="Calibri"/>
                <a:cs typeface="Calibri"/>
                <a:sym typeface="Calibri"/>
              </a:rPr>
              <a:t>, late 16th century, s</a:t>
            </a:r>
            <a:r>
              <a:rPr b="0" lang="en-US" sz="1000" u="none" cap="none" strike="noStrike">
                <a:solidFill>
                  <a:schemeClr val="dk1"/>
                </a:solidFill>
                <a:latin typeface="Calibri"/>
                <a:ea typeface="Calibri"/>
                <a:cs typeface="Calibri"/>
                <a:sym typeface="Calibri"/>
              </a:rPr>
              <a:t>ix-fold </a:t>
            </a:r>
            <a:r>
              <a:rPr b="0" i="0" lang="en-US" sz="1000" u="none" cap="none" strike="noStrike">
                <a:solidFill>
                  <a:schemeClr val="dk1"/>
                </a:solidFill>
                <a:latin typeface="Calibri"/>
                <a:ea typeface="Calibri"/>
                <a:cs typeface="Calibri"/>
                <a:sym typeface="Calibri"/>
              </a:rPr>
              <a:t>screen; ink, gold, silver, and pigments on paper</a:t>
            </a:r>
            <a:r>
              <a:rPr lang="en-US" sz="1000">
                <a:solidFill>
                  <a:schemeClr val="dk1"/>
                </a:solidFill>
                <a:latin typeface="Calibri"/>
                <a:ea typeface="Calibri"/>
                <a:cs typeface="Calibri"/>
                <a:sym typeface="Calibri"/>
              </a:rPr>
              <a:t>. Kimbell Art Museum</a:t>
            </a:r>
            <a:endParaRPr b="0" i="0" sz="1000" u="none" cap="none" strike="noStrike">
              <a:solidFill>
                <a:schemeClr val="dk1"/>
              </a:solidFill>
              <a:latin typeface="Quattrocento Sans"/>
              <a:ea typeface="Quattrocento Sans"/>
              <a:cs typeface="Quattrocento Sans"/>
              <a:sym typeface="Quattrocento Sans"/>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D8D8"/>
        </a:solidFill>
      </p:bgPr>
    </p:bg>
    <p:spTree>
      <p:nvGrpSpPr>
        <p:cNvPr id="444" name="Shape 444"/>
        <p:cNvGrpSpPr/>
        <p:nvPr/>
      </p:nvGrpSpPr>
      <p:grpSpPr>
        <a:xfrm>
          <a:off x="0" y="0"/>
          <a:ext cx="0" cy="0"/>
          <a:chOff x="0" y="0"/>
          <a:chExt cx="0" cy="0"/>
        </a:xfrm>
      </p:grpSpPr>
      <p:grpSp>
        <p:nvGrpSpPr>
          <p:cNvPr id="445" name="Google Shape;445;p47"/>
          <p:cNvGrpSpPr/>
          <p:nvPr/>
        </p:nvGrpSpPr>
        <p:grpSpPr>
          <a:xfrm>
            <a:off x="8037551" y="1121437"/>
            <a:ext cx="533560" cy="418376"/>
            <a:chOff x="-41694200" y="2382950"/>
            <a:chExt cx="317425" cy="248900"/>
          </a:xfrm>
        </p:grpSpPr>
        <p:sp>
          <p:nvSpPr>
            <p:cNvPr id="446" name="Google Shape;446;p47"/>
            <p:cNvSpPr/>
            <p:nvPr/>
          </p:nvSpPr>
          <p:spPr>
            <a:xfrm>
              <a:off x="-41694200" y="2382950"/>
              <a:ext cx="317425" cy="248900"/>
            </a:xfrm>
            <a:custGeom>
              <a:rect b="b" l="l" r="r" t="t"/>
              <a:pathLst>
                <a:path extrusionOk="0" h="9956" w="12697">
                  <a:moveTo>
                    <a:pt x="10555" y="851"/>
                  </a:moveTo>
                  <a:cubicBezTo>
                    <a:pt x="10807" y="851"/>
                    <a:pt x="10964" y="1040"/>
                    <a:pt x="10964" y="1292"/>
                  </a:cubicBezTo>
                  <a:lnTo>
                    <a:pt x="10964" y="7499"/>
                  </a:lnTo>
                  <a:lnTo>
                    <a:pt x="1576" y="7499"/>
                  </a:lnTo>
                  <a:lnTo>
                    <a:pt x="1576" y="1292"/>
                  </a:lnTo>
                  <a:lnTo>
                    <a:pt x="1607" y="1292"/>
                  </a:lnTo>
                  <a:cubicBezTo>
                    <a:pt x="1607" y="1040"/>
                    <a:pt x="1828" y="882"/>
                    <a:pt x="2017" y="851"/>
                  </a:cubicBezTo>
                  <a:close/>
                  <a:moveTo>
                    <a:pt x="8507" y="8286"/>
                  </a:moveTo>
                  <a:lnTo>
                    <a:pt x="8507" y="8727"/>
                  </a:lnTo>
                  <a:cubicBezTo>
                    <a:pt x="8507" y="8918"/>
                    <a:pt x="8633" y="9073"/>
                    <a:pt x="8777" y="9137"/>
                  </a:cubicBezTo>
                  <a:lnTo>
                    <a:pt x="1198" y="9137"/>
                  </a:lnTo>
                  <a:cubicBezTo>
                    <a:pt x="1009" y="9137"/>
                    <a:pt x="851" y="9011"/>
                    <a:pt x="788" y="8853"/>
                  </a:cubicBezTo>
                  <a:cubicBezTo>
                    <a:pt x="757" y="8759"/>
                    <a:pt x="788" y="8759"/>
                    <a:pt x="788" y="8286"/>
                  </a:cubicBezTo>
                  <a:close/>
                  <a:moveTo>
                    <a:pt x="10145" y="8286"/>
                  </a:moveTo>
                  <a:lnTo>
                    <a:pt x="10145" y="8727"/>
                  </a:lnTo>
                  <a:cubicBezTo>
                    <a:pt x="10145" y="8918"/>
                    <a:pt x="10254" y="9073"/>
                    <a:pt x="10402" y="9137"/>
                  </a:cubicBezTo>
                  <a:lnTo>
                    <a:pt x="9051" y="9137"/>
                  </a:lnTo>
                  <a:cubicBezTo>
                    <a:pt x="9186" y="9073"/>
                    <a:pt x="9294" y="8918"/>
                    <a:pt x="9294" y="8727"/>
                  </a:cubicBezTo>
                  <a:lnTo>
                    <a:pt x="9294" y="8286"/>
                  </a:lnTo>
                  <a:close/>
                  <a:moveTo>
                    <a:pt x="11783" y="8286"/>
                  </a:moveTo>
                  <a:lnTo>
                    <a:pt x="11783" y="8727"/>
                  </a:lnTo>
                  <a:cubicBezTo>
                    <a:pt x="11815" y="8979"/>
                    <a:pt x="11626" y="9137"/>
                    <a:pt x="11374" y="9137"/>
                  </a:cubicBezTo>
                  <a:lnTo>
                    <a:pt x="10720" y="9137"/>
                  </a:lnTo>
                  <a:cubicBezTo>
                    <a:pt x="10874" y="9073"/>
                    <a:pt x="10964" y="8918"/>
                    <a:pt x="10964" y="8727"/>
                  </a:cubicBezTo>
                  <a:lnTo>
                    <a:pt x="10964" y="8286"/>
                  </a:lnTo>
                  <a:close/>
                  <a:moveTo>
                    <a:pt x="2048" y="0"/>
                  </a:moveTo>
                  <a:cubicBezTo>
                    <a:pt x="1387" y="0"/>
                    <a:pt x="788" y="536"/>
                    <a:pt x="820" y="1261"/>
                  </a:cubicBezTo>
                  <a:lnTo>
                    <a:pt x="820" y="7467"/>
                  </a:lnTo>
                  <a:lnTo>
                    <a:pt x="347" y="7467"/>
                  </a:lnTo>
                  <a:cubicBezTo>
                    <a:pt x="158" y="7467"/>
                    <a:pt x="0" y="7625"/>
                    <a:pt x="0" y="7814"/>
                  </a:cubicBezTo>
                  <a:lnTo>
                    <a:pt x="0" y="8696"/>
                  </a:lnTo>
                  <a:cubicBezTo>
                    <a:pt x="0" y="9357"/>
                    <a:pt x="568" y="9956"/>
                    <a:pt x="1229" y="9956"/>
                  </a:cubicBezTo>
                  <a:lnTo>
                    <a:pt x="11437" y="9956"/>
                  </a:lnTo>
                  <a:cubicBezTo>
                    <a:pt x="12098" y="9956"/>
                    <a:pt x="12697" y="9389"/>
                    <a:pt x="12697" y="8696"/>
                  </a:cubicBezTo>
                  <a:lnTo>
                    <a:pt x="12697" y="7877"/>
                  </a:lnTo>
                  <a:cubicBezTo>
                    <a:pt x="12634" y="7656"/>
                    <a:pt x="12445" y="7467"/>
                    <a:pt x="12224" y="7467"/>
                  </a:cubicBezTo>
                  <a:lnTo>
                    <a:pt x="11815" y="7467"/>
                  </a:lnTo>
                  <a:lnTo>
                    <a:pt x="11815" y="1261"/>
                  </a:lnTo>
                  <a:cubicBezTo>
                    <a:pt x="11815" y="567"/>
                    <a:pt x="11279" y="0"/>
                    <a:pt x="10586" y="0"/>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7" name="Google Shape;447;p47"/>
            <p:cNvSpPr/>
            <p:nvPr/>
          </p:nvSpPr>
          <p:spPr>
            <a:xfrm>
              <a:off x="-41586600" y="2425550"/>
              <a:ext cx="107450" cy="102925"/>
            </a:xfrm>
            <a:custGeom>
              <a:rect b="b" l="l" r="r" t="t"/>
              <a:pathLst>
                <a:path extrusionOk="0" h="4117" w="4298">
                  <a:moveTo>
                    <a:pt x="1147" y="1037"/>
                  </a:moveTo>
                  <a:lnTo>
                    <a:pt x="2218" y="1384"/>
                  </a:lnTo>
                  <a:lnTo>
                    <a:pt x="1493" y="2108"/>
                  </a:lnTo>
                  <a:lnTo>
                    <a:pt x="1147" y="1037"/>
                  </a:lnTo>
                  <a:close/>
                  <a:moveTo>
                    <a:pt x="466" y="1"/>
                  </a:moveTo>
                  <a:cubicBezTo>
                    <a:pt x="209" y="1"/>
                    <a:pt x="1" y="267"/>
                    <a:pt x="107" y="533"/>
                  </a:cubicBezTo>
                  <a:lnTo>
                    <a:pt x="926" y="3022"/>
                  </a:lnTo>
                  <a:cubicBezTo>
                    <a:pt x="987" y="3184"/>
                    <a:pt x="1164" y="3293"/>
                    <a:pt x="1341" y="3293"/>
                  </a:cubicBezTo>
                  <a:cubicBezTo>
                    <a:pt x="1441" y="3293"/>
                    <a:pt x="1540" y="3259"/>
                    <a:pt x="1619" y="3180"/>
                  </a:cubicBezTo>
                  <a:lnTo>
                    <a:pt x="2155" y="2613"/>
                  </a:lnTo>
                  <a:lnTo>
                    <a:pt x="3541" y="3999"/>
                  </a:lnTo>
                  <a:cubicBezTo>
                    <a:pt x="3620" y="4077"/>
                    <a:pt x="3730" y="4117"/>
                    <a:pt x="3840" y="4117"/>
                  </a:cubicBezTo>
                  <a:cubicBezTo>
                    <a:pt x="3951" y="4117"/>
                    <a:pt x="4061" y="4077"/>
                    <a:pt x="4140" y="3999"/>
                  </a:cubicBezTo>
                  <a:cubicBezTo>
                    <a:pt x="4297" y="3841"/>
                    <a:pt x="4297" y="3558"/>
                    <a:pt x="4140" y="3400"/>
                  </a:cubicBezTo>
                  <a:lnTo>
                    <a:pt x="2722" y="2077"/>
                  </a:lnTo>
                  <a:lnTo>
                    <a:pt x="3258" y="1510"/>
                  </a:lnTo>
                  <a:cubicBezTo>
                    <a:pt x="3510" y="1289"/>
                    <a:pt x="3384" y="911"/>
                    <a:pt x="3100" y="848"/>
                  </a:cubicBezTo>
                  <a:lnTo>
                    <a:pt x="611" y="29"/>
                  </a:lnTo>
                  <a:cubicBezTo>
                    <a:pt x="562" y="10"/>
                    <a:pt x="514" y="1"/>
                    <a:pt x="466" y="1"/>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48" name="Google Shape;448;p47"/>
          <p:cNvSpPr txBox="1"/>
          <p:nvPr/>
        </p:nvSpPr>
        <p:spPr>
          <a:xfrm>
            <a:off x="8802450" y="1004050"/>
            <a:ext cx="3243900" cy="2247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1" i="0" lang="en-US" sz="2000" u="none" cap="none" strike="noStrike">
                <a:solidFill>
                  <a:schemeClr val="dk1"/>
                </a:solidFill>
                <a:latin typeface="Calibri"/>
                <a:ea typeface="Calibri"/>
                <a:cs typeface="Calibri"/>
                <a:sym typeface="Calibri"/>
              </a:rPr>
              <a:t>Research</a:t>
            </a:r>
            <a:r>
              <a:rPr b="0" i="0" lang="en-US" sz="2000" u="none" cap="none" strike="noStrike">
                <a:solidFill>
                  <a:schemeClr val="dk1"/>
                </a:solidFill>
                <a:latin typeface="Calibri"/>
                <a:ea typeface="Calibri"/>
                <a:cs typeface="Calibri"/>
                <a:sym typeface="Calibri"/>
              </a:rPr>
              <a:t> another famous </a:t>
            </a:r>
            <a:r>
              <a:rPr b="1" i="0" lang="en-US" sz="2000" u="none" cap="none" strike="noStrike">
                <a:solidFill>
                  <a:schemeClr val="dk1"/>
                </a:solidFill>
                <a:latin typeface="Calibri"/>
                <a:ea typeface="Calibri"/>
                <a:cs typeface="Calibri"/>
                <a:sym typeface="Calibri"/>
              </a:rPr>
              <a:t>historical event </a:t>
            </a:r>
            <a:r>
              <a:rPr b="0" i="0" lang="en-US" sz="2000" u="none" cap="none" strike="noStrike">
                <a:solidFill>
                  <a:schemeClr val="dk1"/>
                </a:solidFill>
                <a:latin typeface="Calibri"/>
                <a:ea typeface="Calibri"/>
                <a:cs typeface="Calibri"/>
                <a:sym typeface="Calibri"/>
              </a:rPr>
              <a:t>and </a:t>
            </a:r>
            <a:r>
              <a:rPr b="1" i="0" lang="en-US" sz="2000" u="none" cap="none" strike="noStrike">
                <a:solidFill>
                  <a:schemeClr val="dk1"/>
                </a:solidFill>
                <a:latin typeface="Calibri"/>
                <a:ea typeface="Calibri"/>
                <a:cs typeface="Calibri"/>
                <a:sym typeface="Calibri"/>
              </a:rPr>
              <a:t>create</a:t>
            </a:r>
            <a:r>
              <a:rPr b="0" i="0" lang="en-US" sz="2000" u="none" cap="none" strike="noStrike">
                <a:solidFill>
                  <a:schemeClr val="dk1"/>
                </a:solidFill>
                <a:latin typeface="Calibri"/>
                <a:ea typeface="Calibri"/>
                <a:cs typeface="Calibri"/>
                <a:sym typeface="Calibri"/>
              </a:rPr>
              <a:t> a picture that shows an important </a:t>
            </a:r>
            <a:r>
              <a:rPr b="1" i="0" lang="en-US" sz="2000" u="none" cap="none" strike="noStrike">
                <a:solidFill>
                  <a:schemeClr val="dk1"/>
                </a:solidFill>
                <a:latin typeface="Calibri"/>
                <a:ea typeface="Calibri"/>
                <a:cs typeface="Calibri"/>
                <a:sym typeface="Calibri"/>
              </a:rPr>
              <a:t>episode</a:t>
            </a:r>
            <a:r>
              <a:rPr b="0" i="0" lang="en-US" sz="2000" u="none" cap="none" strike="noStrike">
                <a:solidFill>
                  <a:schemeClr val="dk1"/>
                </a:solidFill>
                <a:latin typeface="Calibri"/>
                <a:ea typeface="Calibri"/>
                <a:cs typeface="Calibri"/>
                <a:sym typeface="Calibri"/>
              </a:rPr>
              <a:t> from that story. </a:t>
            </a:r>
            <a:endParaRPr b="0" i="0" sz="2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000"/>
              <a:buFont typeface="Arial"/>
              <a:buNone/>
            </a:pPr>
            <a:r>
              <a:t/>
            </a:r>
            <a:endParaRPr b="0" i="0" sz="2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alibri"/>
              <a:ea typeface="Calibri"/>
              <a:cs typeface="Calibri"/>
              <a:sym typeface="Calibri"/>
            </a:endParaRPr>
          </a:p>
        </p:txBody>
      </p:sp>
      <p:grpSp>
        <p:nvGrpSpPr>
          <p:cNvPr id="449" name="Google Shape;449;p47"/>
          <p:cNvGrpSpPr/>
          <p:nvPr/>
        </p:nvGrpSpPr>
        <p:grpSpPr>
          <a:xfrm>
            <a:off x="6973003" y="3599400"/>
            <a:ext cx="533549" cy="280331"/>
            <a:chOff x="2080675" y="352325"/>
            <a:chExt cx="485000" cy="254800"/>
          </a:xfrm>
        </p:grpSpPr>
        <p:sp>
          <p:nvSpPr>
            <p:cNvPr id="450" name="Google Shape;450;p47"/>
            <p:cNvSpPr/>
            <p:nvPr/>
          </p:nvSpPr>
          <p:spPr>
            <a:xfrm>
              <a:off x="2080675" y="352325"/>
              <a:ext cx="485000" cy="254800"/>
            </a:xfrm>
            <a:custGeom>
              <a:rect b="b" l="l" r="r" t="t"/>
              <a:pathLst>
                <a:path extrusionOk="0" h="10192" w="19400">
                  <a:moveTo>
                    <a:pt x="5514" y="2183"/>
                  </a:moveTo>
                  <a:cubicBezTo>
                    <a:pt x="4291" y="3932"/>
                    <a:pt x="4291" y="6254"/>
                    <a:pt x="5514" y="8002"/>
                  </a:cubicBezTo>
                  <a:cubicBezTo>
                    <a:pt x="4858" y="7685"/>
                    <a:pt x="4230" y="7320"/>
                    <a:pt x="3632" y="6909"/>
                  </a:cubicBezTo>
                  <a:cubicBezTo>
                    <a:pt x="2841" y="6368"/>
                    <a:pt x="2099" y="5762"/>
                    <a:pt x="1410" y="5097"/>
                  </a:cubicBezTo>
                  <a:cubicBezTo>
                    <a:pt x="2071" y="4454"/>
                    <a:pt x="3572" y="3126"/>
                    <a:pt x="5514" y="2183"/>
                  </a:cubicBezTo>
                  <a:close/>
                  <a:moveTo>
                    <a:pt x="13865" y="2171"/>
                  </a:moveTo>
                  <a:cubicBezTo>
                    <a:pt x="14527" y="2491"/>
                    <a:pt x="15167" y="2866"/>
                    <a:pt x="15774" y="3283"/>
                  </a:cubicBezTo>
                  <a:cubicBezTo>
                    <a:pt x="16562" y="3823"/>
                    <a:pt x="17304" y="4430"/>
                    <a:pt x="17996" y="5094"/>
                  </a:cubicBezTo>
                  <a:cubicBezTo>
                    <a:pt x="17307" y="5759"/>
                    <a:pt x="16565" y="6365"/>
                    <a:pt x="15774" y="6909"/>
                  </a:cubicBezTo>
                  <a:cubicBezTo>
                    <a:pt x="15167" y="7326"/>
                    <a:pt x="14530" y="7697"/>
                    <a:pt x="13865" y="8017"/>
                  </a:cubicBezTo>
                  <a:cubicBezTo>
                    <a:pt x="15097" y="6263"/>
                    <a:pt x="15097" y="3926"/>
                    <a:pt x="13865" y="2171"/>
                  </a:cubicBezTo>
                  <a:close/>
                  <a:moveTo>
                    <a:pt x="9801" y="1133"/>
                  </a:moveTo>
                  <a:cubicBezTo>
                    <a:pt x="11948" y="1190"/>
                    <a:pt x="13657" y="2947"/>
                    <a:pt x="13657" y="5091"/>
                  </a:cubicBezTo>
                  <a:cubicBezTo>
                    <a:pt x="13657" y="7238"/>
                    <a:pt x="11948" y="8995"/>
                    <a:pt x="9801" y="9053"/>
                  </a:cubicBezTo>
                  <a:lnTo>
                    <a:pt x="9566" y="9053"/>
                  </a:lnTo>
                  <a:cubicBezTo>
                    <a:pt x="7431" y="8983"/>
                    <a:pt x="5734" y="7232"/>
                    <a:pt x="5728" y="5094"/>
                  </a:cubicBezTo>
                  <a:cubicBezTo>
                    <a:pt x="5731" y="2947"/>
                    <a:pt x="7440" y="1190"/>
                    <a:pt x="9587" y="1133"/>
                  </a:cubicBezTo>
                  <a:close/>
                  <a:moveTo>
                    <a:pt x="9557" y="0"/>
                  </a:moveTo>
                  <a:cubicBezTo>
                    <a:pt x="7440" y="37"/>
                    <a:pt x="5166" y="852"/>
                    <a:pt x="2965" y="2362"/>
                  </a:cubicBezTo>
                  <a:cubicBezTo>
                    <a:pt x="1283" y="3518"/>
                    <a:pt x="239" y="4665"/>
                    <a:pt x="196" y="4714"/>
                  </a:cubicBezTo>
                  <a:cubicBezTo>
                    <a:pt x="0" y="4928"/>
                    <a:pt x="0" y="5257"/>
                    <a:pt x="196" y="5472"/>
                  </a:cubicBezTo>
                  <a:cubicBezTo>
                    <a:pt x="239" y="5523"/>
                    <a:pt x="1283" y="6670"/>
                    <a:pt x="2965" y="7827"/>
                  </a:cubicBezTo>
                  <a:cubicBezTo>
                    <a:pt x="5166" y="9337"/>
                    <a:pt x="7440" y="10149"/>
                    <a:pt x="9557" y="10188"/>
                  </a:cubicBezTo>
                  <a:cubicBezTo>
                    <a:pt x="9602" y="10188"/>
                    <a:pt x="9647" y="10191"/>
                    <a:pt x="9692" y="10191"/>
                  </a:cubicBezTo>
                  <a:lnTo>
                    <a:pt x="9717" y="10191"/>
                  </a:lnTo>
                  <a:cubicBezTo>
                    <a:pt x="11869" y="10185"/>
                    <a:pt x="14194" y="9367"/>
                    <a:pt x="16435" y="7827"/>
                  </a:cubicBezTo>
                  <a:cubicBezTo>
                    <a:pt x="18120" y="6670"/>
                    <a:pt x="19161" y="5523"/>
                    <a:pt x="19207" y="5475"/>
                  </a:cubicBezTo>
                  <a:cubicBezTo>
                    <a:pt x="19400" y="5257"/>
                    <a:pt x="19400" y="4931"/>
                    <a:pt x="19207" y="4714"/>
                  </a:cubicBezTo>
                  <a:cubicBezTo>
                    <a:pt x="19161" y="4665"/>
                    <a:pt x="18120" y="3521"/>
                    <a:pt x="16435" y="2365"/>
                  </a:cubicBezTo>
                  <a:cubicBezTo>
                    <a:pt x="14191" y="822"/>
                    <a:pt x="11869" y="6"/>
                    <a:pt x="9717" y="0"/>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CC0000"/>
                </a:solidFill>
                <a:latin typeface="Arial"/>
                <a:ea typeface="Arial"/>
                <a:cs typeface="Arial"/>
                <a:sym typeface="Arial"/>
              </a:endParaRPr>
            </a:p>
          </p:txBody>
        </p:sp>
        <p:sp>
          <p:nvSpPr>
            <p:cNvPr id="451" name="Google Shape;451;p47"/>
            <p:cNvSpPr/>
            <p:nvPr/>
          </p:nvSpPr>
          <p:spPr>
            <a:xfrm>
              <a:off x="2246650" y="408900"/>
              <a:ext cx="147075" cy="141600"/>
            </a:xfrm>
            <a:custGeom>
              <a:rect b="b" l="l" r="r" t="t"/>
              <a:pathLst>
                <a:path extrusionOk="0" h="5664" w="5883">
                  <a:moveTo>
                    <a:pt x="3054" y="1132"/>
                  </a:moveTo>
                  <a:cubicBezTo>
                    <a:pt x="3495" y="1132"/>
                    <a:pt x="3930" y="1304"/>
                    <a:pt x="4255" y="1630"/>
                  </a:cubicBezTo>
                  <a:cubicBezTo>
                    <a:pt x="4738" y="2116"/>
                    <a:pt x="4886" y="2846"/>
                    <a:pt x="4624" y="3480"/>
                  </a:cubicBezTo>
                  <a:cubicBezTo>
                    <a:pt x="4358" y="4115"/>
                    <a:pt x="3739" y="4531"/>
                    <a:pt x="3053" y="4531"/>
                  </a:cubicBezTo>
                  <a:cubicBezTo>
                    <a:pt x="2114" y="4528"/>
                    <a:pt x="1357" y="3770"/>
                    <a:pt x="1353" y="2831"/>
                  </a:cubicBezTo>
                  <a:cubicBezTo>
                    <a:pt x="1353" y="2143"/>
                    <a:pt x="1767" y="1524"/>
                    <a:pt x="2404" y="1261"/>
                  </a:cubicBezTo>
                  <a:cubicBezTo>
                    <a:pt x="2614" y="1174"/>
                    <a:pt x="2835" y="1132"/>
                    <a:pt x="3054" y="1132"/>
                  </a:cubicBezTo>
                  <a:close/>
                  <a:moveTo>
                    <a:pt x="3053" y="1"/>
                  </a:moveTo>
                  <a:cubicBezTo>
                    <a:pt x="2316" y="1"/>
                    <a:pt x="1593" y="288"/>
                    <a:pt x="1052" y="829"/>
                  </a:cubicBezTo>
                  <a:cubicBezTo>
                    <a:pt x="242" y="1639"/>
                    <a:pt x="1" y="2855"/>
                    <a:pt x="439" y="3915"/>
                  </a:cubicBezTo>
                  <a:cubicBezTo>
                    <a:pt x="876" y="4972"/>
                    <a:pt x="1909" y="5663"/>
                    <a:pt x="3053" y="5663"/>
                  </a:cubicBezTo>
                  <a:cubicBezTo>
                    <a:pt x="4614" y="5660"/>
                    <a:pt x="5883" y="4395"/>
                    <a:pt x="5883" y="2831"/>
                  </a:cubicBezTo>
                  <a:cubicBezTo>
                    <a:pt x="5883" y="1687"/>
                    <a:pt x="5194" y="654"/>
                    <a:pt x="4137" y="216"/>
                  </a:cubicBezTo>
                  <a:cubicBezTo>
                    <a:pt x="3786" y="71"/>
                    <a:pt x="3418" y="1"/>
                    <a:pt x="3053" y="1"/>
                  </a:cubicBezTo>
                  <a:close/>
                </a:path>
              </a:pathLst>
            </a:custGeom>
            <a:solidFill>
              <a:srgbClr val="5F7D9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CC0000"/>
                </a:solidFill>
                <a:latin typeface="Arial"/>
                <a:ea typeface="Arial"/>
                <a:cs typeface="Arial"/>
                <a:sym typeface="Arial"/>
              </a:endParaRPr>
            </a:p>
          </p:txBody>
        </p:sp>
      </p:grpSp>
      <p:pic>
        <p:nvPicPr>
          <p:cNvPr id="452" name="Google Shape;452;p47"/>
          <p:cNvPicPr preferRelativeResize="0"/>
          <p:nvPr/>
        </p:nvPicPr>
        <p:blipFill rotWithShape="1">
          <a:blip r:embed="rId3">
            <a:alphaModFix/>
          </a:blip>
          <a:srcRect b="0" l="0" r="0" t="0"/>
          <a:stretch/>
        </p:blipFill>
        <p:spPr>
          <a:xfrm>
            <a:off x="0" y="896475"/>
            <a:ext cx="7506550" cy="3379450"/>
          </a:xfrm>
          <a:prstGeom prst="rect">
            <a:avLst/>
          </a:prstGeom>
          <a:noFill/>
          <a:ln>
            <a:noFill/>
          </a:ln>
        </p:spPr>
      </p:pic>
      <p:sp>
        <p:nvSpPr>
          <p:cNvPr id="453" name="Google Shape;453;p47"/>
          <p:cNvSpPr txBox="1"/>
          <p:nvPr/>
        </p:nvSpPr>
        <p:spPr>
          <a:xfrm>
            <a:off x="0" y="4275925"/>
            <a:ext cx="50088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Calibri"/>
                <a:ea typeface="Calibri"/>
                <a:cs typeface="Calibri"/>
                <a:sym typeface="Calibri"/>
              </a:rPr>
              <a:t>Japanese</a:t>
            </a:r>
            <a:r>
              <a:rPr lang="en-US" sz="1000">
                <a:solidFill>
                  <a:schemeClr val="dk1"/>
                </a:solidFill>
                <a:latin typeface="Calibri"/>
                <a:ea typeface="Calibri"/>
                <a:cs typeface="Calibri"/>
                <a:sym typeface="Calibri"/>
              </a:rPr>
              <a:t>, </a:t>
            </a:r>
            <a:r>
              <a:rPr i="1" lang="en-US" sz="1000" u="none" cap="none" strike="noStrike">
                <a:solidFill>
                  <a:schemeClr val="dk1"/>
                </a:solidFill>
                <a:latin typeface="Calibri"/>
                <a:ea typeface="Calibri"/>
                <a:cs typeface="Calibri"/>
                <a:sym typeface="Calibri"/>
              </a:rPr>
              <a:t>Genji in Exile at Suma</a:t>
            </a:r>
            <a:r>
              <a:rPr lang="en-US" sz="1000">
                <a:solidFill>
                  <a:schemeClr val="dk1"/>
                </a:solidFill>
                <a:latin typeface="Calibri"/>
                <a:ea typeface="Calibri"/>
                <a:cs typeface="Calibri"/>
                <a:sym typeface="Calibri"/>
              </a:rPr>
              <a:t>, late 16th century, s</a:t>
            </a:r>
            <a:r>
              <a:rPr b="0" lang="en-US" sz="1000" u="none" cap="none" strike="noStrike">
                <a:solidFill>
                  <a:schemeClr val="dk1"/>
                </a:solidFill>
                <a:latin typeface="Calibri"/>
                <a:ea typeface="Calibri"/>
                <a:cs typeface="Calibri"/>
                <a:sym typeface="Calibri"/>
              </a:rPr>
              <a:t>ix-fold </a:t>
            </a:r>
            <a:r>
              <a:rPr b="0" i="0" lang="en-US" sz="1000" u="none" cap="none" strike="noStrike">
                <a:solidFill>
                  <a:schemeClr val="dk1"/>
                </a:solidFill>
                <a:latin typeface="Calibri"/>
                <a:ea typeface="Calibri"/>
                <a:cs typeface="Calibri"/>
                <a:sym typeface="Calibri"/>
              </a:rPr>
              <a:t>screen; ink, gold, silver, and pigments on paper</a:t>
            </a:r>
            <a:r>
              <a:rPr lang="en-US" sz="1000">
                <a:solidFill>
                  <a:schemeClr val="dk1"/>
                </a:solidFill>
                <a:latin typeface="Calibri"/>
                <a:ea typeface="Calibri"/>
                <a:cs typeface="Calibri"/>
                <a:sym typeface="Calibri"/>
              </a:rPr>
              <a:t>. Kimbell Art Museum</a:t>
            </a:r>
            <a:endParaRPr b="0" i="0" sz="1000" u="none" cap="none" strike="noStrike">
              <a:solidFill>
                <a:schemeClr val="dk1"/>
              </a:solidFill>
              <a:latin typeface="Quattrocento Sans"/>
              <a:ea typeface="Quattrocento Sans"/>
              <a:cs typeface="Quattrocento Sans"/>
              <a:sym typeface="Quattrocento Sans"/>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D8D8"/>
        </a:solidFill>
      </p:bgPr>
    </p:bg>
    <p:spTree>
      <p:nvGrpSpPr>
        <p:cNvPr id="458" name="Shape 458"/>
        <p:cNvGrpSpPr/>
        <p:nvPr/>
      </p:nvGrpSpPr>
      <p:grpSpPr>
        <a:xfrm>
          <a:off x="0" y="0"/>
          <a:ext cx="0" cy="0"/>
          <a:chOff x="0" y="0"/>
          <a:chExt cx="0" cy="0"/>
        </a:xfrm>
      </p:grpSpPr>
      <p:pic>
        <p:nvPicPr>
          <p:cNvPr id="459" name="Google Shape;459;p48"/>
          <p:cNvPicPr preferRelativeResize="0"/>
          <p:nvPr/>
        </p:nvPicPr>
        <p:blipFill rotWithShape="1">
          <a:blip r:embed="rId3">
            <a:alphaModFix/>
          </a:blip>
          <a:srcRect b="0" l="0" r="0" t="0"/>
          <a:stretch/>
        </p:blipFill>
        <p:spPr>
          <a:xfrm>
            <a:off x="1169964" y="0"/>
            <a:ext cx="9740073" cy="6858001"/>
          </a:xfrm>
          <a:prstGeom prst="rect">
            <a:avLst/>
          </a:prstGeom>
          <a:noFill/>
          <a:ln>
            <a:noFill/>
          </a:ln>
        </p:spPr>
      </p:pic>
      <p:sp>
        <p:nvSpPr>
          <p:cNvPr id="460" name="Google Shape;460;p48"/>
          <p:cNvSpPr txBox="1"/>
          <p:nvPr/>
        </p:nvSpPr>
        <p:spPr>
          <a:xfrm>
            <a:off x="10910025" y="5996100"/>
            <a:ext cx="1281900" cy="861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Calibri"/>
                <a:ea typeface="Calibri"/>
                <a:cs typeface="Calibri"/>
                <a:sym typeface="Calibri"/>
              </a:rPr>
              <a:t>Jacob van Ruisdael</a:t>
            </a:r>
            <a:r>
              <a:rPr lang="en-US" sz="1000">
                <a:solidFill>
                  <a:schemeClr val="dk1"/>
                </a:solidFill>
                <a:latin typeface="Calibri"/>
                <a:ea typeface="Calibri"/>
                <a:cs typeface="Calibri"/>
                <a:sym typeface="Calibri"/>
              </a:rPr>
              <a:t>, </a:t>
            </a:r>
            <a:r>
              <a:rPr i="1" lang="en-US" sz="1000" u="none" cap="none" strike="noStrike">
                <a:solidFill>
                  <a:schemeClr val="dk1"/>
                </a:solidFill>
                <a:latin typeface="Calibri"/>
                <a:ea typeface="Calibri"/>
                <a:cs typeface="Calibri"/>
                <a:sym typeface="Calibri"/>
              </a:rPr>
              <a:t>Edge of a Forest with a Grainfield</a:t>
            </a:r>
            <a:r>
              <a:rPr lang="en-US" sz="1000">
                <a:solidFill>
                  <a:schemeClr val="dk1"/>
                </a:solidFill>
                <a:latin typeface="Calibri"/>
                <a:ea typeface="Calibri"/>
                <a:cs typeface="Calibri"/>
                <a:sym typeface="Calibri"/>
              </a:rPr>
              <a:t>, c. 1656, o</a:t>
            </a:r>
            <a:r>
              <a:rPr b="0" i="0" lang="en-US" sz="1000" u="none" cap="none" strike="noStrike">
                <a:solidFill>
                  <a:schemeClr val="dk1"/>
                </a:solidFill>
                <a:latin typeface="Calibri"/>
                <a:ea typeface="Calibri"/>
                <a:cs typeface="Calibri"/>
                <a:sym typeface="Calibri"/>
              </a:rPr>
              <a:t>il on canvas</a:t>
            </a:r>
            <a:r>
              <a:rPr lang="en-US" sz="1000">
                <a:solidFill>
                  <a:schemeClr val="dk1"/>
                </a:solidFill>
                <a:latin typeface="Calibri"/>
                <a:ea typeface="Calibri"/>
                <a:cs typeface="Calibri"/>
                <a:sym typeface="Calibri"/>
              </a:rPr>
              <a:t>. Kimbell Art Museum</a:t>
            </a:r>
            <a:endParaRPr b="0" i="0" sz="1000" u="none" cap="none" strike="noStrike">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D8D8"/>
        </a:solidFill>
      </p:bgPr>
    </p:bg>
    <p:spTree>
      <p:nvGrpSpPr>
        <p:cNvPr id="464" name="Shape 464"/>
        <p:cNvGrpSpPr/>
        <p:nvPr/>
      </p:nvGrpSpPr>
      <p:grpSpPr>
        <a:xfrm>
          <a:off x="0" y="0"/>
          <a:ext cx="0" cy="0"/>
          <a:chOff x="0" y="0"/>
          <a:chExt cx="0" cy="0"/>
        </a:xfrm>
      </p:grpSpPr>
      <p:sp>
        <p:nvSpPr>
          <p:cNvPr id="465" name="Google Shape;465;p49"/>
          <p:cNvSpPr txBox="1"/>
          <p:nvPr/>
        </p:nvSpPr>
        <p:spPr>
          <a:xfrm>
            <a:off x="7779656" y="888448"/>
            <a:ext cx="4238100" cy="3786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Describe how your eye </a:t>
            </a:r>
            <a:r>
              <a:rPr b="1" i="0" lang="en-US" sz="2000" u="none" cap="none" strike="noStrike">
                <a:solidFill>
                  <a:srgbClr val="000000"/>
                </a:solidFill>
                <a:latin typeface="Calibri"/>
                <a:ea typeface="Calibri"/>
                <a:cs typeface="Calibri"/>
                <a:sym typeface="Calibri"/>
              </a:rPr>
              <a:t>moves</a:t>
            </a:r>
            <a:r>
              <a:rPr b="0" i="0" lang="en-US" sz="2000" u="none" cap="none" strike="noStrike">
                <a:solidFill>
                  <a:srgbClr val="000000"/>
                </a:solidFill>
                <a:latin typeface="Calibri"/>
                <a:ea typeface="Calibri"/>
                <a:cs typeface="Calibri"/>
                <a:sym typeface="Calibri"/>
              </a:rPr>
              <a:t> through this landscape. What </a:t>
            </a:r>
            <a:r>
              <a:rPr b="1" i="0" lang="en-US" sz="2000" u="none" cap="none" strike="noStrike">
                <a:solidFill>
                  <a:srgbClr val="000000"/>
                </a:solidFill>
                <a:latin typeface="Calibri"/>
                <a:ea typeface="Calibri"/>
                <a:cs typeface="Calibri"/>
                <a:sym typeface="Calibri"/>
              </a:rPr>
              <a:t>details </a:t>
            </a:r>
            <a:r>
              <a:rPr b="0" i="0" lang="en-US" sz="2000" u="none" cap="none" strike="noStrike">
                <a:solidFill>
                  <a:srgbClr val="000000"/>
                </a:solidFill>
                <a:latin typeface="Calibri"/>
                <a:ea typeface="Calibri"/>
                <a:cs typeface="Calibri"/>
                <a:sym typeface="Calibri"/>
              </a:rPr>
              <a:t>appear as you explore different areas? What do you notice about the</a:t>
            </a:r>
            <a:r>
              <a:rPr b="1" i="0" lang="en-US" sz="2000" u="none" cap="none" strike="noStrike">
                <a:solidFill>
                  <a:srgbClr val="000000"/>
                </a:solidFill>
                <a:latin typeface="Calibri"/>
                <a:ea typeface="Calibri"/>
                <a:cs typeface="Calibri"/>
                <a:sym typeface="Calibri"/>
              </a:rPr>
              <a:t> people</a:t>
            </a:r>
            <a:r>
              <a:rPr b="0" i="0" lang="en-US" sz="2000" u="none" cap="none" strike="noStrike">
                <a:solidFill>
                  <a:srgbClr val="000000"/>
                </a:solidFill>
                <a:latin typeface="Calibri"/>
                <a:ea typeface="Calibri"/>
                <a:cs typeface="Calibri"/>
                <a:sym typeface="Calibri"/>
              </a:rPr>
              <a:t> and </a:t>
            </a:r>
            <a:r>
              <a:rPr b="1" i="0" lang="en-US" sz="2000" u="none" cap="none" strike="noStrike">
                <a:solidFill>
                  <a:srgbClr val="000000"/>
                </a:solidFill>
                <a:latin typeface="Calibri"/>
                <a:ea typeface="Calibri"/>
                <a:cs typeface="Calibri"/>
                <a:sym typeface="Calibri"/>
              </a:rPr>
              <a:t>animals</a:t>
            </a:r>
            <a:r>
              <a:rPr b="0" i="0" lang="en-US" sz="2000" u="none" cap="none" strike="noStrike">
                <a:solidFill>
                  <a:srgbClr val="000000"/>
                </a:solidFill>
                <a:latin typeface="Calibri"/>
                <a:ea typeface="Calibri"/>
                <a:cs typeface="Calibri"/>
                <a:sym typeface="Calibri"/>
              </a:rPr>
              <a:t> in this scene? </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  </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Describe the </a:t>
            </a:r>
            <a:r>
              <a:rPr b="1" i="0" lang="en-US" sz="2000" u="none" cap="none" strike="noStrike">
                <a:solidFill>
                  <a:srgbClr val="000000"/>
                </a:solidFill>
                <a:latin typeface="Calibri"/>
                <a:ea typeface="Calibri"/>
                <a:cs typeface="Calibri"/>
                <a:sym typeface="Calibri"/>
              </a:rPr>
              <a:t>textures </a:t>
            </a:r>
            <a:r>
              <a:rPr b="0" i="0" lang="en-US" sz="2000" u="none" cap="none" strike="noStrike">
                <a:solidFill>
                  <a:srgbClr val="000000"/>
                </a:solidFill>
                <a:latin typeface="Calibri"/>
                <a:ea typeface="Calibri"/>
                <a:cs typeface="Calibri"/>
                <a:sym typeface="Calibri"/>
              </a:rPr>
              <a:t>and </a:t>
            </a:r>
            <a:r>
              <a:rPr b="1" i="0" lang="en-US" sz="2000" u="none" cap="none" strike="noStrike">
                <a:solidFill>
                  <a:srgbClr val="000000"/>
                </a:solidFill>
                <a:latin typeface="Calibri"/>
                <a:ea typeface="Calibri"/>
                <a:cs typeface="Calibri"/>
                <a:sym typeface="Calibri"/>
              </a:rPr>
              <a:t>brushstrokes</a:t>
            </a:r>
            <a:r>
              <a:rPr b="0" i="0" lang="en-US" sz="2000" u="none" cap="none" strike="noStrike">
                <a:solidFill>
                  <a:srgbClr val="000000"/>
                </a:solidFill>
                <a:latin typeface="Calibri"/>
                <a:ea typeface="Calibri"/>
                <a:cs typeface="Calibri"/>
                <a:sym typeface="Calibri"/>
              </a:rPr>
              <a:t> that Ruisdael used to describe the trees, grasses, water, ground, etc. Are they rough, glassy, sandy, or soft? </a:t>
            </a:r>
            <a:endParaRPr b="0" i="0" sz="2000" u="none" cap="none" strike="noStrike">
              <a:solidFill>
                <a:srgbClr val="000000"/>
              </a:solidFill>
              <a:latin typeface="Calibri"/>
              <a:ea typeface="Calibri"/>
              <a:cs typeface="Calibri"/>
              <a:sym typeface="Calibri"/>
            </a:endParaRPr>
          </a:p>
        </p:txBody>
      </p:sp>
      <p:grpSp>
        <p:nvGrpSpPr>
          <p:cNvPr id="466" name="Google Shape;466;p49"/>
          <p:cNvGrpSpPr/>
          <p:nvPr/>
        </p:nvGrpSpPr>
        <p:grpSpPr>
          <a:xfrm>
            <a:off x="7054335" y="1001245"/>
            <a:ext cx="533537" cy="510347"/>
            <a:chOff x="5049750" y="832600"/>
            <a:chExt cx="505100" cy="483100"/>
          </a:xfrm>
        </p:grpSpPr>
        <p:sp>
          <p:nvSpPr>
            <p:cNvPr id="467" name="Google Shape;467;p49"/>
            <p:cNvSpPr/>
            <p:nvPr/>
          </p:nvSpPr>
          <p:spPr>
            <a:xfrm>
              <a:off x="5049750" y="832600"/>
              <a:ext cx="505100" cy="483100"/>
            </a:xfrm>
            <a:custGeom>
              <a:rect b="b" l="l" r="r" t="t"/>
              <a:pathLst>
                <a:path extrusionOk="0" h="19324" w="20204">
                  <a:moveTo>
                    <a:pt x="12136" y="1129"/>
                  </a:moveTo>
                  <a:cubicBezTo>
                    <a:pt x="13730" y="1129"/>
                    <a:pt x="15325" y="1737"/>
                    <a:pt x="16538" y="2952"/>
                  </a:cubicBezTo>
                  <a:cubicBezTo>
                    <a:pt x="18969" y="5383"/>
                    <a:pt x="18969" y="9323"/>
                    <a:pt x="16538" y="11757"/>
                  </a:cubicBezTo>
                  <a:cubicBezTo>
                    <a:pt x="15341" y="12950"/>
                    <a:pt x="13747" y="13579"/>
                    <a:pt x="12129" y="13579"/>
                  </a:cubicBezTo>
                  <a:cubicBezTo>
                    <a:pt x="11233" y="13579"/>
                    <a:pt x="10329" y="13386"/>
                    <a:pt x="9482" y="12989"/>
                  </a:cubicBezTo>
                  <a:cubicBezTo>
                    <a:pt x="9461" y="12980"/>
                    <a:pt x="9440" y="12968"/>
                    <a:pt x="9419" y="12959"/>
                  </a:cubicBezTo>
                  <a:cubicBezTo>
                    <a:pt x="8794" y="12657"/>
                    <a:pt x="8223" y="12249"/>
                    <a:pt x="7734" y="11757"/>
                  </a:cubicBezTo>
                  <a:cubicBezTo>
                    <a:pt x="5306" y="9329"/>
                    <a:pt x="5306" y="5380"/>
                    <a:pt x="7734" y="2952"/>
                  </a:cubicBezTo>
                  <a:cubicBezTo>
                    <a:pt x="8948" y="1737"/>
                    <a:pt x="10542" y="1129"/>
                    <a:pt x="12136" y="1129"/>
                  </a:cubicBezTo>
                  <a:close/>
                  <a:moveTo>
                    <a:pt x="5871" y="11216"/>
                  </a:moveTo>
                  <a:cubicBezTo>
                    <a:pt x="6475" y="12195"/>
                    <a:pt x="7296" y="13016"/>
                    <a:pt x="8271" y="13620"/>
                  </a:cubicBezTo>
                  <a:lnTo>
                    <a:pt x="7734" y="14160"/>
                  </a:lnTo>
                  <a:cubicBezTo>
                    <a:pt x="7622" y="14271"/>
                    <a:pt x="7477" y="14326"/>
                    <a:pt x="7332" y="14326"/>
                  </a:cubicBezTo>
                  <a:cubicBezTo>
                    <a:pt x="7188" y="14326"/>
                    <a:pt x="7044" y="14271"/>
                    <a:pt x="6934" y="14160"/>
                  </a:cubicBezTo>
                  <a:lnTo>
                    <a:pt x="5330" y="12557"/>
                  </a:lnTo>
                  <a:cubicBezTo>
                    <a:pt x="5110" y="12337"/>
                    <a:pt x="5110" y="11977"/>
                    <a:pt x="5330" y="11757"/>
                  </a:cubicBezTo>
                  <a:lnTo>
                    <a:pt x="5871" y="11216"/>
                  </a:lnTo>
                  <a:close/>
                  <a:moveTo>
                    <a:pt x="4932" y="13762"/>
                  </a:moveTo>
                  <a:lnTo>
                    <a:pt x="5732" y="14562"/>
                  </a:lnTo>
                  <a:lnTo>
                    <a:pt x="4932" y="15362"/>
                  </a:lnTo>
                  <a:lnTo>
                    <a:pt x="4131" y="14562"/>
                  </a:lnTo>
                  <a:lnTo>
                    <a:pt x="4932" y="13762"/>
                  </a:lnTo>
                  <a:close/>
                  <a:moveTo>
                    <a:pt x="3328" y="15362"/>
                  </a:moveTo>
                  <a:lnTo>
                    <a:pt x="4128" y="16162"/>
                  </a:lnTo>
                  <a:lnTo>
                    <a:pt x="2268" y="18025"/>
                  </a:lnTo>
                  <a:cubicBezTo>
                    <a:pt x="2157" y="18135"/>
                    <a:pt x="2013" y="18190"/>
                    <a:pt x="1868" y="18190"/>
                  </a:cubicBezTo>
                  <a:cubicBezTo>
                    <a:pt x="1723" y="18190"/>
                    <a:pt x="1577" y="18134"/>
                    <a:pt x="1465" y="18022"/>
                  </a:cubicBezTo>
                  <a:cubicBezTo>
                    <a:pt x="1245" y="17802"/>
                    <a:pt x="1245" y="17443"/>
                    <a:pt x="1465" y="17222"/>
                  </a:cubicBezTo>
                  <a:lnTo>
                    <a:pt x="3328" y="15362"/>
                  </a:lnTo>
                  <a:close/>
                  <a:moveTo>
                    <a:pt x="12135" y="1"/>
                  </a:moveTo>
                  <a:cubicBezTo>
                    <a:pt x="10250" y="1"/>
                    <a:pt x="8365" y="718"/>
                    <a:pt x="6931" y="2152"/>
                  </a:cubicBezTo>
                  <a:cubicBezTo>
                    <a:pt x="4769" y="4311"/>
                    <a:pt x="4237" y="7493"/>
                    <a:pt x="5330" y="10157"/>
                  </a:cubicBezTo>
                  <a:lnTo>
                    <a:pt x="4527" y="10957"/>
                  </a:lnTo>
                  <a:cubicBezTo>
                    <a:pt x="4020" y="11467"/>
                    <a:pt x="3887" y="12240"/>
                    <a:pt x="4198" y="12892"/>
                  </a:cubicBezTo>
                  <a:lnTo>
                    <a:pt x="665" y="16422"/>
                  </a:lnTo>
                  <a:cubicBezTo>
                    <a:pt x="1" y="17086"/>
                    <a:pt x="1" y="18161"/>
                    <a:pt x="665" y="18825"/>
                  </a:cubicBezTo>
                  <a:cubicBezTo>
                    <a:pt x="996" y="19158"/>
                    <a:pt x="1431" y="19324"/>
                    <a:pt x="1865" y="19324"/>
                  </a:cubicBezTo>
                  <a:cubicBezTo>
                    <a:pt x="2300" y="19324"/>
                    <a:pt x="2735" y="19158"/>
                    <a:pt x="3066" y="18825"/>
                  </a:cubicBezTo>
                  <a:lnTo>
                    <a:pt x="6598" y="15293"/>
                  </a:lnTo>
                  <a:cubicBezTo>
                    <a:pt x="6831" y="15403"/>
                    <a:pt x="7081" y="15457"/>
                    <a:pt x="7328" y="15457"/>
                  </a:cubicBezTo>
                  <a:cubicBezTo>
                    <a:pt x="7770" y="15457"/>
                    <a:pt x="8206" y="15286"/>
                    <a:pt x="8531" y="14961"/>
                  </a:cubicBezTo>
                  <a:lnTo>
                    <a:pt x="9331" y="14163"/>
                  </a:lnTo>
                  <a:cubicBezTo>
                    <a:pt x="10241" y="14538"/>
                    <a:pt x="11190" y="14717"/>
                    <a:pt x="12127" y="14717"/>
                  </a:cubicBezTo>
                  <a:cubicBezTo>
                    <a:pt x="14530" y="14717"/>
                    <a:pt x="16858" y="13537"/>
                    <a:pt x="18256" y="11437"/>
                  </a:cubicBezTo>
                  <a:cubicBezTo>
                    <a:pt x="20204" y="8520"/>
                    <a:pt x="19821" y="4631"/>
                    <a:pt x="17342" y="2152"/>
                  </a:cubicBezTo>
                  <a:cubicBezTo>
                    <a:pt x="15906" y="718"/>
                    <a:pt x="14020" y="1"/>
                    <a:pt x="12135" y="1"/>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468" name="Google Shape;468;p49"/>
            <p:cNvSpPr/>
            <p:nvPr/>
          </p:nvSpPr>
          <p:spPr>
            <a:xfrm>
              <a:off x="5216725" y="889175"/>
              <a:ext cx="276000" cy="254400"/>
            </a:xfrm>
            <a:custGeom>
              <a:rect b="b" l="l" r="r" t="t"/>
              <a:pathLst>
                <a:path extrusionOk="0" h="10176" w="11040">
                  <a:moveTo>
                    <a:pt x="5456" y="1133"/>
                  </a:moveTo>
                  <a:cubicBezTo>
                    <a:pt x="6487" y="1133"/>
                    <a:pt x="7500" y="1535"/>
                    <a:pt x="8259" y="2293"/>
                  </a:cubicBezTo>
                  <a:cubicBezTo>
                    <a:pt x="9802" y="3839"/>
                    <a:pt x="9802" y="6348"/>
                    <a:pt x="8259" y="7897"/>
                  </a:cubicBezTo>
                  <a:cubicBezTo>
                    <a:pt x="7501" y="8653"/>
                    <a:pt x="6489" y="9055"/>
                    <a:pt x="5460" y="9055"/>
                  </a:cubicBezTo>
                  <a:cubicBezTo>
                    <a:pt x="4948" y="9055"/>
                    <a:pt x="4433" y="8956"/>
                    <a:pt x="3941" y="8751"/>
                  </a:cubicBezTo>
                  <a:cubicBezTo>
                    <a:pt x="2462" y="8138"/>
                    <a:pt x="1499" y="6695"/>
                    <a:pt x="1499" y="5095"/>
                  </a:cubicBezTo>
                  <a:cubicBezTo>
                    <a:pt x="1499" y="3491"/>
                    <a:pt x="2462" y="2048"/>
                    <a:pt x="3941" y="1435"/>
                  </a:cubicBezTo>
                  <a:cubicBezTo>
                    <a:pt x="4431" y="1232"/>
                    <a:pt x="4946" y="1133"/>
                    <a:pt x="5456" y="1133"/>
                  </a:cubicBezTo>
                  <a:close/>
                  <a:moveTo>
                    <a:pt x="5468" y="1"/>
                  </a:moveTo>
                  <a:cubicBezTo>
                    <a:pt x="5465" y="1"/>
                    <a:pt x="5461" y="1"/>
                    <a:pt x="5457" y="1"/>
                  </a:cubicBezTo>
                  <a:cubicBezTo>
                    <a:pt x="3029" y="4"/>
                    <a:pt x="943" y="1719"/>
                    <a:pt x="472" y="4098"/>
                  </a:cubicBezTo>
                  <a:cubicBezTo>
                    <a:pt x="1" y="6481"/>
                    <a:pt x="1275" y="8860"/>
                    <a:pt x="3519" y="9787"/>
                  </a:cubicBezTo>
                  <a:cubicBezTo>
                    <a:pt x="4151" y="10049"/>
                    <a:pt x="4811" y="10175"/>
                    <a:pt x="5463" y="10175"/>
                  </a:cubicBezTo>
                  <a:cubicBezTo>
                    <a:pt x="7120" y="10175"/>
                    <a:pt x="8725" y="9362"/>
                    <a:pt x="9693" y="7912"/>
                  </a:cubicBezTo>
                  <a:cubicBezTo>
                    <a:pt x="11040" y="5895"/>
                    <a:pt x="10774" y="3207"/>
                    <a:pt x="9059" y="1492"/>
                  </a:cubicBezTo>
                  <a:cubicBezTo>
                    <a:pt x="8108" y="535"/>
                    <a:pt x="6814" y="1"/>
                    <a:pt x="5468" y="1"/>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grpSp>
      <p:pic>
        <p:nvPicPr>
          <p:cNvPr id="469" name="Google Shape;469;p49"/>
          <p:cNvPicPr preferRelativeResize="0"/>
          <p:nvPr/>
        </p:nvPicPr>
        <p:blipFill rotWithShape="1">
          <a:blip r:embed="rId3">
            <a:alphaModFix/>
          </a:blip>
          <a:srcRect b="0" l="0" r="0" t="0"/>
          <a:stretch/>
        </p:blipFill>
        <p:spPr>
          <a:xfrm>
            <a:off x="-4" y="795625"/>
            <a:ext cx="6481439" cy="4563598"/>
          </a:xfrm>
          <a:prstGeom prst="rect">
            <a:avLst/>
          </a:prstGeom>
          <a:noFill/>
          <a:ln>
            <a:noFill/>
          </a:ln>
        </p:spPr>
      </p:pic>
      <p:grpSp>
        <p:nvGrpSpPr>
          <p:cNvPr id="470" name="Google Shape;470;p49"/>
          <p:cNvGrpSpPr/>
          <p:nvPr/>
        </p:nvGrpSpPr>
        <p:grpSpPr>
          <a:xfrm>
            <a:off x="7054328" y="3147775"/>
            <a:ext cx="533549" cy="280331"/>
            <a:chOff x="2080675" y="352325"/>
            <a:chExt cx="485000" cy="254800"/>
          </a:xfrm>
        </p:grpSpPr>
        <p:sp>
          <p:nvSpPr>
            <p:cNvPr id="471" name="Google Shape;471;p49"/>
            <p:cNvSpPr/>
            <p:nvPr/>
          </p:nvSpPr>
          <p:spPr>
            <a:xfrm>
              <a:off x="2080675" y="352325"/>
              <a:ext cx="485000" cy="254800"/>
            </a:xfrm>
            <a:custGeom>
              <a:rect b="b" l="l" r="r" t="t"/>
              <a:pathLst>
                <a:path extrusionOk="0" h="10192" w="19400">
                  <a:moveTo>
                    <a:pt x="5514" y="2183"/>
                  </a:moveTo>
                  <a:cubicBezTo>
                    <a:pt x="4291" y="3932"/>
                    <a:pt x="4291" y="6254"/>
                    <a:pt x="5514" y="8002"/>
                  </a:cubicBezTo>
                  <a:cubicBezTo>
                    <a:pt x="4858" y="7685"/>
                    <a:pt x="4230" y="7320"/>
                    <a:pt x="3632" y="6909"/>
                  </a:cubicBezTo>
                  <a:cubicBezTo>
                    <a:pt x="2841" y="6368"/>
                    <a:pt x="2099" y="5762"/>
                    <a:pt x="1410" y="5097"/>
                  </a:cubicBezTo>
                  <a:cubicBezTo>
                    <a:pt x="2071" y="4454"/>
                    <a:pt x="3572" y="3126"/>
                    <a:pt x="5514" y="2183"/>
                  </a:cubicBezTo>
                  <a:close/>
                  <a:moveTo>
                    <a:pt x="13865" y="2171"/>
                  </a:moveTo>
                  <a:cubicBezTo>
                    <a:pt x="14527" y="2491"/>
                    <a:pt x="15167" y="2866"/>
                    <a:pt x="15774" y="3283"/>
                  </a:cubicBezTo>
                  <a:cubicBezTo>
                    <a:pt x="16562" y="3823"/>
                    <a:pt x="17304" y="4430"/>
                    <a:pt x="17996" y="5094"/>
                  </a:cubicBezTo>
                  <a:cubicBezTo>
                    <a:pt x="17307" y="5759"/>
                    <a:pt x="16565" y="6365"/>
                    <a:pt x="15774" y="6909"/>
                  </a:cubicBezTo>
                  <a:cubicBezTo>
                    <a:pt x="15167" y="7326"/>
                    <a:pt x="14530" y="7697"/>
                    <a:pt x="13865" y="8017"/>
                  </a:cubicBezTo>
                  <a:cubicBezTo>
                    <a:pt x="15097" y="6263"/>
                    <a:pt x="15097" y="3926"/>
                    <a:pt x="13865" y="2171"/>
                  </a:cubicBezTo>
                  <a:close/>
                  <a:moveTo>
                    <a:pt x="9801" y="1133"/>
                  </a:moveTo>
                  <a:cubicBezTo>
                    <a:pt x="11948" y="1190"/>
                    <a:pt x="13657" y="2947"/>
                    <a:pt x="13657" y="5091"/>
                  </a:cubicBezTo>
                  <a:cubicBezTo>
                    <a:pt x="13657" y="7238"/>
                    <a:pt x="11948" y="8995"/>
                    <a:pt x="9801" y="9053"/>
                  </a:cubicBezTo>
                  <a:lnTo>
                    <a:pt x="9566" y="9053"/>
                  </a:lnTo>
                  <a:cubicBezTo>
                    <a:pt x="7431" y="8983"/>
                    <a:pt x="5734" y="7232"/>
                    <a:pt x="5728" y="5094"/>
                  </a:cubicBezTo>
                  <a:cubicBezTo>
                    <a:pt x="5731" y="2947"/>
                    <a:pt x="7440" y="1190"/>
                    <a:pt x="9587" y="1133"/>
                  </a:cubicBezTo>
                  <a:close/>
                  <a:moveTo>
                    <a:pt x="9557" y="0"/>
                  </a:moveTo>
                  <a:cubicBezTo>
                    <a:pt x="7440" y="37"/>
                    <a:pt x="5166" y="852"/>
                    <a:pt x="2965" y="2362"/>
                  </a:cubicBezTo>
                  <a:cubicBezTo>
                    <a:pt x="1283" y="3518"/>
                    <a:pt x="239" y="4665"/>
                    <a:pt x="196" y="4714"/>
                  </a:cubicBezTo>
                  <a:cubicBezTo>
                    <a:pt x="0" y="4928"/>
                    <a:pt x="0" y="5257"/>
                    <a:pt x="196" y="5472"/>
                  </a:cubicBezTo>
                  <a:cubicBezTo>
                    <a:pt x="239" y="5523"/>
                    <a:pt x="1283" y="6670"/>
                    <a:pt x="2965" y="7827"/>
                  </a:cubicBezTo>
                  <a:cubicBezTo>
                    <a:pt x="5166" y="9337"/>
                    <a:pt x="7440" y="10149"/>
                    <a:pt x="9557" y="10188"/>
                  </a:cubicBezTo>
                  <a:cubicBezTo>
                    <a:pt x="9602" y="10188"/>
                    <a:pt x="9647" y="10191"/>
                    <a:pt x="9692" y="10191"/>
                  </a:cubicBezTo>
                  <a:lnTo>
                    <a:pt x="9717" y="10191"/>
                  </a:lnTo>
                  <a:cubicBezTo>
                    <a:pt x="11869" y="10185"/>
                    <a:pt x="14194" y="9367"/>
                    <a:pt x="16435" y="7827"/>
                  </a:cubicBezTo>
                  <a:cubicBezTo>
                    <a:pt x="18120" y="6670"/>
                    <a:pt x="19161" y="5523"/>
                    <a:pt x="19207" y="5475"/>
                  </a:cubicBezTo>
                  <a:cubicBezTo>
                    <a:pt x="19400" y="5257"/>
                    <a:pt x="19400" y="4931"/>
                    <a:pt x="19207" y="4714"/>
                  </a:cubicBezTo>
                  <a:cubicBezTo>
                    <a:pt x="19161" y="4665"/>
                    <a:pt x="18120" y="3521"/>
                    <a:pt x="16435" y="2365"/>
                  </a:cubicBezTo>
                  <a:cubicBezTo>
                    <a:pt x="14191" y="822"/>
                    <a:pt x="11869" y="6"/>
                    <a:pt x="9717" y="0"/>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CC0000"/>
                </a:solidFill>
                <a:latin typeface="Arial"/>
                <a:ea typeface="Arial"/>
                <a:cs typeface="Arial"/>
                <a:sym typeface="Arial"/>
              </a:endParaRPr>
            </a:p>
          </p:txBody>
        </p:sp>
        <p:sp>
          <p:nvSpPr>
            <p:cNvPr id="472" name="Google Shape;472;p49"/>
            <p:cNvSpPr/>
            <p:nvPr/>
          </p:nvSpPr>
          <p:spPr>
            <a:xfrm>
              <a:off x="2246650" y="408900"/>
              <a:ext cx="147075" cy="141600"/>
            </a:xfrm>
            <a:custGeom>
              <a:rect b="b" l="l" r="r" t="t"/>
              <a:pathLst>
                <a:path extrusionOk="0" h="5664" w="5883">
                  <a:moveTo>
                    <a:pt x="3054" y="1132"/>
                  </a:moveTo>
                  <a:cubicBezTo>
                    <a:pt x="3495" y="1132"/>
                    <a:pt x="3930" y="1304"/>
                    <a:pt x="4255" y="1630"/>
                  </a:cubicBezTo>
                  <a:cubicBezTo>
                    <a:pt x="4738" y="2116"/>
                    <a:pt x="4886" y="2846"/>
                    <a:pt x="4624" y="3480"/>
                  </a:cubicBezTo>
                  <a:cubicBezTo>
                    <a:pt x="4358" y="4115"/>
                    <a:pt x="3739" y="4531"/>
                    <a:pt x="3053" y="4531"/>
                  </a:cubicBezTo>
                  <a:cubicBezTo>
                    <a:pt x="2114" y="4528"/>
                    <a:pt x="1357" y="3770"/>
                    <a:pt x="1353" y="2831"/>
                  </a:cubicBezTo>
                  <a:cubicBezTo>
                    <a:pt x="1353" y="2143"/>
                    <a:pt x="1767" y="1524"/>
                    <a:pt x="2404" y="1261"/>
                  </a:cubicBezTo>
                  <a:cubicBezTo>
                    <a:pt x="2614" y="1174"/>
                    <a:pt x="2835" y="1132"/>
                    <a:pt x="3054" y="1132"/>
                  </a:cubicBezTo>
                  <a:close/>
                  <a:moveTo>
                    <a:pt x="3053" y="1"/>
                  </a:moveTo>
                  <a:cubicBezTo>
                    <a:pt x="2316" y="1"/>
                    <a:pt x="1593" y="288"/>
                    <a:pt x="1052" y="829"/>
                  </a:cubicBezTo>
                  <a:cubicBezTo>
                    <a:pt x="242" y="1639"/>
                    <a:pt x="1" y="2855"/>
                    <a:pt x="439" y="3915"/>
                  </a:cubicBezTo>
                  <a:cubicBezTo>
                    <a:pt x="876" y="4972"/>
                    <a:pt x="1909" y="5663"/>
                    <a:pt x="3053" y="5663"/>
                  </a:cubicBezTo>
                  <a:cubicBezTo>
                    <a:pt x="4614" y="5660"/>
                    <a:pt x="5883" y="4395"/>
                    <a:pt x="5883" y="2831"/>
                  </a:cubicBezTo>
                  <a:cubicBezTo>
                    <a:pt x="5883" y="1687"/>
                    <a:pt x="5194" y="654"/>
                    <a:pt x="4137" y="216"/>
                  </a:cubicBezTo>
                  <a:cubicBezTo>
                    <a:pt x="3786" y="71"/>
                    <a:pt x="3418" y="1"/>
                    <a:pt x="3053" y="1"/>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CC0000"/>
                </a:solidFill>
                <a:latin typeface="Arial"/>
                <a:ea typeface="Arial"/>
                <a:cs typeface="Arial"/>
                <a:sym typeface="Arial"/>
              </a:endParaRPr>
            </a:p>
          </p:txBody>
        </p:sp>
      </p:grpSp>
      <p:sp>
        <p:nvSpPr>
          <p:cNvPr id="473" name="Google Shape;473;p49"/>
          <p:cNvSpPr txBox="1"/>
          <p:nvPr/>
        </p:nvSpPr>
        <p:spPr>
          <a:xfrm>
            <a:off x="0" y="5359225"/>
            <a:ext cx="34770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Calibri"/>
                <a:ea typeface="Calibri"/>
                <a:cs typeface="Calibri"/>
                <a:sym typeface="Calibri"/>
              </a:rPr>
              <a:t>Jacob van Ruisdael</a:t>
            </a:r>
            <a:r>
              <a:rPr lang="en-US" sz="1000">
                <a:solidFill>
                  <a:schemeClr val="dk1"/>
                </a:solidFill>
                <a:latin typeface="Calibri"/>
                <a:ea typeface="Calibri"/>
                <a:cs typeface="Calibri"/>
                <a:sym typeface="Calibri"/>
              </a:rPr>
              <a:t>, </a:t>
            </a:r>
            <a:r>
              <a:rPr i="1" lang="en-US" sz="1000" u="none" cap="none" strike="noStrike">
                <a:solidFill>
                  <a:schemeClr val="dk1"/>
                </a:solidFill>
                <a:latin typeface="Calibri"/>
                <a:ea typeface="Calibri"/>
                <a:cs typeface="Calibri"/>
                <a:sym typeface="Calibri"/>
              </a:rPr>
              <a:t>Edge of a Forest with a Grainfield</a:t>
            </a:r>
            <a:r>
              <a:rPr lang="en-US" sz="1000">
                <a:solidFill>
                  <a:schemeClr val="dk1"/>
                </a:solidFill>
                <a:latin typeface="Calibri"/>
                <a:ea typeface="Calibri"/>
                <a:cs typeface="Calibri"/>
                <a:sym typeface="Calibri"/>
              </a:rPr>
              <a:t>, c. 1656, o</a:t>
            </a:r>
            <a:r>
              <a:rPr b="0" i="0" lang="en-US" sz="1000" u="none" cap="none" strike="noStrike">
                <a:solidFill>
                  <a:schemeClr val="dk1"/>
                </a:solidFill>
                <a:latin typeface="Calibri"/>
                <a:ea typeface="Calibri"/>
                <a:cs typeface="Calibri"/>
                <a:sym typeface="Calibri"/>
              </a:rPr>
              <a:t>il on canvas</a:t>
            </a:r>
            <a:r>
              <a:rPr lang="en-US" sz="1000">
                <a:solidFill>
                  <a:schemeClr val="dk1"/>
                </a:solidFill>
                <a:latin typeface="Calibri"/>
                <a:ea typeface="Calibri"/>
                <a:cs typeface="Calibri"/>
                <a:sym typeface="Calibri"/>
              </a:rPr>
              <a:t>. Kimbell Art Museum</a:t>
            </a:r>
            <a:endParaRPr b="0" i="0" sz="1000" u="none" cap="none" strike="noStrike">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D8D8"/>
        </a:solidFill>
      </p:bgPr>
    </p:bg>
    <p:spTree>
      <p:nvGrpSpPr>
        <p:cNvPr id="477" name="Shape 477"/>
        <p:cNvGrpSpPr/>
        <p:nvPr/>
      </p:nvGrpSpPr>
      <p:grpSpPr>
        <a:xfrm>
          <a:off x="0" y="0"/>
          <a:ext cx="0" cy="0"/>
          <a:chOff x="0" y="0"/>
          <a:chExt cx="0" cy="0"/>
        </a:xfrm>
      </p:grpSpPr>
      <p:sp>
        <p:nvSpPr>
          <p:cNvPr id="478" name="Google Shape;478;p50"/>
          <p:cNvSpPr txBox="1"/>
          <p:nvPr/>
        </p:nvSpPr>
        <p:spPr>
          <a:xfrm>
            <a:off x="7779656" y="888448"/>
            <a:ext cx="4238100" cy="3786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0" i="0" lang="en-US" sz="2000" u="none" cap="none" strike="noStrike">
                <a:solidFill>
                  <a:schemeClr val="dk1"/>
                </a:solidFill>
                <a:latin typeface="Calibri"/>
                <a:ea typeface="Calibri"/>
                <a:cs typeface="Calibri"/>
                <a:sym typeface="Calibri"/>
              </a:rPr>
              <a:t>Where does </a:t>
            </a:r>
            <a:r>
              <a:rPr b="1" i="0" lang="en-US" sz="2000" u="none" cap="none" strike="noStrike">
                <a:solidFill>
                  <a:schemeClr val="dk1"/>
                </a:solidFill>
                <a:latin typeface="Calibri"/>
                <a:ea typeface="Calibri"/>
                <a:cs typeface="Calibri"/>
                <a:sym typeface="Calibri"/>
              </a:rPr>
              <a:t>sunlight</a:t>
            </a:r>
            <a:r>
              <a:rPr b="0" i="0" lang="en-US" sz="2000" u="none" cap="none" strike="noStrike">
                <a:solidFill>
                  <a:schemeClr val="dk1"/>
                </a:solidFill>
                <a:latin typeface="Calibri"/>
                <a:ea typeface="Calibri"/>
                <a:cs typeface="Calibri"/>
                <a:sym typeface="Calibri"/>
              </a:rPr>
              <a:t> enter the picture? Look for areas of</a:t>
            </a:r>
            <a:r>
              <a:rPr b="1" i="0" lang="en-US" sz="2000" u="none" cap="none" strike="noStrike">
                <a:solidFill>
                  <a:schemeClr val="dk1"/>
                </a:solidFill>
                <a:latin typeface="Calibri"/>
                <a:ea typeface="Calibri"/>
                <a:cs typeface="Calibri"/>
                <a:sym typeface="Calibri"/>
              </a:rPr>
              <a:t> light </a:t>
            </a:r>
            <a:r>
              <a:rPr b="0" i="0" lang="en-US" sz="2000" u="none" cap="none" strike="noStrike">
                <a:solidFill>
                  <a:schemeClr val="dk1"/>
                </a:solidFill>
                <a:latin typeface="Calibri"/>
                <a:ea typeface="Calibri"/>
                <a:cs typeface="Calibri"/>
                <a:sym typeface="Calibri"/>
              </a:rPr>
              <a:t>and </a:t>
            </a:r>
            <a:r>
              <a:rPr b="1" i="0" lang="en-US" sz="2000" u="none" cap="none" strike="noStrike">
                <a:solidFill>
                  <a:schemeClr val="dk1"/>
                </a:solidFill>
                <a:latin typeface="Calibri"/>
                <a:ea typeface="Calibri"/>
                <a:cs typeface="Calibri"/>
                <a:sym typeface="Calibri"/>
              </a:rPr>
              <a:t>dark</a:t>
            </a:r>
            <a:r>
              <a:rPr b="0" i="0" lang="en-US" sz="2000" u="none" cap="none" strike="noStrike">
                <a:solidFill>
                  <a:schemeClr val="dk1"/>
                </a:solidFill>
                <a:latin typeface="Calibri"/>
                <a:ea typeface="Calibri"/>
                <a:cs typeface="Calibri"/>
                <a:sym typeface="Calibri"/>
              </a:rPr>
              <a:t>. What effects do they create? How would you describe the </a:t>
            </a:r>
            <a:r>
              <a:rPr b="1" i="0" lang="en-US" sz="2000" u="none" cap="none" strike="noStrike">
                <a:solidFill>
                  <a:schemeClr val="dk1"/>
                </a:solidFill>
                <a:latin typeface="Calibri"/>
                <a:ea typeface="Calibri"/>
                <a:cs typeface="Calibri"/>
                <a:sym typeface="Calibri"/>
              </a:rPr>
              <a:t>mood </a:t>
            </a:r>
            <a:r>
              <a:rPr b="0" i="0" lang="en-US" sz="2000" u="none" cap="none" strike="noStrike">
                <a:solidFill>
                  <a:schemeClr val="dk1"/>
                </a:solidFill>
                <a:latin typeface="Calibri"/>
                <a:ea typeface="Calibri"/>
                <a:cs typeface="Calibri"/>
                <a:sym typeface="Calibri"/>
              </a:rPr>
              <a:t>of this scene? </a:t>
            </a:r>
            <a:endParaRPr b="0" i="0" sz="2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000"/>
              <a:buFont typeface="Arial"/>
              <a:buNone/>
            </a:pPr>
            <a:r>
              <a:t/>
            </a:r>
            <a:endParaRPr b="0" i="0" sz="2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000"/>
              <a:buFont typeface="Arial"/>
              <a:buNone/>
            </a:pPr>
            <a:r>
              <a:rPr b="0" i="0" lang="en-US" sz="2000" u="none" cap="none" strike="noStrike">
                <a:solidFill>
                  <a:schemeClr val="dk1"/>
                </a:solidFill>
                <a:latin typeface="Calibri"/>
                <a:ea typeface="Calibri"/>
                <a:cs typeface="Calibri"/>
                <a:sym typeface="Calibri"/>
              </a:rPr>
              <a:t>  </a:t>
            </a:r>
            <a:endParaRPr b="0" i="0" sz="2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000"/>
              <a:buFont typeface="Arial"/>
              <a:buNone/>
            </a:pPr>
            <a:r>
              <a:rPr b="1" i="0" lang="en-US" sz="2000" u="none" cap="none" strike="noStrike">
                <a:solidFill>
                  <a:schemeClr val="dk1"/>
                </a:solidFill>
                <a:latin typeface="Calibri"/>
                <a:ea typeface="Calibri"/>
                <a:cs typeface="Calibri"/>
                <a:sym typeface="Calibri"/>
              </a:rPr>
              <a:t>Collect</a:t>
            </a:r>
            <a:r>
              <a:rPr b="0" i="0" lang="en-US" sz="2000" u="none" cap="none" strike="noStrike">
                <a:solidFill>
                  <a:schemeClr val="dk1"/>
                </a:solidFill>
                <a:latin typeface="Calibri"/>
                <a:ea typeface="Calibri"/>
                <a:cs typeface="Calibri"/>
                <a:sym typeface="Calibri"/>
              </a:rPr>
              <a:t> leaves, scraps of bark, rocks, and other natural objects. Use paper and crayons to create rubbings of these objects. What </a:t>
            </a:r>
            <a:r>
              <a:rPr b="1" i="0" lang="en-US" sz="2000" u="none" cap="none" strike="noStrike">
                <a:solidFill>
                  <a:schemeClr val="dk1"/>
                </a:solidFill>
                <a:latin typeface="Calibri"/>
                <a:ea typeface="Calibri"/>
                <a:cs typeface="Calibri"/>
                <a:sym typeface="Calibri"/>
              </a:rPr>
              <a:t>textures</a:t>
            </a:r>
            <a:r>
              <a:rPr b="0" i="0" lang="en-US" sz="2000" u="none" cap="none" strike="noStrike">
                <a:solidFill>
                  <a:schemeClr val="dk1"/>
                </a:solidFill>
                <a:latin typeface="Calibri"/>
                <a:ea typeface="Calibri"/>
                <a:cs typeface="Calibri"/>
                <a:sym typeface="Calibri"/>
              </a:rPr>
              <a:t> do they make?</a:t>
            </a:r>
            <a:endParaRPr b="0" i="0" sz="2000" u="none" cap="none" strike="noStrike">
              <a:solidFill>
                <a:srgbClr val="000000"/>
              </a:solidFill>
              <a:latin typeface="Calibri"/>
              <a:ea typeface="Calibri"/>
              <a:cs typeface="Calibri"/>
              <a:sym typeface="Calibri"/>
            </a:endParaRPr>
          </a:p>
        </p:txBody>
      </p:sp>
      <p:grpSp>
        <p:nvGrpSpPr>
          <p:cNvPr id="479" name="Google Shape;479;p50"/>
          <p:cNvGrpSpPr/>
          <p:nvPr/>
        </p:nvGrpSpPr>
        <p:grpSpPr>
          <a:xfrm>
            <a:off x="7054335" y="1001245"/>
            <a:ext cx="533537" cy="510347"/>
            <a:chOff x="5049750" y="832600"/>
            <a:chExt cx="505100" cy="483100"/>
          </a:xfrm>
        </p:grpSpPr>
        <p:sp>
          <p:nvSpPr>
            <p:cNvPr id="480" name="Google Shape;480;p50"/>
            <p:cNvSpPr/>
            <p:nvPr/>
          </p:nvSpPr>
          <p:spPr>
            <a:xfrm>
              <a:off x="5049750" y="832600"/>
              <a:ext cx="505100" cy="483100"/>
            </a:xfrm>
            <a:custGeom>
              <a:rect b="b" l="l" r="r" t="t"/>
              <a:pathLst>
                <a:path extrusionOk="0" h="19324" w="20204">
                  <a:moveTo>
                    <a:pt x="12136" y="1129"/>
                  </a:moveTo>
                  <a:cubicBezTo>
                    <a:pt x="13730" y="1129"/>
                    <a:pt x="15325" y="1737"/>
                    <a:pt x="16538" y="2952"/>
                  </a:cubicBezTo>
                  <a:cubicBezTo>
                    <a:pt x="18969" y="5383"/>
                    <a:pt x="18969" y="9323"/>
                    <a:pt x="16538" y="11757"/>
                  </a:cubicBezTo>
                  <a:cubicBezTo>
                    <a:pt x="15341" y="12950"/>
                    <a:pt x="13747" y="13579"/>
                    <a:pt x="12129" y="13579"/>
                  </a:cubicBezTo>
                  <a:cubicBezTo>
                    <a:pt x="11233" y="13579"/>
                    <a:pt x="10329" y="13386"/>
                    <a:pt x="9482" y="12989"/>
                  </a:cubicBezTo>
                  <a:cubicBezTo>
                    <a:pt x="9461" y="12980"/>
                    <a:pt x="9440" y="12968"/>
                    <a:pt x="9419" y="12959"/>
                  </a:cubicBezTo>
                  <a:cubicBezTo>
                    <a:pt x="8794" y="12657"/>
                    <a:pt x="8223" y="12249"/>
                    <a:pt x="7734" y="11757"/>
                  </a:cubicBezTo>
                  <a:cubicBezTo>
                    <a:pt x="5306" y="9329"/>
                    <a:pt x="5306" y="5380"/>
                    <a:pt x="7734" y="2952"/>
                  </a:cubicBezTo>
                  <a:cubicBezTo>
                    <a:pt x="8948" y="1737"/>
                    <a:pt x="10542" y="1129"/>
                    <a:pt x="12136" y="1129"/>
                  </a:cubicBezTo>
                  <a:close/>
                  <a:moveTo>
                    <a:pt x="5871" y="11216"/>
                  </a:moveTo>
                  <a:cubicBezTo>
                    <a:pt x="6475" y="12195"/>
                    <a:pt x="7296" y="13016"/>
                    <a:pt x="8271" y="13620"/>
                  </a:cubicBezTo>
                  <a:lnTo>
                    <a:pt x="7734" y="14160"/>
                  </a:lnTo>
                  <a:cubicBezTo>
                    <a:pt x="7622" y="14271"/>
                    <a:pt x="7477" y="14326"/>
                    <a:pt x="7332" y="14326"/>
                  </a:cubicBezTo>
                  <a:cubicBezTo>
                    <a:pt x="7188" y="14326"/>
                    <a:pt x="7044" y="14271"/>
                    <a:pt x="6934" y="14160"/>
                  </a:cubicBezTo>
                  <a:lnTo>
                    <a:pt x="5330" y="12557"/>
                  </a:lnTo>
                  <a:cubicBezTo>
                    <a:pt x="5110" y="12337"/>
                    <a:pt x="5110" y="11977"/>
                    <a:pt x="5330" y="11757"/>
                  </a:cubicBezTo>
                  <a:lnTo>
                    <a:pt x="5871" y="11216"/>
                  </a:lnTo>
                  <a:close/>
                  <a:moveTo>
                    <a:pt x="4932" y="13762"/>
                  </a:moveTo>
                  <a:lnTo>
                    <a:pt x="5732" y="14562"/>
                  </a:lnTo>
                  <a:lnTo>
                    <a:pt x="4932" y="15362"/>
                  </a:lnTo>
                  <a:lnTo>
                    <a:pt x="4131" y="14562"/>
                  </a:lnTo>
                  <a:lnTo>
                    <a:pt x="4932" y="13762"/>
                  </a:lnTo>
                  <a:close/>
                  <a:moveTo>
                    <a:pt x="3328" y="15362"/>
                  </a:moveTo>
                  <a:lnTo>
                    <a:pt x="4128" y="16162"/>
                  </a:lnTo>
                  <a:lnTo>
                    <a:pt x="2268" y="18025"/>
                  </a:lnTo>
                  <a:cubicBezTo>
                    <a:pt x="2157" y="18135"/>
                    <a:pt x="2013" y="18190"/>
                    <a:pt x="1868" y="18190"/>
                  </a:cubicBezTo>
                  <a:cubicBezTo>
                    <a:pt x="1723" y="18190"/>
                    <a:pt x="1577" y="18134"/>
                    <a:pt x="1465" y="18022"/>
                  </a:cubicBezTo>
                  <a:cubicBezTo>
                    <a:pt x="1245" y="17802"/>
                    <a:pt x="1245" y="17443"/>
                    <a:pt x="1465" y="17222"/>
                  </a:cubicBezTo>
                  <a:lnTo>
                    <a:pt x="3328" y="15362"/>
                  </a:lnTo>
                  <a:close/>
                  <a:moveTo>
                    <a:pt x="12135" y="1"/>
                  </a:moveTo>
                  <a:cubicBezTo>
                    <a:pt x="10250" y="1"/>
                    <a:pt x="8365" y="718"/>
                    <a:pt x="6931" y="2152"/>
                  </a:cubicBezTo>
                  <a:cubicBezTo>
                    <a:pt x="4769" y="4311"/>
                    <a:pt x="4237" y="7493"/>
                    <a:pt x="5330" y="10157"/>
                  </a:cubicBezTo>
                  <a:lnTo>
                    <a:pt x="4527" y="10957"/>
                  </a:lnTo>
                  <a:cubicBezTo>
                    <a:pt x="4020" y="11467"/>
                    <a:pt x="3887" y="12240"/>
                    <a:pt x="4198" y="12892"/>
                  </a:cubicBezTo>
                  <a:lnTo>
                    <a:pt x="665" y="16422"/>
                  </a:lnTo>
                  <a:cubicBezTo>
                    <a:pt x="1" y="17086"/>
                    <a:pt x="1" y="18161"/>
                    <a:pt x="665" y="18825"/>
                  </a:cubicBezTo>
                  <a:cubicBezTo>
                    <a:pt x="996" y="19158"/>
                    <a:pt x="1431" y="19324"/>
                    <a:pt x="1865" y="19324"/>
                  </a:cubicBezTo>
                  <a:cubicBezTo>
                    <a:pt x="2300" y="19324"/>
                    <a:pt x="2735" y="19158"/>
                    <a:pt x="3066" y="18825"/>
                  </a:cubicBezTo>
                  <a:lnTo>
                    <a:pt x="6598" y="15293"/>
                  </a:lnTo>
                  <a:cubicBezTo>
                    <a:pt x="6831" y="15403"/>
                    <a:pt x="7081" y="15457"/>
                    <a:pt x="7328" y="15457"/>
                  </a:cubicBezTo>
                  <a:cubicBezTo>
                    <a:pt x="7770" y="15457"/>
                    <a:pt x="8206" y="15286"/>
                    <a:pt x="8531" y="14961"/>
                  </a:cubicBezTo>
                  <a:lnTo>
                    <a:pt x="9331" y="14163"/>
                  </a:lnTo>
                  <a:cubicBezTo>
                    <a:pt x="10241" y="14538"/>
                    <a:pt x="11190" y="14717"/>
                    <a:pt x="12127" y="14717"/>
                  </a:cubicBezTo>
                  <a:cubicBezTo>
                    <a:pt x="14530" y="14717"/>
                    <a:pt x="16858" y="13537"/>
                    <a:pt x="18256" y="11437"/>
                  </a:cubicBezTo>
                  <a:cubicBezTo>
                    <a:pt x="20204" y="8520"/>
                    <a:pt x="19821" y="4631"/>
                    <a:pt x="17342" y="2152"/>
                  </a:cubicBezTo>
                  <a:cubicBezTo>
                    <a:pt x="15906" y="718"/>
                    <a:pt x="14020" y="1"/>
                    <a:pt x="12135" y="1"/>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481" name="Google Shape;481;p50"/>
            <p:cNvSpPr/>
            <p:nvPr/>
          </p:nvSpPr>
          <p:spPr>
            <a:xfrm>
              <a:off x="5216725" y="889175"/>
              <a:ext cx="276000" cy="254400"/>
            </a:xfrm>
            <a:custGeom>
              <a:rect b="b" l="l" r="r" t="t"/>
              <a:pathLst>
                <a:path extrusionOk="0" h="10176" w="11040">
                  <a:moveTo>
                    <a:pt x="5456" y="1133"/>
                  </a:moveTo>
                  <a:cubicBezTo>
                    <a:pt x="6487" y="1133"/>
                    <a:pt x="7500" y="1535"/>
                    <a:pt x="8259" y="2293"/>
                  </a:cubicBezTo>
                  <a:cubicBezTo>
                    <a:pt x="9802" y="3839"/>
                    <a:pt x="9802" y="6348"/>
                    <a:pt x="8259" y="7897"/>
                  </a:cubicBezTo>
                  <a:cubicBezTo>
                    <a:pt x="7501" y="8653"/>
                    <a:pt x="6489" y="9055"/>
                    <a:pt x="5460" y="9055"/>
                  </a:cubicBezTo>
                  <a:cubicBezTo>
                    <a:pt x="4948" y="9055"/>
                    <a:pt x="4433" y="8956"/>
                    <a:pt x="3941" y="8751"/>
                  </a:cubicBezTo>
                  <a:cubicBezTo>
                    <a:pt x="2462" y="8138"/>
                    <a:pt x="1499" y="6695"/>
                    <a:pt x="1499" y="5095"/>
                  </a:cubicBezTo>
                  <a:cubicBezTo>
                    <a:pt x="1499" y="3491"/>
                    <a:pt x="2462" y="2048"/>
                    <a:pt x="3941" y="1435"/>
                  </a:cubicBezTo>
                  <a:cubicBezTo>
                    <a:pt x="4431" y="1232"/>
                    <a:pt x="4946" y="1133"/>
                    <a:pt x="5456" y="1133"/>
                  </a:cubicBezTo>
                  <a:close/>
                  <a:moveTo>
                    <a:pt x="5468" y="1"/>
                  </a:moveTo>
                  <a:cubicBezTo>
                    <a:pt x="5465" y="1"/>
                    <a:pt x="5461" y="1"/>
                    <a:pt x="5457" y="1"/>
                  </a:cubicBezTo>
                  <a:cubicBezTo>
                    <a:pt x="3029" y="4"/>
                    <a:pt x="943" y="1719"/>
                    <a:pt x="472" y="4098"/>
                  </a:cubicBezTo>
                  <a:cubicBezTo>
                    <a:pt x="1" y="6481"/>
                    <a:pt x="1275" y="8860"/>
                    <a:pt x="3519" y="9787"/>
                  </a:cubicBezTo>
                  <a:cubicBezTo>
                    <a:pt x="4151" y="10049"/>
                    <a:pt x="4811" y="10175"/>
                    <a:pt x="5463" y="10175"/>
                  </a:cubicBezTo>
                  <a:cubicBezTo>
                    <a:pt x="7120" y="10175"/>
                    <a:pt x="8725" y="9362"/>
                    <a:pt x="9693" y="7912"/>
                  </a:cubicBezTo>
                  <a:cubicBezTo>
                    <a:pt x="11040" y="5895"/>
                    <a:pt x="10774" y="3207"/>
                    <a:pt x="9059" y="1492"/>
                  </a:cubicBezTo>
                  <a:cubicBezTo>
                    <a:pt x="8108" y="535"/>
                    <a:pt x="6814" y="1"/>
                    <a:pt x="5468" y="1"/>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grpSp>
      <p:pic>
        <p:nvPicPr>
          <p:cNvPr id="482" name="Google Shape;482;p50"/>
          <p:cNvPicPr preferRelativeResize="0"/>
          <p:nvPr/>
        </p:nvPicPr>
        <p:blipFill rotWithShape="1">
          <a:blip r:embed="rId3">
            <a:alphaModFix/>
          </a:blip>
          <a:srcRect b="0" l="0" r="0" t="0"/>
          <a:stretch/>
        </p:blipFill>
        <p:spPr>
          <a:xfrm>
            <a:off x="-4" y="795625"/>
            <a:ext cx="6481439" cy="4563598"/>
          </a:xfrm>
          <a:prstGeom prst="rect">
            <a:avLst/>
          </a:prstGeom>
          <a:noFill/>
          <a:ln>
            <a:noFill/>
          </a:ln>
        </p:spPr>
      </p:pic>
      <p:sp>
        <p:nvSpPr>
          <p:cNvPr id="483" name="Google Shape;483;p50"/>
          <p:cNvSpPr/>
          <p:nvPr/>
        </p:nvSpPr>
        <p:spPr>
          <a:xfrm>
            <a:off x="7112450" y="3119975"/>
            <a:ext cx="417308" cy="409062"/>
          </a:xfrm>
          <a:custGeom>
            <a:rect b="b" l="l" r="r" t="t"/>
            <a:pathLst>
              <a:path extrusionOk="0" h="19396" w="19787">
                <a:moveTo>
                  <a:pt x="16583" y="1203"/>
                </a:moveTo>
                <a:cubicBezTo>
                  <a:pt x="17017" y="1203"/>
                  <a:pt x="17451" y="1370"/>
                  <a:pt x="17782" y="1702"/>
                </a:cubicBezTo>
                <a:cubicBezTo>
                  <a:pt x="18446" y="2363"/>
                  <a:pt x="18446" y="3438"/>
                  <a:pt x="17782" y="4102"/>
                </a:cubicBezTo>
                <a:lnTo>
                  <a:pt x="16565" y="5319"/>
                </a:lnTo>
                <a:lnTo>
                  <a:pt x="14165" y="2918"/>
                </a:lnTo>
                <a:lnTo>
                  <a:pt x="15382" y="1702"/>
                </a:lnTo>
                <a:cubicBezTo>
                  <a:pt x="15714" y="1370"/>
                  <a:pt x="16149" y="1203"/>
                  <a:pt x="16583" y="1203"/>
                </a:cubicBezTo>
                <a:close/>
                <a:moveTo>
                  <a:pt x="13362" y="3719"/>
                </a:moveTo>
                <a:lnTo>
                  <a:pt x="14162" y="4519"/>
                </a:lnTo>
                <a:lnTo>
                  <a:pt x="4587" y="14096"/>
                </a:lnTo>
                <a:cubicBezTo>
                  <a:pt x="4255" y="13861"/>
                  <a:pt x="3884" y="13692"/>
                  <a:pt x="3488" y="13595"/>
                </a:cubicBezTo>
                <a:lnTo>
                  <a:pt x="13310" y="3770"/>
                </a:lnTo>
                <a:lnTo>
                  <a:pt x="13362" y="3719"/>
                </a:lnTo>
                <a:close/>
                <a:moveTo>
                  <a:pt x="14965" y="5322"/>
                </a:moveTo>
                <a:lnTo>
                  <a:pt x="15765" y="6122"/>
                </a:lnTo>
                <a:lnTo>
                  <a:pt x="15714" y="6173"/>
                </a:lnTo>
                <a:lnTo>
                  <a:pt x="5888" y="15996"/>
                </a:lnTo>
                <a:cubicBezTo>
                  <a:pt x="5792" y="15600"/>
                  <a:pt x="5623" y="15229"/>
                  <a:pt x="5387" y="14897"/>
                </a:cubicBezTo>
                <a:lnTo>
                  <a:pt x="14965" y="5322"/>
                </a:lnTo>
                <a:close/>
                <a:moveTo>
                  <a:pt x="2704" y="14631"/>
                </a:moveTo>
                <a:cubicBezTo>
                  <a:pt x="3925" y="14631"/>
                  <a:pt x="4911" y="15655"/>
                  <a:pt x="4850" y="16889"/>
                </a:cubicBezTo>
                <a:lnTo>
                  <a:pt x="3736" y="17249"/>
                </a:lnTo>
                <a:cubicBezTo>
                  <a:pt x="3449" y="16572"/>
                  <a:pt x="2911" y="16035"/>
                  <a:pt x="2235" y="15748"/>
                </a:cubicBezTo>
                <a:lnTo>
                  <a:pt x="2594" y="14634"/>
                </a:lnTo>
                <a:cubicBezTo>
                  <a:pt x="2631" y="14632"/>
                  <a:pt x="2667" y="14631"/>
                  <a:pt x="2704" y="14631"/>
                </a:cubicBezTo>
                <a:close/>
                <a:moveTo>
                  <a:pt x="1888" y="16835"/>
                </a:moveTo>
                <a:cubicBezTo>
                  <a:pt x="2217" y="17001"/>
                  <a:pt x="2483" y="17267"/>
                  <a:pt x="2649" y="17596"/>
                </a:cubicBezTo>
                <a:lnTo>
                  <a:pt x="1528" y="17955"/>
                </a:lnTo>
                <a:lnTo>
                  <a:pt x="1888" y="16835"/>
                </a:lnTo>
                <a:close/>
                <a:moveTo>
                  <a:pt x="16654" y="1"/>
                </a:moveTo>
                <a:cubicBezTo>
                  <a:pt x="15897" y="1"/>
                  <a:pt x="15141" y="302"/>
                  <a:pt x="14581" y="901"/>
                </a:cubicBezTo>
                <a:lnTo>
                  <a:pt x="11710" y="3770"/>
                </a:lnTo>
                <a:lnTo>
                  <a:pt x="1882" y="13601"/>
                </a:lnTo>
                <a:cubicBezTo>
                  <a:pt x="1861" y="13619"/>
                  <a:pt x="1842" y="13641"/>
                  <a:pt x="1827" y="13662"/>
                </a:cubicBezTo>
                <a:lnTo>
                  <a:pt x="1809" y="13677"/>
                </a:lnTo>
                <a:lnTo>
                  <a:pt x="1788" y="13695"/>
                </a:lnTo>
                <a:cubicBezTo>
                  <a:pt x="1782" y="13701"/>
                  <a:pt x="1773" y="13707"/>
                  <a:pt x="1767" y="13716"/>
                </a:cubicBezTo>
                <a:cubicBezTo>
                  <a:pt x="1761" y="13722"/>
                  <a:pt x="1755" y="13725"/>
                  <a:pt x="1752" y="13731"/>
                </a:cubicBezTo>
                <a:cubicBezTo>
                  <a:pt x="1746" y="13737"/>
                  <a:pt x="1737" y="13746"/>
                  <a:pt x="1728" y="13755"/>
                </a:cubicBezTo>
                <a:lnTo>
                  <a:pt x="1716" y="13773"/>
                </a:lnTo>
                <a:cubicBezTo>
                  <a:pt x="1710" y="13782"/>
                  <a:pt x="1704" y="13789"/>
                  <a:pt x="1698" y="13801"/>
                </a:cubicBezTo>
                <a:cubicBezTo>
                  <a:pt x="1688" y="13810"/>
                  <a:pt x="1688" y="13813"/>
                  <a:pt x="1685" y="13819"/>
                </a:cubicBezTo>
                <a:cubicBezTo>
                  <a:pt x="1679" y="13825"/>
                  <a:pt x="1673" y="13837"/>
                  <a:pt x="1667" y="13846"/>
                </a:cubicBezTo>
                <a:cubicBezTo>
                  <a:pt x="1661" y="13855"/>
                  <a:pt x="1658" y="13861"/>
                  <a:pt x="1655" y="13870"/>
                </a:cubicBezTo>
                <a:cubicBezTo>
                  <a:pt x="1652" y="13879"/>
                  <a:pt x="1646" y="13885"/>
                  <a:pt x="1643" y="13894"/>
                </a:cubicBezTo>
                <a:cubicBezTo>
                  <a:pt x="1640" y="13903"/>
                  <a:pt x="1634" y="13918"/>
                  <a:pt x="1631" y="13933"/>
                </a:cubicBezTo>
                <a:cubicBezTo>
                  <a:pt x="1631" y="13936"/>
                  <a:pt x="1625" y="13939"/>
                  <a:pt x="1625" y="13943"/>
                </a:cubicBezTo>
                <a:lnTo>
                  <a:pt x="1625" y="13949"/>
                </a:lnTo>
                <a:cubicBezTo>
                  <a:pt x="1625" y="13949"/>
                  <a:pt x="1625" y="13952"/>
                  <a:pt x="1625" y="13952"/>
                </a:cubicBezTo>
                <a:lnTo>
                  <a:pt x="118" y="18656"/>
                </a:lnTo>
                <a:cubicBezTo>
                  <a:pt x="1" y="19021"/>
                  <a:pt x="272" y="19393"/>
                  <a:pt x="656" y="19396"/>
                </a:cubicBezTo>
                <a:cubicBezTo>
                  <a:pt x="713" y="19396"/>
                  <a:pt x="771" y="19387"/>
                  <a:pt x="828" y="19368"/>
                </a:cubicBezTo>
                <a:lnTo>
                  <a:pt x="5538" y="17859"/>
                </a:lnTo>
                <a:lnTo>
                  <a:pt x="5547" y="17856"/>
                </a:lnTo>
                <a:cubicBezTo>
                  <a:pt x="5559" y="17853"/>
                  <a:pt x="5571" y="17847"/>
                  <a:pt x="5584" y="17844"/>
                </a:cubicBezTo>
                <a:lnTo>
                  <a:pt x="5599" y="17838"/>
                </a:lnTo>
                <a:cubicBezTo>
                  <a:pt x="5611" y="17832"/>
                  <a:pt x="5623" y="17826"/>
                  <a:pt x="5635" y="17819"/>
                </a:cubicBezTo>
                <a:cubicBezTo>
                  <a:pt x="5650" y="17810"/>
                  <a:pt x="5653" y="17810"/>
                  <a:pt x="5659" y="17804"/>
                </a:cubicBezTo>
                <a:cubicBezTo>
                  <a:pt x="5668" y="17798"/>
                  <a:pt x="5680" y="17792"/>
                  <a:pt x="5689" y="17786"/>
                </a:cubicBezTo>
                <a:cubicBezTo>
                  <a:pt x="5698" y="17780"/>
                  <a:pt x="5701" y="17777"/>
                  <a:pt x="5710" y="17771"/>
                </a:cubicBezTo>
                <a:lnTo>
                  <a:pt x="5728" y="17756"/>
                </a:lnTo>
                <a:lnTo>
                  <a:pt x="5750" y="17738"/>
                </a:lnTo>
                <a:cubicBezTo>
                  <a:pt x="5756" y="17732"/>
                  <a:pt x="5762" y="17726"/>
                  <a:pt x="5768" y="17720"/>
                </a:cubicBezTo>
                <a:cubicBezTo>
                  <a:pt x="5774" y="17714"/>
                  <a:pt x="5780" y="17708"/>
                  <a:pt x="5783" y="17702"/>
                </a:cubicBezTo>
                <a:lnTo>
                  <a:pt x="5798" y="17687"/>
                </a:lnTo>
                <a:cubicBezTo>
                  <a:pt x="5810" y="17678"/>
                  <a:pt x="5819" y="17669"/>
                  <a:pt x="5828" y="17659"/>
                </a:cubicBezTo>
                <a:lnTo>
                  <a:pt x="15714" y="7777"/>
                </a:lnTo>
                <a:lnTo>
                  <a:pt x="18582" y="4902"/>
                </a:lnTo>
                <a:cubicBezTo>
                  <a:pt x="19754" y="3809"/>
                  <a:pt x="19787" y="1961"/>
                  <a:pt x="18655" y="829"/>
                </a:cubicBezTo>
                <a:cubicBezTo>
                  <a:pt x="18102" y="276"/>
                  <a:pt x="17378" y="1"/>
                  <a:pt x="16654" y="1"/>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484" name="Google Shape;484;p50"/>
          <p:cNvSpPr txBox="1"/>
          <p:nvPr/>
        </p:nvSpPr>
        <p:spPr>
          <a:xfrm>
            <a:off x="0" y="5359225"/>
            <a:ext cx="34770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Calibri"/>
                <a:ea typeface="Calibri"/>
                <a:cs typeface="Calibri"/>
                <a:sym typeface="Calibri"/>
              </a:rPr>
              <a:t>Jacob van Ruisdael</a:t>
            </a:r>
            <a:r>
              <a:rPr lang="en-US" sz="1000">
                <a:solidFill>
                  <a:schemeClr val="dk1"/>
                </a:solidFill>
                <a:latin typeface="Calibri"/>
                <a:ea typeface="Calibri"/>
                <a:cs typeface="Calibri"/>
                <a:sym typeface="Calibri"/>
              </a:rPr>
              <a:t>, </a:t>
            </a:r>
            <a:r>
              <a:rPr i="1" lang="en-US" sz="1000" u="none" cap="none" strike="noStrike">
                <a:solidFill>
                  <a:schemeClr val="dk1"/>
                </a:solidFill>
                <a:latin typeface="Calibri"/>
                <a:ea typeface="Calibri"/>
                <a:cs typeface="Calibri"/>
                <a:sym typeface="Calibri"/>
              </a:rPr>
              <a:t>Edge of a Forest with a Grainfield</a:t>
            </a:r>
            <a:r>
              <a:rPr lang="en-US" sz="1000">
                <a:solidFill>
                  <a:schemeClr val="dk1"/>
                </a:solidFill>
                <a:latin typeface="Calibri"/>
                <a:ea typeface="Calibri"/>
                <a:cs typeface="Calibri"/>
                <a:sym typeface="Calibri"/>
              </a:rPr>
              <a:t>, c. 1656, o</a:t>
            </a:r>
            <a:r>
              <a:rPr b="0" i="0" lang="en-US" sz="1000" u="none" cap="none" strike="noStrike">
                <a:solidFill>
                  <a:schemeClr val="dk1"/>
                </a:solidFill>
                <a:latin typeface="Calibri"/>
                <a:ea typeface="Calibri"/>
                <a:cs typeface="Calibri"/>
                <a:sym typeface="Calibri"/>
              </a:rPr>
              <a:t>il on canvas</a:t>
            </a:r>
            <a:r>
              <a:rPr lang="en-US" sz="1000">
                <a:solidFill>
                  <a:schemeClr val="dk1"/>
                </a:solidFill>
                <a:latin typeface="Calibri"/>
                <a:ea typeface="Calibri"/>
                <a:cs typeface="Calibri"/>
                <a:sym typeface="Calibri"/>
              </a:rPr>
              <a:t>. Kimbell Art Museum</a:t>
            </a:r>
            <a:endParaRPr b="0" i="0" sz="1000" u="none" cap="none" strike="noStrike">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D8D8"/>
        </a:solidFill>
      </p:bgPr>
    </p:bg>
    <p:spTree>
      <p:nvGrpSpPr>
        <p:cNvPr id="489" name="Shape 489"/>
        <p:cNvGrpSpPr/>
        <p:nvPr/>
      </p:nvGrpSpPr>
      <p:grpSpPr>
        <a:xfrm>
          <a:off x="0" y="0"/>
          <a:ext cx="0" cy="0"/>
          <a:chOff x="0" y="0"/>
          <a:chExt cx="0" cy="0"/>
        </a:xfrm>
      </p:grpSpPr>
      <p:pic>
        <p:nvPicPr>
          <p:cNvPr id="490" name="Google Shape;490;p51"/>
          <p:cNvPicPr preferRelativeResize="0"/>
          <p:nvPr/>
        </p:nvPicPr>
        <p:blipFill rotWithShape="1">
          <a:blip r:embed="rId3">
            <a:alphaModFix/>
          </a:blip>
          <a:srcRect b="0" l="0" r="0" t="0"/>
          <a:stretch/>
        </p:blipFill>
        <p:spPr>
          <a:xfrm>
            <a:off x="0" y="75975"/>
            <a:ext cx="11266575" cy="6706051"/>
          </a:xfrm>
          <a:prstGeom prst="rect">
            <a:avLst/>
          </a:prstGeom>
          <a:noFill/>
          <a:ln>
            <a:noFill/>
          </a:ln>
        </p:spPr>
      </p:pic>
      <p:sp>
        <p:nvSpPr>
          <p:cNvPr id="491" name="Google Shape;491;p51"/>
          <p:cNvSpPr txBox="1"/>
          <p:nvPr/>
        </p:nvSpPr>
        <p:spPr>
          <a:xfrm>
            <a:off x="11266575" y="5612325"/>
            <a:ext cx="976200" cy="1169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Calibri"/>
                <a:ea typeface="Calibri"/>
                <a:cs typeface="Calibri"/>
                <a:sym typeface="Calibri"/>
              </a:rPr>
              <a:t>Claude Monet</a:t>
            </a:r>
            <a:r>
              <a:rPr lang="en-US" sz="1000">
                <a:solidFill>
                  <a:schemeClr val="dk1"/>
                </a:solidFill>
                <a:latin typeface="Calibri"/>
                <a:ea typeface="Calibri"/>
                <a:cs typeface="Calibri"/>
                <a:sym typeface="Calibri"/>
              </a:rPr>
              <a:t>, </a:t>
            </a:r>
            <a:r>
              <a:rPr i="1" lang="en-US" sz="1000" u="none" cap="none" strike="noStrike">
                <a:solidFill>
                  <a:schemeClr val="dk1"/>
                </a:solidFill>
                <a:latin typeface="Calibri"/>
                <a:ea typeface="Calibri"/>
                <a:cs typeface="Calibri"/>
                <a:sym typeface="Calibri"/>
              </a:rPr>
              <a:t>La Pointe de la Hève at Low Tide</a:t>
            </a:r>
            <a:r>
              <a:rPr lang="en-US" sz="1000" u="none" cap="none" strike="noStrike">
                <a:solidFill>
                  <a:schemeClr val="dk1"/>
                </a:solidFill>
                <a:latin typeface="Calibri"/>
                <a:ea typeface="Calibri"/>
                <a:cs typeface="Calibri"/>
                <a:sym typeface="Calibri"/>
              </a:rPr>
              <a:t>, </a:t>
            </a:r>
            <a:r>
              <a:rPr lang="en-US" sz="1000">
                <a:solidFill>
                  <a:schemeClr val="dk1"/>
                </a:solidFill>
                <a:latin typeface="Calibri"/>
                <a:ea typeface="Calibri"/>
                <a:cs typeface="Calibri"/>
                <a:sym typeface="Calibri"/>
              </a:rPr>
              <a:t>1865, </a:t>
            </a:r>
            <a:r>
              <a:rPr lang="en-US" sz="1000">
                <a:solidFill>
                  <a:schemeClr val="dk1"/>
                </a:solidFill>
                <a:latin typeface="Calibri"/>
                <a:ea typeface="Calibri"/>
                <a:cs typeface="Calibri"/>
                <a:sym typeface="Calibri"/>
              </a:rPr>
              <a:t>o</a:t>
            </a:r>
            <a:r>
              <a:rPr b="0" i="0" lang="en-US" sz="1000" u="none" cap="none" strike="noStrike">
                <a:solidFill>
                  <a:schemeClr val="dk1"/>
                </a:solidFill>
                <a:latin typeface="Calibri"/>
                <a:ea typeface="Calibri"/>
                <a:cs typeface="Calibri"/>
                <a:sym typeface="Calibri"/>
              </a:rPr>
              <a:t>il on canvas</a:t>
            </a:r>
            <a:r>
              <a:rPr lang="en-US" sz="1000">
                <a:solidFill>
                  <a:schemeClr val="dk1"/>
                </a:solidFill>
                <a:latin typeface="Calibri"/>
                <a:ea typeface="Calibri"/>
                <a:cs typeface="Calibri"/>
                <a:sym typeface="Calibri"/>
              </a:rPr>
              <a:t>. Kimbell Art Museum</a:t>
            </a:r>
            <a:endParaRPr b="0" i="0" sz="1000" u="none" cap="none" strike="noStrike">
              <a:solidFill>
                <a:schemeClr val="dk1"/>
              </a:solidFill>
              <a:latin typeface="Quattrocento Sans"/>
              <a:ea typeface="Quattrocento Sans"/>
              <a:cs typeface="Quattrocento Sans"/>
              <a:sym typeface="Quattrocento Sans"/>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D8D8"/>
        </a:solidFill>
      </p:bgPr>
    </p:bg>
    <p:spTree>
      <p:nvGrpSpPr>
        <p:cNvPr id="495" name="Shape 495"/>
        <p:cNvGrpSpPr/>
        <p:nvPr/>
      </p:nvGrpSpPr>
      <p:grpSpPr>
        <a:xfrm>
          <a:off x="0" y="0"/>
          <a:ext cx="0" cy="0"/>
          <a:chOff x="0" y="0"/>
          <a:chExt cx="0" cy="0"/>
        </a:xfrm>
      </p:grpSpPr>
      <p:sp>
        <p:nvSpPr>
          <p:cNvPr id="496" name="Google Shape;496;p52"/>
          <p:cNvSpPr txBox="1"/>
          <p:nvPr/>
        </p:nvSpPr>
        <p:spPr>
          <a:xfrm>
            <a:off x="7779650" y="585750"/>
            <a:ext cx="4238100" cy="5941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Calibri"/>
                <a:ea typeface="Calibri"/>
                <a:cs typeface="Calibri"/>
                <a:sym typeface="Calibri"/>
              </a:rPr>
              <a:t>Notice</a:t>
            </a:r>
            <a:r>
              <a:rPr b="0" i="0" lang="en-US" sz="2000" u="none" cap="none" strike="noStrike">
                <a:solidFill>
                  <a:srgbClr val="000000"/>
                </a:solidFill>
                <a:latin typeface="Calibri"/>
                <a:ea typeface="Calibri"/>
                <a:cs typeface="Calibri"/>
                <a:sym typeface="Calibri"/>
              </a:rPr>
              <a:t> the different </a:t>
            </a:r>
            <a:r>
              <a:rPr b="1" i="0" lang="en-US" sz="2000" u="none" cap="none" strike="noStrike">
                <a:solidFill>
                  <a:srgbClr val="000000"/>
                </a:solidFill>
                <a:latin typeface="Calibri"/>
                <a:ea typeface="Calibri"/>
                <a:cs typeface="Calibri"/>
                <a:sym typeface="Calibri"/>
              </a:rPr>
              <a:t>colors </a:t>
            </a:r>
            <a:r>
              <a:rPr b="0" i="0" lang="en-US" sz="2000" u="none" cap="none" strike="noStrike">
                <a:solidFill>
                  <a:srgbClr val="000000"/>
                </a:solidFill>
                <a:latin typeface="Calibri"/>
                <a:ea typeface="Calibri"/>
                <a:cs typeface="Calibri"/>
                <a:sym typeface="Calibri"/>
              </a:rPr>
              <a:t>and </a:t>
            </a:r>
            <a:r>
              <a:rPr b="1" i="0" lang="en-US" sz="2000" u="none" cap="none" strike="noStrike">
                <a:solidFill>
                  <a:srgbClr val="000000"/>
                </a:solidFill>
                <a:latin typeface="Calibri"/>
                <a:ea typeface="Calibri"/>
                <a:cs typeface="Calibri"/>
                <a:sym typeface="Calibri"/>
              </a:rPr>
              <a:t>textures </a:t>
            </a:r>
            <a:r>
              <a:rPr b="0" i="0" lang="en-US" sz="2000" u="none" cap="none" strike="noStrike">
                <a:solidFill>
                  <a:srgbClr val="000000"/>
                </a:solidFill>
                <a:latin typeface="Calibri"/>
                <a:ea typeface="Calibri"/>
                <a:cs typeface="Calibri"/>
                <a:sym typeface="Calibri"/>
              </a:rPr>
              <a:t>in this composition. What kind of day is this? Where would you like to be in this scene? Imagine the </a:t>
            </a:r>
            <a:r>
              <a:rPr b="1" i="0" lang="en-US" sz="2000" u="none" cap="none" strike="noStrike">
                <a:solidFill>
                  <a:srgbClr val="000000"/>
                </a:solidFill>
                <a:latin typeface="Calibri"/>
                <a:ea typeface="Calibri"/>
                <a:cs typeface="Calibri"/>
                <a:sym typeface="Calibri"/>
              </a:rPr>
              <a:t>sounds</a:t>
            </a:r>
            <a:r>
              <a:rPr b="0" i="0" lang="en-US" sz="2000" u="none" cap="none" strike="noStrike">
                <a:solidFill>
                  <a:srgbClr val="000000"/>
                </a:solidFill>
                <a:latin typeface="Calibri"/>
                <a:ea typeface="Calibri"/>
                <a:cs typeface="Calibri"/>
                <a:sym typeface="Calibri"/>
              </a:rPr>
              <a:t>, </a:t>
            </a:r>
            <a:r>
              <a:rPr b="1" i="0" lang="en-US" sz="2000" u="none" cap="none" strike="noStrike">
                <a:solidFill>
                  <a:srgbClr val="000000"/>
                </a:solidFill>
                <a:latin typeface="Calibri"/>
                <a:ea typeface="Calibri"/>
                <a:cs typeface="Calibri"/>
                <a:sym typeface="Calibri"/>
              </a:rPr>
              <a:t>smells</a:t>
            </a:r>
            <a:r>
              <a:rPr b="0" i="0" lang="en-US" sz="2000" u="none" cap="none" strike="noStrike">
                <a:solidFill>
                  <a:srgbClr val="000000"/>
                </a:solidFill>
                <a:latin typeface="Calibri"/>
                <a:ea typeface="Calibri"/>
                <a:cs typeface="Calibri"/>
                <a:sym typeface="Calibri"/>
              </a:rPr>
              <a:t>, and </a:t>
            </a:r>
            <a:r>
              <a:rPr b="1" i="0" lang="en-US" sz="2000" u="none" cap="none" strike="noStrike">
                <a:solidFill>
                  <a:srgbClr val="000000"/>
                </a:solidFill>
                <a:latin typeface="Calibri"/>
                <a:ea typeface="Calibri"/>
                <a:cs typeface="Calibri"/>
                <a:sym typeface="Calibri"/>
              </a:rPr>
              <a:t>tastes</a:t>
            </a:r>
            <a:r>
              <a:rPr b="0" i="0" lang="en-US" sz="2000" u="none" cap="none" strike="noStrike">
                <a:solidFill>
                  <a:srgbClr val="000000"/>
                </a:solidFill>
                <a:latin typeface="Calibri"/>
                <a:ea typeface="Calibri"/>
                <a:cs typeface="Calibri"/>
                <a:sym typeface="Calibri"/>
              </a:rPr>
              <a:t> you might experience. </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  </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What kinds of </a:t>
            </a:r>
            <a:r>
              <a:rPr b="1" i="0" lang="en-US" sz="2000" u="none" cap="none" strike="noStrike">
                <a:solidFill>
                  <a:srgbClr val="000000"/>
                </a:solidFill>
                <a:latin typeface="Calibri"/>
                <a:ea typeface="Calibri"/>
                <a:cs typeface="Calibri"/>
                <a:sym typeface="Calibri"/>
              </a:rPr>
              <a:t>movement </a:t>
            </a:r>
            <a:r>
              <a:rPr b="0" i="0" lang="en-US" sz="2000" u="none" cap="none" strike="noStrike">
                <a:solidFill>
                  <a:srgbClr val="000000"/>
                </a:solidFill>
                <a:latin typeface="Calibri"/>
                <a:ea typeface="Calibri"/>
                <a:cs typeface="Calibri"/>
                <a:sym typeface="Calibri"/>
              </a:rPr>
              <a:t>are happening? How do diagonals help to organize the picture? What other </a:t>
            </a:r>
            <a:r>
              <a:rPr b="1" i="0" lang="en-US" sz="2000" u="none" cap="none" strike="noStrike">
                <a:solidFill>
                  <a:srgbClr val="000000"/>
                </a:solidFill>
                <a:latin typeface="Calibri"/>
                <a:ea typeface="Calibri"/>
                <a:cs typeface="Calibri"/>
                <a:sym typeface="Calibri"/>
              </a:rPr>
              <a:t>lines</a:t>
            </a:r>
            <a:r>
              <a:rPr b="0" i="0" lang="en-US" sz="2000" u="none" cap="none" strike="noStrike">
                <a:solidFill>
                  <a:srgbClr val="000000"/>
                </a:solidFill>
                <a:latin typeface="Calibri"/>
                <a:ea typeface="Calibri"/>
                <a:cs typeface="Calibri"/>
                <a:sym typeface="Calibri"/>
              </a:rPr>
              <a:t> does Monet use to guide your eye around this scene? </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  </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What </a:t>
            </a:r>
            <a:r>
              <a:rPr b="1" i="0" lang="en-US" sz="2000" u="none" cap="none" strike="noStrike">
                <a:solidFill>
                  <a:srgbClr val="000000"/>
                </a:solidFill>
                <a:latin typeface="Calibri"/>
                <a:ea typeface="Calibri"/>
                <a:cs typeface="Calibri"/>
                <a:sym typeface="Calibri"/>
              </a:rPr>
              <a:t>time of day</a:t>
            </a:r>
            <a:r>
              <a:rPr b="0" i="0" lang="en-US" sz="2000" u="none" cap="none" strike="noStrike">
                <a:solidFill>
                  <a:srgbClr val="000000"/>
                </a:solidFill>
                <a:latin typeface="Calibri"/>
                <a:ea typeface="Calibri"/>
                <a:cs typeface="Calibri"/>
                <a:sym typeface="Calibri"/>
              </a:rPr>
              <a:t> is this? What makes you say that? Where do you notice </a:t>
            </a:r>
            <a:r>
              <a:rPr b="1" i="0" lang="en-US" sz="2000" u="none" cap="none" strike="noStrike">
                <a:solidFill>
                  <a:srgbClr val="000000"/>
                </a:solidFill>
                <a:latin typeface="Calibri"/>
                <a:ea typeface="Calibri"/>
                <a:cs typeface="Calibri"/>
                <a:sym typeface="Calibri"/>
              </a:rPr>
              <a:t>light </a:t>
            </a:r>
            <a:r>
              <a:rPr b="0" i="0" lang="en-US" sz="2000" u="none" cap="none" strike="noStrike">
                <a:solidFill>
                  <a:srgbClr val="000000"/>
                </a:solidFill>
                <a:latin typeface="Calibri"/>
                <a:ea typeface="Calibri"/>
                <a:cs typeface="Calibri"/>
                <a:sym typeface="Calibri"/>
              </a:rPr>
              <a:t>on different surfaces? </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alibri"/>
              <a:ea typeface="Calibri"/>
              <a:cs typeface="Calibri"/>
              <a:sym typeface="Calibri"/>
            </a:endParaRPr>
          </a:p>
        </p:txBody>
      </p:sp>
      <p:grpSp>
        <p:nvGrpSpPr>
          <p:cNvPr id="497" name="Google Shape;497;p52"/>
          <p:cNvGrpSpPr/>
          <p:nvPr/>
        </p:nvGrpSpPr>
        <p:grpSpPr>
          <a:xfrm>
            <a:off x="7054330" y="5283249"/>
            <a:ext cx="533547" cy="525154"/>
            <a:chOff x="683125" y="1955275"/>
            <a:chExt cx="299325" cy="294600"/>
          </a:xfrm>
        </p:grpSpPr>
        <p:sp>
          <p:nvSpPr>
            <p:cNvPr id="498" name="Google Shape;498;p52"/>
            <p:cNvSpPr/>
            <p:nvPr/>
          </p:nvSpPr>
          <p:spPr>
            <a:xfrm>
              <a:off x="876875" y="1989925"/>
              <a:ext cx="52800" cy="63825"/>
            </a:xfrm>
            <a:custGeom>
              <a:rect b="b" l="l" r="r" t="t"/>
              <a:pathLst>
                <a:path extrusionOk="0" h="2553" w="2112">
                  <a:moveTo>
                    <a:pt x="1072" y="0"/>
                  </a:moveTo>
                  <a:cubicBezTo>
                    <a:pt x="473" y="0"/>
                    <a:pt x="64" y="473"/>
                    <a:pt x="64" y="1009"/>
                  </a:cubicBezTo>
                  <a:cubicBezTo>
                    <a:pt x="1" y="1229"/>
                    <a:pt x="158" y="1324"/>
                    <a:pt x="379" y="1324"/>
                  </a:cubicBezTo>
                  <a:cubicBezTo>
                    <a:pt x="568" y="1324"/>
                    <a:pt x="725" y="1166"/>
                    <a:pt x="725" y="977"/>
                  </a:cubicBezTo>
                  <a:cubicBezTo>
                    <a:pt x="725" y="788"/>
                    <a:pt x="883" y="631"/>
                    <a:pt x="1072" y="631"/>
                  </a:cubicBezTo>
                  <a:cubicBezTo>
                    <a:pt x="1261" y="631"/>
                    <a:pt x="1418" y="788"/>
                    <a:pt x="1418" y="977"/>
                  </a:cubicBezTo>
                  <a:cubicBezTo>
                    <a:pt x="1418" y="1103"/>
                    <a:pt x="1355" y="1198"/>
                    <a:pt x="1229" y="1292"/>
                  </a:cubicBezTo>
                  <a:cubicBezTo>
                    <a:pt x="914" y="1450"/>
                    <a:pt x="725" y="1796"/>
                    <a:pt x="725" y="2206"/>
                  </a:cubicBezTo>
                  <a:cubicBezTo>
                    <a:pt x="725" y="2395"/>
                    <a:pt x="883" y="2552"/>
                    <a:pt x="1072" y="2552"/>
                  </a:cubicBezTo>
                  <a:cubicBezTo>
                    <a:pt x="1261" y="2552"/>
                    <a:pt x="1418" y="2395"/>
                    <a:pt x="1418" y="2206"/>
                  </a:cubicBezTo>
                  <a:cubicBezTo>
                    <a:pt x="1418" y="2080"/>
                    <a:pt x="1481" y="1954"/>
                    <a:pt x="1544" y="1922"/>
                  </a:cubicBezTo>
                  <a:cubicBezTo>
                    <a:pt x="1891" y="1733"/>
                    <a:pt x="2111" y="1355"/>
                    <a:pt x="2111" y="1009"/>
                  </a:cubicBezTo>
                  <a:cubicBezTo>
                    <a:pt x="2111" y="410"/>
                    <a:pt x="1639" y="0"/>
                    <a:pt x="1072" y="0"/>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9" name="Google Shape;499;p52"/>
            <p:cNvSpPr/>
            <p:nvPr/>
          </p:nvSpPr>
          <p:spPr>
            <a:xfrm>
              <a:off x="683125" y="2058450"/>
              <a:ext cx="159900" cy="191425"/>
            </a:xfrm>
            <a:custGeom>
              <a:rect b="b" l="l" r="r" t="t"/>
              <a:pathLst>
                <a:path extrusionOk="0" h="7657" w="6396">
                  <a:moveTo>
                    <a:pt x="3245" y="693"/>
                  </a:moveTo>
                  <a:cubicBezTo>
                    <a:pt x="3812" y="693"/>
                    <a:pt x="4285" y="1166"/>
                    <a:pt x="4285" y="1702"/>
                  </a:cubicBezTo>
                  <a:cubicBezTo>
                    <a:pt x="4285" y="2269"/>
                    <a:pt x="3812" y="2710"/>
                    <a:pt x="3245" y="2710"/>
                  </a:cubicBezTo>
                  <a:cubicBezTo>
                    <a:pt x="2647" y="2710"/>
                    <a:pt x="2174" y="2269"/>
                    <a:pt x="2174" y="1702"/>
                  </a:cubicBezTo>
                  <a:cubicBezTo>
                    <a:pt x="2174" y="1166"/>
                    <a:pt x="2678" y="693"/>
                    <a:pt x="3245" y="693"/>
                  </a:cubicBezTo>
                  <a:close/>
                  <a:moveTo>
                    <a:pt x="3245" y="3434"/>
                  </a:moveTo>
                  <a:cubicBezTo>
                    <a:pt x="4569" y="3434"/>
                    <a:pt x="5671" y="4537"/>
                    <a:pt x="5671" y="5892"/>
                  </a:cubicBezTo>
                  <a:lnTo>
                    <a:pt x="5671" y="6994"/>
                  </a:lnTo>
                  <a:lnTo>
                    <a:pt x="788" y="6994"/>
                  </a:lnTo>
                  <a:lnTo>
                    <a:pt x="788" y="5892"/>
                  </a:lnTo>
                  <a:cubicBezTo>
                    <a:pt x="788" y="4537"/>
                    <a:pt x="1891" y="3434"/>
                    <a:pt x="3245" y="3434"/>
                  </a:cubicBezTo>
                  <a:close/>
                  <a:moveTo>
                    <a:pt x="3182" y="0"/>
                  </a:moveTo>
                  <a:cubicBezTo>
                    <a:pt x="2237" y="0"/>
                    <a:pt x="1418" y="788"/>
                    <a:pt x="1418" y="1733"/>
                  </a:cubicBezTo>
                  <a:cubicBezTo>
                    <a:pt x="1418" y="2206"/>
                    <a:pt x="1607" y="2678"/>
                    <a:pt x="1985" y="2993"/>
                  </a:cubicBezTo>
                  <a:cubicBezTo>
                    <a:pt x="819" y="3466"/>
                    <a:pt x="0" y="4569"/>
                    <a:pt x="0" y="5892"/>
                  </a:cubicBezTo>
                  <a:lnTo>
                    <a:pt x="0" y="7309"/>
                  </a:lnTo>
                  <a:cubicBezTo>
                    <a:pt x="126" y="7499"/>
                    <a:pt x="284" y="7656"/>
                    <a:pt x="441" y="7656"/>
                  </a:cubicBezTo>
                  <a:lnTo>
                    <a:pt x="6018" y="7656"/>
                  </a:lnTo>
                  <a:cubicBezTo>
                    <a:pt x="6238" y="7656"/>
                    <a:pt x="6396" y="7499"/>
                    <a:pt x="6396" y="7309"/>
                  </a:cubicBezTo>
                  <a:lnTo>
                    <a:pt x="6396" y="5892"/>
                  </a:lnTo>
                  <a:cubicBezTo>
                    <a:pt x="6396" y="4569"/>
                    <a:pt x="5545" y="3466"/>
                    <a:pt x="4411" y="2993"/>
                  </a:cubicBezTo>
                  <a:cubicBezTo>
                    <a:pt x="4758" y="2647"/>
                    <a:pt x="4978" y="2206"/>
                    <a:pt x="4978" y="1733"/>
                  </a:cubicBezTo>
                  <a:cubicBezTo>
                    <a:pt x="4978" y="788"/>
                    <a:pt x="4190" y="0"/>
                    <a:pt x="3182" y="0"/>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0" name="Google Shape;500;p52"/>
            <p:cNvSpPr/>
            <p:nvPr/>
          </p:nvSpPr>
          <p:spPr>
            <a:xfrm>
              <a:off x="824900" y="1955275"/>
              <a:ext cx="157550" cy="155975"/>
            </a:xfrm>
            <a:custGeom>
              <a:rect b="b" l="l" r="r" t="t"/>
              <a:pathLst>
                <a:path extrusionOk="0" h="6239" w="6302">
                  <a:moveTo>
                    <a:pt x="3151" y="662"/>
                  </a:moveTo>
                  <a:cubicBezTo>
                    <a:pt x="4505" y="662"/>
                    <a:pt x="5608" y="1765"/>
                    <a:pt x="5608" y="3119"/>
                  </a:cubicBezTo>
                  <a:cubicBezTo>
                    <a:pt x="5608" y="4442"/>
                    <a:pt x="4505" y="5545"/>
                    <a:pt x="3151" y="5545"/>
                  </a:cubicBezTo>
                  <a:cubicBezTo>
                    <a:pt x="2710" y="5545"/>
                    <a:pt x="2332" y="5451"/>
                    <a:pt x="1954" y="5230"/>
                  </a:cubicBezTo>
                  <a:cubicBezTo>
                    <a:pt x="1890" y="5199"/>
                    <a:pt x="1796" y="5199"/>
                    <a:pt x="1733" y="5199"/>
                  </a:cubicBezTo>
                  <a:lnTo>
                    <a:pt x="945" y="5388"/>
                  </a:lnTo>
                  <a:lnTo>
                    <a:pt x="1166" y="4694"/>
                  </a:lnTo>
                  <a:cubicBezTo>
                    <a:pt x="1229" y="4568"/>
                    <a:pt x="1166" y="4505"/>
                    <a:pt x="1134" y="4411"/>
                  </a:cubicBezTo>
                  <a:cubicBezTo>
                    <a:pt x="914" y="4033"/>
                    <a:pt x="756" y="3592"/>
                    <a:pt x="756" y="3119"/>
                  </a:cubicBezTo>
                  <a:cubicBezTo>
                    <a:pt x="725" y="1733"/>
                    <a:pt x="1827" y="662"/>
                    <a:pt x="3151" y="662"/>
                  </a:cubicBezTo>
                  <a:close/>
                  <a:moveTo>
                    <a:pt x="3182" y="0"/>
                  </a:moveTo>
                  <a:cubicBezTo>
                    <a:pt x="1449" y="0"/>
                    <a:pt x="95" y="1418"/>
                    <a:pt x="95" y="3119"/>
                  </a:cubicBezTo>
                  <a:cubicBezTo>
                    <a:pt x="95" y="3655"/>
                    <a:pt x="189" y="4190"/>
                    <a:pt x="473" y="4663"/>
                  </a:cubicBezTo>
                  <a:lnTo>
                    <a:pt x="32" y="5766"/>
                  </a:lnTo>
                  <a:cubicBezTo>
                    <a:pt x="0" y="5860"/>
                    <a:pt x="32" y="5986"/>
                    <a:pt x="126" y="6112"/>
                  </a:cubicBezTo>
                  <a:cubicBezTo>
                    <a:pt x="189" y="6175"/>
                    <a:pt x="315" y="6238"/>
                    <a:pt x="473" y="6238"/>
                  </a:cubicBezTo>
                  <a:lnTo>
                    <a:pt x="1764" y="5923"/>
                  </a:lnTo>
                  <a:cubicBezTo>
                    <a:pt x="2206" y="6144"/>
                    <a:pt x="2678" y="6238"/>
                    <a:pt x="3182" y="6238"/>
                  </a:cubicBezTo>
                  <a:cubicBezTo>
                    <a:pt x="4915" y="6238"/>
                    <a:pt x="6301" y="4820"/>
                    <a:pt x="6301" y="3119"/>
                  </a:cubicBezTo>
                  <a:cubicBezTo>
                    <a:pt x="6301" y="1386"/>
                    <a:pt x="4883" y="0"/>
                    <a:pt x="3182" y="0"/>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1" name="Google Shape;501;p52"/>
            <p:cNvSpPr/>
            <p:nvPr/>
          </p:nvSpPr>
          <p:spPr>
            <a:xfrm>
              <a:off x="895000" y="2058450"/>
              <a:ext cx="17350" cy="18125"/>
            </a:xfrm>
            <a:custGeom>
              <a:rect b="b" l="l" r="r" t="t"/>
              <a:pathLst>
                <a:path extrusionOk="0" h="725" w="694">
                  <a:moveTo>
                    <a:pt x="347" y="0"/>
                  </a:moveTo>
                  <a:cubicBezTo>
                    <a:pt x="158" y="0"/>
                    <a:pt x="0" y="158"/>
                    <a:pt x="0" y="378"/>
                  </a:cubicBezTo>
                  <a:cubicBezTo>
                    <a:pt x="0" y="567"/>
                    <a:pt x="158" y="725"/>
                    <a:pt x="347" y="725"/>
                  </a:cubicBezTo>
                  <a:cubicBezTo>
                    <a:pt x="536" y="725"/>
                    <a:pt x="693" y="567"/>
                    <a:pt x="693" y="378"/>
                  </a:cubicBezTo>
                  <a:cubicBezTo>
                    <a:pt x="693" y="158"/>
                    <a:pt x="536" y="0"/>
                    <a:pt x="347" y="0"/>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02" name="Google Shape;502;p52"/>
          <p:cNvGrpSpPr/>
          <p:nvPr/>
        </p:nvGrpSpPr>
        <p:grpSpPr>
          <a:xfrm>
            <a:off x="7054328" y="3173275"/>
            <a:ext cx="533549" cy="280331"/>
            <a:chOff x="2080675" y="352325"/>
            <a:chExt cx="485000" cy="254800"/>
          </a:xfrm>
        </p:grpSpPr>
        <p:sp>
          <p:nvSpPr>
            <p:cNvPr id="503" name="Google Shape;503;p52"/>
            <p:cNvSpPr/>
            <p:nvPr/>
          </p:nvSpPr>
          <p:spPr>
            <a:xfrm>
              <a:off x="2080675" y="352325"/>
              <a:ext cx="485000" cy="254800"/>
            </a:xfrm>
            <a:custGeom>
              <a:rect b="b" l="l" r="r" t="t"/>
              <a:pathLst>
                <a:path extrusionOk="0" h="10192" w="19400">
                  <a:moveTo>
                    <a:pt x="5514" y="2183"/>
                  </a:moveTo>
                  <a:cubicBezTo>
                    <a:pt x="4291" y="3932"/>
                    <a:pt x="4291" y="6254"/>
                    <a:pt x="5514" y="8002"/>
                  </a:cubicBezTo>
                  <a:cubicBezTo>
                    <a:pt x="4858" y="7685"/>
                    <a:pt x="4230" y="7320"/>
                    <a:pt x="3632" y="6909"/>
                  </a:cubicBezTo>
                  <a:cubicBezTo>
                    <a:pt x="2841" y="6368"/>
                    <a:pt x="2099" y="5762"/>
                    <a:pt x="1410" y="5097"/>
                  </a:cubicBezTo>
                  <a:cubicBezTo>
                    <a:pt x="2071" y="4454"/>
                    <a:pt x="3572" y="3126"/>
                    <a:pt x="5514" y="2183"/>
                  </a:cubicBezTo>
                  <a:close/>
                  <a:moveTo>
                    <a:pt x="13865" y="2171"/>
                  </a:moveTo>
                  <a:cubicBezTo>
                    <a:pt x="14527" y="2491"/>
                    <a:pt x="15167" y="2866"/>
                    <a:pt x="15774" y="3283"/>
                  </a:cubicBezTo>
                  <a:cubicBezTo>
                    <a:pt x="16562" y="3823"/>
                    <a:pt x="17304" y="4430"/>
                    <a:pt x="17996" y="5094"/>
                  </a:cubicBezTo>
                  <a:cubicBezTo>
                    <a:pt x="17307" y="5759"/>
                    <a:pt x="16565" y="6365"/>
                    <a:pt x="15774" y="6909"/>
                  </a:cubicBezTo>
                  <a:cubicBezTo>
                    <a:pt x="15167" y="7326"/>
                    <a:pt x="14530" y="7697"/>
                    <a:pt x="13865" y="8017"/>
                  </a:cubicBezTo>
                  <a:cubicBezTo>
                    <a:pt x="15097" y="6263"/>
                    <a:pt x="15097" y="3926"/>
                    <a:pt x="13865" y="2171"/>
                  </a:cubicBezTo>
                  <a:close/>
                  <a:moveTo>
                    <a:pt x="9801" y="1133"/>
                  </a:moveTo>
                  <a:cubicBezTo>
                    <a:pt x="11948" y="1190"/>
                    <a:pt x="13657" y="2947"/>
                    <a:pt x="13657" y="5091"/>
                  </a:cubicBezTo>
                  <a:cubicBezTo>
                    <a:pt x="13657" y="7238"/>
                    <a:pt x="11948" y="8995"/>
                    <a:pt x="9801" y="9053"/>
                  </a:cubicBezTo>
                  <a:lnTo>
                    <a:pt x="9566" y="9053"/>
                  </a:lnTo>
                  <a:cubicBezTo>
                    <a:pt x="7431" y="8983"/>
                    <a:pt x="5734" y="7232"/>
                    <a:pt x="5728" y="5094"/>
                  </a:cubicBezTo>
                  <a:cubicBezTo>
                    <a:pt x="5731" y="2947"/>
                    <a:pt x="7440" y="1190"/>
                    <a:pt x="9587" y="1133"/>
                  </a:cubicBezTo>
                  <a:close/>
                  <a:moveTo>
                    <a:pt x="9557" y="0"/>
                  </a:moveTo>
                  <a:cubicBezTo>
                    <a:pt x="7440" y="37"/>
                    <a:pt x="5166" y="852"/>
                    <a:pt x="2965" y="2362"/>
                  </a:cubicBezTo>
                  <a:cubicBezTo>
                    <a:pt x="1283" y="3518"/>
                    <a:pt x="239" y="4665"/>
                    <a:pt x="196" y="4714"/>
                  </a:cubicBezTo>
                  <a:cubicBezTo>
                    <a:pt x="0" y="4928"/>
                    <a:pt x="0" y="5257"/>
                    <a:pt x="196" y="5472"/>
                  </a:cubicBezTo>
                  <a:cubicBezTo>
                    <a:pt x="239" y="5523"/>
                    <a:pt x="1283" y="6670"/>
                    <a:pt x="2965" y="7827"/>
                  </a:cubicBezTo>
                  <a:cubicBezTo>
                    <a:pt x="5166" y="9337"/>
                    <a:pt x="7440" y="10149"/>
                    <a:pt x="9557" y="10188"/>
                  </a:cubicBezTo>
                  <a:cubicBezTo>
                    <a:pt x="9602" y="10188"/>
                    <a:pt x="9647" y="10191"/>
                    <a:pt x="9692" y="10191"/>
                  </a:cubicBezTo>
                  <a:lnTo>
                    <a:pt x="9717" y="10191"/>
                  </a:lnTo>
                  <a:cubicBezTo>
                    <a:pt x="11869" y="10185"/>
                    <a:pt x="14194" y="9367"/>
                    <a:pt x="16435" y="7827"/>
                  </a:cubicBezTo>
                  <a:cubicBezTo>
                    <a:pt x="18120" y="6670"/>
                    <a:pt x="19161" y="5523"/>
                    <a:pt x="19207" y="5475"/>
                  </a:cubicBezTo>
                  <a:cubicBezTo>
                    <a:pt x="19400" y="5257"/>
                    <a:pt x="19400" y="4931"/>
                    <a:pt x="19207" y="4714"/>
                  </a:cubicBezTo>
                  <a:cubicBezTo>
                    <a:pt x="19161" y="4665"/>
                    <a:pt x="18120" y="3521"/>
                    <a:pt x="16435" y="2365"/>
                  </a:cubicBezTo>
                  <a:cubicBezTo>
                    <a:pt x="14191" y="822"/>
                    <a:pt x="11869" y="6"/>
                    <a:pt x="9717" y="0"/>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CC0000"/>
                </a:solidFill>
                <a:latin typeface="Arial"/>
                <a:ea typeface="Arial"/>
                <a:cs typeface="Arial"/>
                <a:sym typeface="Arial"/>
              </a:endParaRPr>
            </a:p>
          </p:txBody>
        </p:sp>
        <p:sp>
          <p:nvSpPr>
            <p:cNvPr id="504" name="Google Shape;504;p52"/>
            <p:cNvSpPr/>
            <p:nvPr/>
          </p:nvSpPr>
          <p:spPr>
            <a:xfrm>
              <a:off x="2246650" y="408900"/>
              <a:ext cx="147075" cy="141600"/>
            </a:xfrm>
            <a:custGeom>
              <a:rect b="b" l="l" r="r" t="t"/>
              <a:pathLst>
                <a:path extrusionOk="0" h="5664" w="5883">
                  <a:moveTo>
                    <a:pt x="3054" y="1132"/>
                  </a:moveTo>
                  <a:cubicBezTo>
                    <a:pt x="3495" y="1132"/>
                    <a:pt x="3930" y="1304"/>
                    <a:pt x="4255" y="1630"/>
                  </a:cubicBezTo>
                  <a:cubicBezTo>
                    <a:pt x="4738" y="2116"/>
                    <a:pt x="4886" y="2846"/>
                    <a:pt x="4624" y="3480"/>
                  </a:cubicBezTo>
                  <a:cubicBezTo>
                    <a:pt x="4358" y="4115"/>
                    <a:pt x="3739" y="4531"/>
                    <a:pt x="3053" y="4531"/>
                  </a:cubicBezTo>
                  <a:cubicBezTo>
                    <a:pt x="2114" y="4528"/>
                    <a:pt x="1357" y="3770"/>
                    <a:pt x="1353" y="2831"/>
                  </a:cubicBezTo>
                  <a:cubicBezTo>
                    <a:pt x="1353" y="2143"/>
                    <a:pt x="1767" y="1524"/>
                    <a:pt x="2404" y="1261"/>
                  </a:cubicBezTo>
                  <a:cubicBezTo>
                    <a:pt x="2614" y="1174"/>
                    <a:pt x="2835" y="1132"/>
                    <a:pt x="3054" y="1132"/>
                  </a:cubicBezTo>
                  <a:close/>
                  <a:moveTo>
                    <a:pt x="3053" y="1"/>
                  </a:moveTo>
                  <a:cubicBezTo>
                    <a:pt x="2316" y="1"/>
                    <a:pt x="1593" y="288"/>
                    <a:pt x="1052" y="829"/>
                  </a:cubicBezTo>
                  <a:cubicBezTo>
                    <a:pt x="242" y="1639"/>
                    <a:pt x="1" y="2855"/>
                    <a:pt x="439" y="3915"/>
                  </a:cubicBezTo>
                  <a:cubicBezTo>
                    <a:pt x="876" y="4972"/>
                    <a:pt x="1909" y="5663"/>
                    <a:pt x="3053" y="5663"/>
                  </a:cubicBezTo>
                  <a:cubicBezTo>
                    <a:pt x="4614" y="5660"/>
                    <a:pt x="5883" y="4395"/>
                    <a:pt x="5883" y="2831"/>
                  </a:cubicBezTo>
                  <a:cubicBezTo>
                    <a:pt x="5883" y="1687"/>
                    <a:pt x="5194" y="654"/>
                    <a:pt x="4137" y="216"/>
                  </a:cubicBezTo>
                  <a:cubicBezTo>
                    <a:pt x="3786" y="71"/>
                    <a:pt x="3418" y="1"/>
                    <a:pt x="3053" y="1"/>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CC0000"/>
                </a:solidFill>
                <a:latin typeface="Arial"/>
                <a:ea typeface="Arial"/>
                <a:cs typeface="Arial"/>
                <a:sym typeface="Arial"/>
              </a:endParaRPr>
            </a:p>
          </p:txBody>
        </p:sp>
      </p:grpSp>
      <p:pic>
        <p:nvPicPr>
          <p:cNvPr id="505" name="Google Shape;505;p52"/>
          <p:cNvPicPr preferRelativeResize="0"/>
          <p:nvPr/>
        </p:nvPicPr>
        <p:blipFill rotWithShape="1">
          <a:blip r:embed="rId3">
            <a:alphaModFix/>
          </a:blip>
          <a:srcRect b="0" l="0" r="0" t="0"/>
          <a:stretch/>
        </p:blipFill>
        <p:spPr>
          <a:xfrm>
            <a:off x="0" y="953700"/>
            <a:ext cx="6550774" cy="3899124"/>
          </a:xfrm>
          <a:prstGeom prst="rect">
            <a:avLst/>
          </a:prstGeom>
          <a:noFill/>
          <a:ln>
            <a:noFill/>
          </a:ln>
        </p:spPr>
      </p:pic>
      <p:grpSp>
        <p:nvGrpSpPr>
          <p:cNvPr id="506" name="Google Shape;506;p52"/>
          <p:cNvGrpSpPr/>
          <p:nvPr/>
        </p:nvGrpSpPr>
        <p:grpSpPr>
          <a:xfrm>
            <a:off x="7054315" y="704514"/>
            <a:ext cx="533571" cy="451869"/>
            <a:chOff x="2676100" y="1456375"/>
            <a:chExt cx="501100" cy="424450"/>
          </a:xfrm>
        </p:grpSpPr>
        <p:sp>
          <p:nvSpPr>
            <p:cNvPr id="507" name="Google Shape;507;p52"/>
            <p:cNvSpPr/>
            <p:nvPr/>
          </p:nvSpPr>
          <p:spPr>
            <a:xfrm>
              <a:off x="3079725" y="1534750"/>
              <a:ext cx="97475" cy="268275"/>
            </a:xfrm>
            <a:custGeom>
              <a:rect b="b" l="l" r="r" t="t"/>
              <a:pathLst>
                <a:path extrusionOk="0" h="10731" w="3899">
                  <a:moveTo>
                    <a:pt x="621" y="1"/>
                  </a:moveTo>
                  <a:cubicBezTo>
                    <a:pt x="476" y="1"/>
                    <a:pt x="331" y="56"/>
                    <a:pt x="221" y="166"/>
                  </a:cubicBezTo>
                  <a:cubicBezTo>
                    <a:pt x="0" y="387"/>
                    <a:pt x="0" y="746"/>
                    <a:pt x="221" y="966"/>
                  </a:cubicBezTo>
                  <a:cubicBezTo>
                    <a:pt x="2657" y="3397"/>
                    <a:pt x="2657" y="7340"/>
                    <a:pt x="221" y="9771"/>
                  </a:cubicBezTo>
                  <a:cubicBezTo>
                    <a:pt x="6" y="9992"/>
                    <a:pt x="9" y="10345"/>
                    <a:pt x="230" y="10565"/>
                  </a:cubicBezTo>
                  <a:cubicBezTo>
                    <a:pt x="340" y="10675"/>
                    <a:pt x="484" y="10730"/>
                    <a:pt x="629" y="10730"/>
                  </a:cubicBezTo>
                  <a:cubicBezTo>
                    <a:pt x="770" y="10730"/>
                    <a:pt x="912" y="10677"/>
                    <a:pt x="1021" y="10571"/>
                  </a:cubicBezTo>
                  <a:cubicBezTo>
                    <a:pt x="3898" y="7700"/>
                    <a:pt x="3898" y="3038"/>
                    <a:pt x="1021" y="166"/>
                  </a:cubicBezTo>
                  <a:cubicBezTo>
                    <a:pt x="911" y="56"/>
                    <a:pt x="766" y="1"/>
                    <a:pt x="621" y="1"/>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508" name="Google Shape;508;p52"/>
            <p:cNvSpPr/>
            <p:nvPr/>
          </p:nvSpPr>
          <p:spPr>
            <a:xfrm>
              <a:off x="3039725" y="1574925"/>
              <a:ext cx="75350" cy="188250"/>
            </a:xfrm>
            <a:custGeom>
              <a:rect b="b" l="l" r="r" t="t"/>
              <a:pathLst>
                <a:path extrusionOk="0" h="7530" w="3014">
                  <a:moveTo>
                    <a:pt x="629" y="1"/>
                  </a:moveTo>
                  <a:cubicBezTo>
                    <a:pt x="484" y="1"/>
                    <a:pt x="339" y="56"/>
                    <a:pt x="230" y="166"/>
                  </a:cubicBezTo>
                  <a:cubicBezTo>
                    <a:pt x="12" y="383"/>
                    <a:pt x="9" y="736"/>
                    <a:pt x="224" y="960"/>
                  </a:cubicBezTo>
                  <a:cubicBezTo>
                    <a:pt x="1769" y="2506"/>
                    <a:pt x="1769" y="5018"/>
                    <a:pt x="224" y="6564"/>
                  </a:cubicBezTo>
                  <a:cubicBezTo>
                    <a:pt x="0" y="6784"/>
                    <a:pt x="0" y="7144"/>
                    <a:pt x="224" y="7364"/>
                  </a:cubicBezTo>
                  <a:cubicBezTo>
                    <a:pt x="334" y="7474"/>
                    <a:pt x="479" y="7529"/>
                    <a:pt x="624" y="7529"/>
                  </a:cubicBezTo>
                  <a:cubicBezTo>
                    <a:pt x="769" y="7529"/>
                    <a:pt x="913" y="7474"/>
                    <a:pt x="1024" y="7364"/>
                  </a:cubicBezTo>
                  <a:cubicBezTo>
                    <a:pt x="3013" y="5374"/>
                    <a:pt x="3013" y="2149"/>
                    <a:pt x="1024" y="160"/>
                  </a:cubicBezTo>
                  <a:cubicBezTo>
                    <a:pt x="913" y="53"/>
                    <a:pt x="771" y="1"/>
                    <a:pt x="629" y="1"/>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509" name="Google Shape;509;p52"/>
            <p:cNvSpPr/>
            <p:nvPr/>
          </p:nvSpPr>
          <p:spPr>
            <a:xfrm>
              <a:off x="2676100" y="1456375"/>
              <a:ext cx="340700" cy="424450"/>
            </a:xfrm>
            <a:custGeom>
              <a:rect b="b" l="l" r="r" t="t"/>
              <a:pathLst>
                <a:path extrusionOk="0" h="16978" w="13628">
                  <a:moveTo>
                    <a:pt x="2265" y="6792"/>
                  </a:moveTo>
                  <a:lnTo>
                    <a:pt x="2265" y="10189"/>
                  </a:lnTo>
                  <a:lnTo>
                    <a:pt x="1700" y="10189"/>
                  </a:lnTo>
                  <a:cubicBezTo>
                    <a:pt x="1386" y="10189"/>
                    <a:pt x="1133" y="9935"/>
                    <a:pt x="1133" y="9621"/>
                  </a:cubicBezTo>
                  <a:lnTo>
                    <a:pt x="1133" y="7356"/>
                  </a:lnTo>
                  <a:cubicBezTo>
                    <a:pt x="1133" y="7042"/>
                    <a:pt x="1386" y="6792"/>
                    <a:pt x="1700" y="6792"/>
                  </a:cubicBezTo>
                  <a:close/>
                  <a:moveTo>
                    <a:pt x="5701" y="5659"/>
                  </a:moveTo>
                  <a:lnTo>
                    <a:pt x="5701" y="11321"/>
                  </a:lnTo>
                  <a:lnTo>
                    <a:pt x="3965" y="11321"/>
                  </a:lnTo>
                  <a:cubicBezTo>
                    <a:pt x="3651" y="11321"/>
                    <a:pt x="3397" y="11067"/>
                    <a:pt x="3397" y="10753"/>
                  </a:cubicBezTo>
                  <a:lnTo>
                    <a:pt x="3397" y="6224"/>
                  </a:lnTo>
                  <a:cubicBezTo>
                    <a:pt x="3397" y="5910"/>
                    <a:pt x="3651" y="5659"/>
                    <a:pt x="3965" y="5659"/>
                  </a:cubicBezTo>
                  <a:close/>
                  <a:moveTo>
                    <a:pt x="10230" y="2827"/>
                  </a:moveTo>
                  <a:lnTo>
                    <a:pt x="10230" y="14150"/>
                  </a:lnTo>
                  <a:lnTo>
                    <a:pt x="6833" y="11602"/>
                  </a:lnTo>
                  <a:lnTo>
                    <a:pt x="6833" y="5376"/>
                  </a:lnTo>
                  <a:lnTo>
                    <a:pt x="10230" y="2827"/>
                  </a:lnTo>
                  <a:close/>
                  <a:moveTo>
                    <a:pt x="11927" y="1130"/>
                  </a:moveTo>
                  <a:cubicBezTo>
                    <a:pt x="12241" y="1130"/>
                    <a:pt x="12495" y="1381"/>
                    <a:pt x="12495" y="1695"/>
                  </a:cubicBezTo>
                  <a:lnTo>
                    <a:pt x="12495" y="15282"/>
                  </a:lnTo>
                  <a:cubicBezTo>
                    <a:pt x="12495" y="15596"/>
                    <a:pt x="12241" y="15847"/>
                    <a:pt x="11927" y="15847"/>
                  </a:cubicBezTo>
                  <a:cubicBezTo>
                    <a:pt x="11613" y="15847"/>
                    <a:pt x="11363" y="15596"/>
                    <a:pt x="11363" y="15282"/>
                  </a:cubicBezTo>
                  <a:lnTo>
                    <a:pt x="11363" y="1695"/>
                  </a:lnTo>
                  <a:cubicBezTo>
                    <a:pt x="11363" y="1381"/>
                    <a:pt x="11613" y="1130"/>
                    <a:pt x="11927" y="1130"/>
                  </a:cubicBezTo>
                  <a:close/>
                  <a:moveTo>
                    <a:pt x="11925" y="0"/>
                  </a:moveTo>
                  <a:cubicBezTo>
                    <a:pt x="11115" y="0"/>
                    <a:pt x="10405" y="580"/>
                    <a:pt x="10257" y="1393"/>
                  </a:cubicBezTo>
                  <a:lnTo>
                    <a:pt x="6079" y="4527"/>
                  </a:lnTo>
                  <a:lnTo>
                    <a:pt x="3965" y="4527"/>
                  </a:lnTo>
                  <a:cubicBezTo>
                    <a:pt x="3243" y="4527"/>
                    <a:pt x="2603" y="4980"/>
                    <a:pt x="2362" y="5659"/>
                  </a:cubicBezTo>
                  <a:lnTo>
                    <a:pt x="1700" y="5659"/>
                  </a:lnTo>
                  <a:cubicBezTo>
                    <a:pt x="761" y="5659"/>
                    <a:pt x="0" y="6417"/>
                    <a:pt x="0" y="7356"/>
                  </a:cubicBezTo>
                  <a:lnTo>
                    <a:pt x="0" y="9621"/>
                  </a:lnTo>
                  <a:cubicBezTo>
                    <a:pt x="0" y="10560"/>
                    <a:pt x="761" y="11318"/>
                    <a:pt x="1700" y="11321"/>
                  </a:cubicBezTo>
                  <a:lnTo>
                    <a:pt x="2362" y="11321"/>
                  </a:lnTo>
                  <a:cubicBezTo>
                    <a:pt x="2603" y="11997"/>
                    <a:pt x="3243" y="12450"/>
                    <a:pt x="3965" y="12453"/>
                  </a:cubicBezTo>
                  <a:lnTo>
                    <a:pt x="6079" y="12453"/>
                  </a:lnTo>
                  <a:lnTo>
                    <a:pt x="10257" y="15584"/>
                  </a:lnTo>
                  <a:cubicBezTo>
                    <a:pt x="10405" y="16397"/>
                    <a:pt x="11115" y="16977"/>
                    <a:pt x="11925" y="16977"/>
                  </a:cubicBezTo>
                  <a:cubicBezTo>
                    <a:pt x="11976" y="16977"/>
                    <a:pt x="12027" y="16975"/>
                    <a:pt x="12078" y="16970"/>
                  </a:cubicBezTo>
                  <a:cubicBezTo>
                    <a:pt x="12954" y="16892"/>
                    <a:pt x="13624" y="16161"/>
                    <a:pt x="13627" y="15282"/>
                  </a:cubicBezTo>
                  <a:lnTo>
                    <a:pt x="13627" y="1695"/>
                  </a:lnTo>
                  <a:cubicBezTo>
                    <a:pt x="13624" y="816"/>
                    <a:pt x="12954" y="85"/>
                    <a:pt x="12078" y="7"/>
                  </a:cubicBezTo>
                  <a:cubicBezTo>
                    <a:pt x="12027" y="2"/>
                    <a:pt x="11976" y="0"/>
                    <a:pt x="11925" y="0"/>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grpSp>
      <p:sp>
        <p:nvSpPr>
          <p:cNvPr id="510" name="Google Shape;510;p52"/>
          <p:cNvSpPr txBox="1"/>
          <p:nvPr/>
        </p:nvSpPr>
        <p:spPr>
          <a:xfrm>
            <a:off x="0" y="4852825"/>
            <a:ext cx="28704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Calibri"/>
                <a:ea typeface="Calibri"/>
                <a:cs typeface="Calibri"/>
                <a:sym typeface="Calibri"/>
              </a:rPr>
              <a:t>Claude Monet</a:t>
            </a:r>
            <a:r>
              <a:rPr lang="en-US" sz="1000">
                <a:solidFill>
                  <a:schemeClr val="dk1"/>
                </a:solidFill>
                <a:latin typeface="Calibri"/>
                <a:ea typeface="Calibri"/>
                <a:cs typeface="Calibri"/>
                <a:sym typeface="Calibri"/>
              </a:rPr>
              <a:t>, </a:t>
            </a:r>
            <a:r>
              <a:rPr i="1" lang="en-US" sz="1000" u="none" cap="none" strike="noStrike">
                <a:solidFill>
                  <a:schemeClr val="dk1"/>
                </a:solidFill>
                <a:latin typeface="Calibri"/>
                <a:ea typeface="Calibri"/>
                <a:cs typeface="Calibri"/>
                <a:sym typeface="Calibri"/>
              </a:rPr>
              <a:t>La Pointe de la Hève at Low Tide</a:t>
            </a:r>
            <a:r>
              <a:rPr lang="en-US" sz="1000" u="none" cap="none" strike="noStrike">
                <a:solidFill>
                  <a:schemeClr val="dk1"/>
                </a:solidFill>
                <a:latin typeface="Calibri"/>
                <a:ea typeface="Calibri"/>
                <a:cs typeface="Calibri"/>
                <a:sym typeface="Calibri"/>
              </a:rPr>
              <a:t>, </a:t>
            </a:r>
            <a:r>
              <a:rPr lang="en-US" sz="1000">
                <a:solidFill>
                  <a:schemeClr val="dk1"/>
                </a:solidFill>
                <a:latin typeface="Calibri"/>
                <a:ea typeface="Calibri"/>
                <a:cs typeface="Calibri"/>
                <a:sym typeface="Calibri"/>
              </a:rPr>
              <a:t>1865, o</a:t>
            </a:r>
            <a:r>
              <a:rPr b="0" i="0" lang="en-US" sz="1000" u="none" cap="none" strike="noStrike">
                <a:solidFill>
                  <a:schemeClr val="dk1"/>
                </a:solidFill>
                <a:latin typeface="Calibri"/>
                <a:ea typeface="Calibri"/>
                <a:cs typeface="Calibri"/>
                <a:sym typeface="Calibri"/>
              </a:rPr>
              <a:t>il on canvas</a:t>
            </a:r>
            <a:r>
              <a:rPr lang="en-US" sz="1000">
                <a:solidFill>
                  <a:schemeClr val="dk1"/>
                </a:solidFill>
                <a:latin typeface="Calibri"/>
                <a:ea typeface="Calibri"/>
                <a:cs typeface="Calibri"/>
                <a:sym typeface="Calibri"/>
              </a:rPr>
              <a:t>. Kimbell Art Museum</a:t>
            </a:r>
            <a:endParaRPr b="0" i="0" sz="1000" u="none" cap="none" strike="noStrike">
              <a:solidFill>
                <a:schemeClr val="dk1"/>
              </a:solidFill>
              <a:latin typeface="Quattrocento Sans"/>
              <a:ea typeface="Quattrocento Sans"/>
              <a:cs typeface="Quattrocento Sans"/>
              <a:sym typeface="Quattrocento Sans"/>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D8D8"/>
        </a:solidFill>
      </p:bgPr>
    </p:bg>
    <p:spTree>
      <p:nvGrpSpPr>
        <p:cNvPr id="514" name="Shape 514"/>
        <p:cNvGrpSpPr/>
        <p:nvPr/>
      </p:nvGrpSpPr>
      <p:grpSpPr>
        <a:xfrm>
          <a:off x="0" y="0"/>
          <a:ext cx="0" cy="0"/>
          <a:chOff x="0" y="0"/>
          <a:chExt cx="0" cy="0"/>
        </a:xfrm>
      </p:grpSpPr>
      <p:grpSp>
        <p:nvGrpSpPr>
          <p:cNvPr id="515" name="Google Shape;515;p53"/>
          <p:cNvGrpSpPr/>
          <p:nvPr/>
        </p:nvGrpSpPr>
        <p:grpSpPr>
          <a:xfrm>
            <a:off x="7054330" y="689049"/>
            <a:ext cx="533547" cy="525154"/>
            <a:chOff x="683125" y="1955275"/>
            <a:chExt cx="299325" cy="294600"/>
          </a:xfrm>
        </p:grpSpPr>
        <p:sp>
          <p:nvSpPr>
            <p:cNvPr id="516" name="Google Shape;516;p53"/>
            <p:cNvSpPr/>
            <p:nvPr/>
          </p:nvSpPr>
          <p:spPr>
            <a:xfrm>
              <a:off x="876875" y="1989925"/>
              <a:ext cx="52800" cy="63825"/>
            </a:xfrm>
            <a:custGeom>
              <a:rect b="b" l="l" r="r" t="t"/>
              <a:pathLst>
                <a:path extrusionOk="0" h="2553" w="2112">
                  <a:moveTo>
                    <a:pt x="1072" y="0"/>
                  </a:moveTo>
                  <a:cubicBezTo>
                    <a:pt x="473" y="0"/>
                    <a:pt x="64" y="473"/>
                    <a:pt x="64" y="1009"/>
                  </a:cubicBezTo>
                  <a:cubicBezTo>
                    <a:pt x="1" y="1229"/>
                    <a:pt x="158" y="1324"/>
                    <a:pt x="379" y="1324"/>
                  </a:cubicBezTo>
                  <a:cubicBezTo>
                    <a:pt x="568" y="1324"/>
                    <a:pt x="725" y="1166"/>
                    <a:pt x="725" y="977"/>
                  </a:cubicBezTo>
                  <a:cubicBezTo>
                    <a:pt x="725" y="788"/>
                    <a:pt x="883" y="631"/>
                    <a:pt x="1072" y="631"/>
                  </a:cubicBezTo>
                  <a:cubicBezTo>
                    <a:pt x="1261" y="631"/>
                    <a:pt x="1418" y="788"/>
                    <a:pt x="1418" y="977"/>
                  </a:cubicBezTo>
                  <a:cubicBezTo>
                    <a:pt x="1418" y="1103"/>
                    <a:pt x="1355" y="1198"/>
                    <a:pt x="1229" y="1292"/>
                  </a:cubicBezTo>
                  <a:cubicBezTo>
                    <a:pt x="914" y="1450"/>
                    <a:pt x="725" y="1796"/>
                    <a:pt x="725" y="2206"/>
                  </a:cubicBezTo>
                  <a:cubicBezTo>
                    <a:pt x="725" y="2395"/>
                    <a:pt x="883" y="2552"/>
                    <a:pt x="1072" y="2552"/>
                  </a:cubicBezTo>
                  <a:cubicBezTo>
                    <a:pt x="1261" y="2552"/>
                    <a:pt x="1418" y="2395"/>
                    <a:pt x="1418" y="2206"/>
                  </a:cubicBezTo>
                  <a:cubicBezTo>
                    <a:pt x="1418" y="2080"/>
                    <a:pt x="1481" y="1954"/>
                    <a:pt x="1544" y="1922"/>
                  </a:cubicBezTo>
                  <a:cubicBezTo>
                    <a:pt x="1891" y="1733"/>
                    <a:pt x="2111" y="1355"/>
                    <a:pt x="2111" y="1009"/>
                  </a:cubicBezTo>
                  <a:cubicBezTo>
                    <a:pt x="2111" y="410"/>
                    <a:pt x="1639" y="0"/>
                    <a:pt x="1072" y="0"/>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7" name="Google Shape;517;p53"/>
            <p:cNvSpPr/>
            <p:nvPr/>
          </p:nvSpPr>
          <p:spPr>
            <a:xfrm>
              <a:off x="683125" y="2058450"/>
              <a:ext cx="159900" cy="191425"/>
            </a:xfrm>
            <a:custGeom>
              <a:rect b="b" l="l" r="r" t="t"/>
              <a:pathLst>
                <a:path extrusionOk="0" h="7657" w="6396">
                  <a:moveTo>
                    <a:pt x="3245" y="693"/>
                  </a:moveTo>
                  <a:cubicBezTo>
                    <a:pt x="3812" y="693"/>
                    <a:pt x="4285" y="1166"/>
                    <a:pt x="4285" y="1702"/>
                  </a:cubicBezTo>
                  <a:cubicBezTo>
                    <a:pt x="4285" y="2269"/>
                    <a:pt x="3812" y="2710"/>
                    <a:pt x="3245" y="2710"/>
                  </a:cubicBezTo>
                  <a:cubicBezTo>
                    <a:pt x="2647" y="2710"/>
                    <a:pt x="2174" y="2269"/>
                    <a:pt x="2174" y="1702"/>
                  </a:cubicBezTo>
                  <a:cubicBezTo>
                    <a:pt x="2174" y="1166"/>
                    <a:pt x="2678" y="693"/>
                    <a:pt x="3245" y="693"/>
                  </a:cubicBezTo>
                  <a:close/>
                  <a:moveTo>
                    <a:pt x="3245" y="3434"/>
                  </a:moveTo>
                  <a:cubicBezTo>
                    <a:pt x="4569" y="3434"/>
                    <a:pt x="5671" y="4537"/>
                    <a:pt x="5671" y="5892"/>
                  </a:cubicBezTo>
                  <a:lnTo>
                    <a:pt x="5671" y="6994"/>
                  </a:lnTo>
                  <a:lnTo>
                    <a:pt x="788" y="6994"/>
                  </a:lnTo>
                  <a:lnTo>
                    <a:pt x="788" y="5892"/>
                  </a:lnTo>
                  <a:cubicBezTo>
                    <a:pt x="788" y="4537"/>
                    <a:pt x="1891" y="3434"/>
                    <a:pt x="3245" y="3434"/>
                  </a:cubicBezTo>
                  <a:close/>
                  <a:moveTo>
                    <a:pt x="3182" y="0"/>
                  </a:moveTo>
                  <a:cubicBezTo>
                    <a:pt x="2237" y="0"/>
                    <a:pt x="1418" y="788"/>
                    <a:pt x="1418" y="1733"/>
                  </a:cubicBezTo>
                  <a:cubicBezTo>
                    <a:pt x="1418" y="2206"/>
                    <a:pt x="1607" y="2678"/>
                    <a:pt x="1985" y="2993"/>
                  </a:cubicBezTo>
                  <a:cubicBezTo>
                    <a:pt x="819" y="3466"/>
                    <a:pt x="0" y="4569"/>
                    <a:pt x="0" y="5892"/>
                  </a:cubicBezTo>
                  <a:lnTo>
                    <a:pt x="0" y="7309"/>
                  </a:lnTo>
                  <a:cubicBezTo>
                    <a:pt x="126" y="7499"/>
                    <a:pt x="284" y="7656"/>
                    <a:pt x="441" y="7656"/>
                  </a:cubicBezTo>
                  <a:lnTo>
                    <a:pt x="6018" y="7656"/>
                  </a:lnTo>
                  <a:cubicBezTo>
                    <a:pt x="6238" y="7656"/>
                    <a:pt x="6396" y="7499"/>
                    <a:pt x="6396" y="7309"/>
                  </a:cubicBezTo>
                  <a:lnTo>
                    <a:pt x="6396" y="5892"/>
                  </a:lnTo>
                  <a:cubicBezTo>
                    <a:pt x="6396" y="4569"/>
                    <a:pt x="5545" y="3466"/>
                    <a:pt x="4411" y="2993"/>
                  </a:cubicBezTo>
                  <a:cubicBezTo>
                    <a:pt x="4758" y="2647"/>
                    <a:pt x="4978" y="2206"/>
                    <a:pt x="4978" y="1733"/>
                  </a:cubicBezTo>
                  <a:cubicBezTo>
                    <a:pt x="4978" y="788"/>
                    <a:pt x="4190" y="0"/>
                    <a:pt x="3182" y="0"/>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8" name="Google Shape;518;p53"/>
            <p:cNvSpPr/>
            <p:nvPr/>
          </p:nvSpPr>
          <p:spPr>
            <a:xfrm>
              <a:off x="824900" y="1955275"/>
              <a:ext cx="157550" cy="155975"/>
            </a:xfrm>
            <a:custGeom>
              <a:rect b="b" l="l" r="r" t="t"/>
              <a:pathLst>
                <a:path extrusionOk="0" h="6239" w="6302">
                  <a:moveTo>
                    <a:pt x="3151" y="662"/>
                  </a:moveTo>
                  <a:cubicBezTo>
                    <a:pt x="4505" y="662"/>
                    <a:pt x="5608" y="1765"/>
                    <a:pt x="5608" y="3119"/>
                  </a:cubicBezTo>
                  <a:cubicBezTo>
                    <a:pt x="5608" y="4442"/>
                    <a:pt x="4505" y="5545"/>
                    <a:pt x="3151" y="5545"/>
                  </a:cubicBezTo>
                  <a:cubicBezTo>
                    <a:pt x="2710" y="5545"/>
                    <a:pt x="2332" y="5451"/>
                    <a:pt x="1954" y="5230"/>
                  </a:cubicBezTo>
                  <a:cubicBezTo>
                    <a:pt x="1890" y="5199"/>
                    <a:pt x="1796" y="5199"/>
                    <a:pt x="1733" y="5199"/>
                  </a:cubicBezTo>
                  <a:lnTo>
                    <a:pt x="945" y="5388"/>
                  </a:lnTo>
                  <a:lnTo>
                    <a:pt x="1166" y="4694"/>
                  </a:lnTo>
                  <a:cubicBezTo>
                    <a:pt x="1229" y="4568"/>
                    <a:pt x="1166" y="4505"/>
                    <a:pt x="1134" y="4411"/>
                  </a:cubicBezTo>
                  <a:cubicBezTo>
                    <a:pt x="914" y="4033"/>
                    <a:pt x="756" y="3592"/>
                    <a:pt x="756" y="3119"/>
                  </a:cubicBezTo>
                  <a:cubicBezTo>
                    <a:pt x="725" y="1733"/>
                    <a:pt x="1827" y="662"/>
                    <a:pt x="3151" y="662"/>
                  </a:cubicBezTo>
                  <a:close/>
                  <a:moveTo>
                    <a:pt x="3182" y="0"/>
                  </a:moveTo>
                  <a:cubicBezTo>
                    <a:pt x="1449" y="0"/>
                    <a:pt x="95" y="1418"/>
                    <a:pt x="95" y="3119"/>
                  </a:cubicBezTo>
                  <a:cubicBezTo>
                    <a:pt x="95" y="3655"/>
                    <a:pt x="189" y="4190"/>
                    <a:pt x="473" y="4663"/>
                  </a:cubicBezTo>
                  <a:lnTo>
                    <a:pt x="32" y="5766"/>
                  </a:lnTo>
                  <a:cubicBezTo>
                    <a:pt x="0" y="5860"/>
                    <a:pt x="32" y="5986"/>
                    <a:pt x="126" y="6112"/>
                  </a:cubicBezTo>
                  <a:cubicBezTo>
                    <a:pt x="189" y="6175"/>
                    <a:pt x="315" y="6238"/>
                    <a:pt x="473" y="6238"/>
                  </a:cubicBezTo>
                  <a:lnTo>
                    <a:pt x="1764" y="5923"/>
                  </a:lnTo>
                  <a:cubicBezTo>
                    <a:pt x="2206" y="6144"/>
                    <a:pt x="2678" y="6238"/>
                    <a:pt x="3182" y="6238"/>
                  </a:cubicBezTo>
                  <a:cubicBezTo>
                    <a:pt x="4915" y="6238"/>
                    <a:pt x="6301" y="4820"/>
                    <a:pt x="6301" y="3119"/>
                  </a:cubicBezTo>
                  <a:cubicBezTo>
                    <a:pt x="6301" y="1386"/>
                    <a:pt x="4883" y="0"/>
                    <a:pt x="3182" y="0"/>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9" name="Google Shape;519;p53"/>
            <p:cNvSpPr/>
            <p:nvPr/>
          </p:nvSpPr>
          <p:spPr>
            <a:xfrm>
              <a:off x="895000" y="2058450"/>
              <a:ext cx="17350" cy="18125"/>
            </a:xfrm>
            <a:custGeom>
              <a:rect b="b" l="l" r="r" t="t"/>
              <a:pathLst>
                <a:path extrusionOk="0" h="725" w="694">
                  <a:moveTo>
                    <a:pt x="347" y="0"/>
                  </a:moveTo>
                  <a:cubicBezTo>
                    <a:pt x="158" y="0"/>
                    <a:pt x="0" y="158"/>
                    <a:pt x="0" y="378"/>
                  </a:cubicBezTo>
                  <a:cubicBezTo>
                    <a:pt x="0" y="567"/>
                    <a:pt x="158" y="725"/>
                    <a:pt x="347" y="725"/>
                  </a:cubicBezTo>
                  <a:cubicBezTo>
                    <a:pt x="536" y="725"/>
                    <a:pt x="693" y="567"/>
                    <a:pt x="693" y="378"/>
                  </a:cubicBezTo>
                  <a:cubicBezTo>
                    <a:pt x="693" y="158"/>
                    <a:pt x="536" y="0"/>
                    <a:pt x="347" y="0"/>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20" name="Google Shape;520;p53"/>
          <p:cNvSpPr txBox="1"/>
          <p:nvPr/>
        </p:nvSpPr>
        <p:spPr>
          <a:xfrm>
            <a:off x="7779650" y="585750"/>
            <a:ext cx="4238100" cy="3786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What might this picture suggest about Monet’s </a:t>
            </a:r>
            <a:r>
              <a:rPr b="1" i="0" lang="en-US" sz="2000" u="none" cap="none" strike="noStrike">
                <a:solidFill>
                  <a:srgbClr val="000000"/>
                </a:solidFill>
                <a:latin typeface="Calibri"/>
                <a:ea typeface="Calibri"/>
                <a:cs typeface="Calibri"/>
                <a:sym typeface="Calibri"/>
              </a:rPr>
              <a:t>background</a:t>
            </a:r>
            <a:r>
              <a:rPr b="0" i="0" lang="en-US" sz="2000" u="none" cap="none" strike="noStrike">
                <a:solidFill>
                  <a:srgbClr val="000000"/>
                </a:solidFill>
                <a:latin typeface="Calibri"/>
                <a:ea typeface="Calibri"/>
                <a:cs typeface="Calibri"/>
                <a:sym typeface="Calibri"/>
              </a:rPr>
              <a:t> and</a:t>
            </a:r>
            <a:r>
              <a:rPr b="1" i="0" lang="en-US" sz="2000" u="none" cap="none" strike="noStrike">
                <a:solidFill>
                  <a:srgbClr val="000000"/>
                </a:solidFill>
                <a:latin typeface="Calibri"/>
                <a:ea typeface="Calibri"/>
                <a:cs typeface="Calibri"/>
                <a:sym typeface="Calibri"/>
              </a:rPr>
              <a:t> interests</a:t>
            </a:r>
            <a:r>
              <a:rPr b="0" i="0" lang="en-US" sz="2000" u="none" cap="none" strike="noStrike">
                <a:solidFill>
                  <a:srgbClr val="000000"/>
                </a:solidFill>
                <a:latin typeface="Calibri"/>
                <a:ea typeface="Calibri"/>
                <a:cs typeface="Calibri"/>
                <a:sym typeface="Calibri"/>
              </a:rPr>
              <a:t>? Why do you think he selected this painting for the annual Salon, the largest art exhibition in Paris at the time? </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  </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Calibri"/>
                <a:ea typeface="Calibri"/>
                <a:cs typeface="Calibri"/>
                <a:sym typeface="Calibri"/>
              </a:rPr>
              <a:t>Compare</a:t>
            </a:r>
            <a:r>
              <a:rPr b="0" i="0" lang="en-US" sz="2000" u="none" cap="none" strike="noStrike">
                <a:solidFill>
                  <a:srgbClr val="000000"/>
                </a:solidFill>
                <a:latin typeface="Calibri"/>
                <a:ea typeface="Calibri"/>
                <a:cs typeface="Calibri"/>
                <a:sym typeface="Calibri"/>
              </a:rPr>
              <a:t> this painting with Monet’s </a:t>
            </a:r>
            <a:r>
              <a:rPr b="0" i="1" lang="en-US" sz="2000" u="sng" cap="none" strike="noStrike">
                <a:solidFill>
                  <a:schemeClr val="hlink"/>
                </a:solidFill>
                <a:latin typeface="Calibri"/>
                <a:ea typeface="Calibri"/>
                <a:cs typeface="Calibri"/>
                <a:sym typeface="Calibri"/>
                <a:hlinkClick r:id="rId3"/>
              </a:rPr>
              <a:t>Weeping Willow</a:t>
            </a:r>
            <a:r>
              <a:rPr b="0" i="0" lang="en-US" sz="2000" u="none" cap="none" strike="noStrike">
                <a:solidFill>
                  <a:srgbClr val="000000"/>
                </a:solidFill>
                <a:latin typeface="Calibri"/>
                <a:ea typeface="Calibri"/>
                <a:cs typeface="Calibri"/>
                <a:sym typeface="Calibri"/>
              </a:rPr>
              <a:t>, painted over fifty years later, also in the Kimbell’s permanent collection. </a:t>
            </a:r>
            <a:endParaRPr b="0" i="0" sz="2000" u="none" cap="none" strike="noStrike">
              <a:solidFill>
                <a:srgbClr val="000000"/>
              </a:solidFill>
              <a:latin typeface="Calibri"/>
              <a:ea typeface="Calibri"/>
              <a:cs typeface="Calibri"/>
              <a:sym typeface="Calibri"/>
            </a:endParaRPr>
          </a:p>
        </p:txBody>
      </p:sp>
      <p:grpSp>
        <p:nvGrpSpPr>
          <p:cNvPr id="521" name="Google Shape;521;p53"/>
          <p:cNvGrpSpPr/>
          <p:nvPr/>
        </p:nvGrpSpPr>
        <p:grpSpPr>
          <a:xfrm>
            <a:off x="7054328" y="3134775"/>
            <a:ext cx="533549" cy="280331"/>
            <a:chOff x="2080675" y="352325"/>
            <a:chExt cx="485000" cy="254800"/>
          </a:xfrm>
        </p:grpSpPr>
        <p:sp>
          <p:nvSpPr>
            <p:cNvPr id="522" name="Google Shape;522;p53"/>
            <p:cNvSpPr/>
            <p:nvPr/>
          </p:nvSpPr>
          <p:spPr>
            <a:xfrm>
              <a:off x="2080675" y="352325"/>
              <a:ext cx="485000" cy="254800"/>
            </a:xfrm>
            <a:custGeom>
              <a:rect b="b" l="l" r="r" t="t"/>
              <a:pathLst>
                <a:path extrusionOk="0" h="10192" w="19400">
                  <a:moveTo>
                    <a:pt x="5514" y="2183"/>
                  </a:moveTo>
                  <a:cubicBezTo>
                    <a:pt x="4291" y="3932"/>
                    <a:pt x="4291" y="6254"/>
                    <a:pt x="5514" y="8002"/>
                  </a:cubicBezTo>
                  <a:cubicBezTo>
                    <a:pt x="4858" y="7685"/>
                    <a:pt x="4230" y="7320"/>
                    <a:pt x="3632" y="6909"/>
                  </a:cubicBezTo>
                  <a:cubicBezTo>
                    <a:pt x="2841" y="6368"/>
                    <a:pt x="2099" y="5762"/>
                    <a:pt x="1410" y="5097"/>
                  </a:cubicBezTo>
                  <a:cubicBezTo>
                    <a:pt x="2071" y="4454"/>
                    <a:pt x="3572" y="3126"/>
                    <a:pt x="5514" y="2183"/>
                  </a:cubicBezTo>
                  <a:close/>
                  <a:moveTo>
                    <a:pt x="13865" y="2171"/>
                  </a:moveTo>
                  <a:cubicBezTo>
                    <a:pt x="14527" y="2491"/>
                    <a:pt x="15167" y="2866"/>
                    <a:pt x="15774" y="3283"/>
                  </a:cubicBezTo>
                  <a:cubicBezTo>
                    <a:pt x="16562" y="3823"/>
                    <a:pt x="17304" y="4430"/>
                    <a:pt x="17996" y="5094"/>
                  </a:cubicBezTo>
                  <a:cubicBezTo>
                    <a:pt x="17307" y="5759"/>
                    <a:pt x="16565" y="6365"/>
                    <a:pt x="15774" y="6909"/>
                  </a:cubicBezTo>
                  <a:cubicBezTo>
                    <a:pt x="15167" y="7326"/>
                    <a:pt x="14530" y="7697"/>
                    <a:pt x="13865" y="8017"/>
                  </a:cubicBezTo>
                  <a:cubicBezTo>
                    <a:pt x="15097" y="6263"/>
                    <a:pt x="15097" y="3926"/>
                    <a:pt x="13865" y="2171"/>
                  </a:cubicBezTo>
                  <a:close/>
                  <a:moveTo>
                    <a:pt x="9801" y="1133"/>
                  </a:moveTo>
                  <a:cubicBezTo>
                    <a:pt x="11948" y="1190"/>
                    <a:pt x="13657" y="2947"/>
                    <a:pt x="13657" y="5091"/>
                  </a:cubicBezTo>
                  <a:cubicBezTo>
                    <a:pt x="13657" y="7238"/>
                    <a:pt x="11948" y="8995"/>
                    <a:pt x="9801" y="9053"/>
                  </a:cubicBezTo>
                  <a:lnTo>
                    <a:pt x="9566" y="9053"/>
                  </a:lnTo>
                  <a:cubicBezTo>
                    <a:pt x="7431" y="8983"/>
                    <a:pt x="5734" y="7232"/>
                    <a:pt x="5728" y="5094"/>
                  </a:cubicBezTo>
                  <a:cubicBezTo>
                    <a:pt x="5731" y="2947"/>
                    <a:pt x="7440" y="1190"/>
                    <a:pt x="9587" y="1133"/>
                  </a:cubicBezTo>
                  <a:close/>
                  <a:moveTo>
                    <a:pt x="9557" y="0"/>
                  </a:moveTo>
                  <a:cubicBezTo>
                    <a:pt x="7440" y="37"/>
                    <a:pt x="5166" y="852"/>
                    <a:pt x="2965" y="2362"/>
                  </a:cubicBezTo>
                  <a:cubicBezTo>
                    <a:pt x="1283" y="3518"/>
                    <a:pt x="239" y="4665"/>
                    <a:pt x="196" y="4714"/>
                  </a:cubicBezTo>
                  <a:cubicBezTo>
                    <a:pt x="0" y="4928"/>
                    <a:pt x="0" y="5257"/>
                    <a:pt x="196" y="5472"/>
                  </a:cubicBezTo>
                  <a:cubicBezTo>
                    <a:pt x="239" y="5523"/>
                    <a:pt x="1283" y="6670"/>
                    <a:pt x="2965" y="7827"/>
                  </a:cubicBezTo>
                  <a:cubicBezTo>
                    <a:pt x="5166" y="9337"/>
                    <a:pt x="7440" y="10149"/>
                    <a:pt x="9557" y="10188"/>
                  </a:cubicBezTo>
                  <a:cubicBezTo>
                    <a:pt x="9602" y="10188"/>
                    <a:pt x="9647" y="10191"/>
                    <a:pt x="9692" y="10191"/>
                  </a:cubicBezTo>
                  <a:lnTo>
                    <a:pt x="9717" y="10191"/>
                  </a:lnTo>
                  <a:cubicBezTo>
                    <a:pt x="11869" y="10185"/>
                    <a:pt x="14194" y="9367"/>
                    <a:pt x="16435" y="7827"/>
                  </a:cubicBezTo>
                  <a:cubicBezTo>
                    <a:pt x="18120" y="6670"/>
                    <a:pt x="19161" y="5523"/>
                    <a:pt x="19207" y="5475"/>
                  </a:cubicBezTo>
                  <a:cubicBezTo>
                    <a:pt x="19400" y="5257"/>
                    <a:pt x="19400" y="4931"/>
                    <a:pt x="19207" y="4714"/>
                  </a:cubicBezTo>
                  <a:cubicBezTo>
                    <a:pt x="19161" y="4665"/>
                    <a:pt x="18120" y="3521"/>
                    <a:pt x="16435" y="2365"/>
                  </a:cubicBezTo>
                  <a:cubicBezTo>
                    <a:pt x="14191" y="822"/>
                    <a:pt x="11869" y="6"/>
                    <a:pt x="9717" y="0"/>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CC0000"/>
                </a:solidFill>
                <a:latin typeface="Arial"/>
                <a:ea typeface="Arial"/>
                <a:cs typeface="Arial"/>
                <a:sym typeface="Arial"/>
              </a:endParaRPr>
            </a:p>
          </p:txBody>
        </p:sp>
        <p:sp>
          <p:nvSpPr>
            <p:cNvPr id="523" name="Google Shape;523;p53"/>
            <p:cNvSpPr/>
            <p:nvPr/>
          </p:nvSpPr>
          <p:spPr>
            <a:xfrm>
              <a:off x="2246650" y="408900"/>
              <a:ext cx="147075" cy="141600"/>
            </a:xfrm>
            <a:custGeom>
              <a:rect b="b" l="l" r="r" t="t"/>
              <a:pathLst>
                <a:path extrusionOk="0" h="5664" w="5883">
                  <a:moveTo>
                    <a:pt x="3054" y="1132"/>
                  </a:moveTo>
                  <a:cubicBezTo>
                    <a:pt x="3495" y="1132"/>
                    <a:pt x="3930" y="1304"/>
                    <a:pt x="4255" y="1630"/>
                  </a:cubicBezTo>
                  <a:cubicBezTo>
                    <a:pt x="4738" y="2116"/>
                    <a:pt x="4886" y="2846"/>
                    <a:pt x="4624" y="3480"/>
                  </a:cubicBezTo>
                  <a:cubicBezTo>
                    <a:pt x="4358" y="4115"/>
                    <a:pt x="3739" y="4531"/>
                    <a:pt x="3053" y="4531"/>
                  </a:cubicBezTo>
                  <a:cubicBezTo>
                    <a:pt x="2114" y="4528"/>
                    <a:pt x="1357" y="3770"/>
                    <a:pt x="1353" y="2831"/>
                  </a:cubicBezTo>
                  <a:cubicBezTo>
                    <a:pt x="1353" y="2143"/>
                    <a:pt x="1767" y="1524"/>
                    <a:pt x="2404" y="1261"/>
                  </a:cubicBezTo>
                  <a:cubicBezTo>
                    <a:pt x="2614" y="1174"/>
                    <a:pt x="2835" y="1132"/>
                    <a:pt x="3054" y="1132"/>
                  </a:cubicBezTo>
                  <a:close/>
                  <a:moveTo>
                    <a:pt x="3053" y="1"/>
                  </a:moveTo>
                  <a:cubicBezTo>
                    <a:pt x="2316" y="1"/>
                    <a:pt x="1593" y="288"/>
                    <a:pt x="1052" y="829"/>
                  </a:cubicBezTo>
                  <a:cubicBezTo>
                    <a:pt x="242" y="1639"/>
                    <a:pt x="1" y="2855"/>
                    <a:pt x="439" y="3915"/>
                  </a:cubicBezTo>
                  <a:cubicBezTo>
                    <a:pt x="876" y="4972"/>
                    <a:pt x="1909" y="5663"/>
                    <a:pt x="3053" y="5663"/>
                  </a:cubicBezTo>
                  <a:cubicBezTo>
                    <a:pt x="4614" y="5660"/>
                    <a:pt x="5883" y="4395"/>
                    <a:pt x="5883" y="2831"/>
                  </a:cubicBezTo>
                  <a:cubicBezTo>
                    <a:pt x="5883" y="1687"/>
                    <a:pt x="5194" y="654"/>
                    <a:pt x="4137" y="216"/>
                  </a:cubicBezTo>
                  <a:cubicBezTo>
                    <a:pt x="3786" y="71"/>
                    <a:pt x="3418" y="1"/>
                    <a:pt x="3053" y="1"/>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CC0000"/>
                </a:solidFill>
                <a:latin typeface="Arial"/>
                <a:ea typeface="Arial"/>
                <a:cs typeface="Arial"/>
                <a:sym typeface="Arial"/>
              </a:endParaRPr>
            </a:p>
          </p:txBody>
        </p:sp>
      </p:grpSp>
      <p:pic>
        <p:nvPicPr>
          <p:cNvPr id="524" name="Google Shape;524;p53"/>
          <p:cNvPicPr preferRelativeResize="0"/>
          <p:nvPr/>
        </p:nvPicPr>
        <p:blipFill rotWithShape="1">
          <a:blip r:embed="rId4">
            <a:alphaModFix/>
          </a:blip>
          <a:srcRect b="0" l="0" r="0" t="0"/>
          <a:stretch/>
        </p:blipFill>
        <p:spPr>
          <a:xfrm>
            <a:off x="0" y="953700"/>
            <a:ext cx="6550774" cy="3899124"/>
          </a:xfrm>
          <a:prstGeom prst="rect">
            <a:avLst/>
          </a:prstGeom>
          <a:noFill/>
          <a:ln>
            <a:noFill/>
          </a:ln>
        </p:spPr>
      </p:pic>
      <p:sp>
        <p:nvSpPr>
          <p:cNvPr id="525" name="Google Shape;525;p53"/>
          <p:cNvSpPr txBox="1"/>
          <p:nvPr/>
        </p:nvSpPr>
        <p:spPr>
          <a:xfrm>
            <a:off x="0" y="4852825"/>
            <a:ext cx="28704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Calibri"/>
                <a:ea typeface="Calibri"/>
                <a:cs typeface="Calibri"/>
                <a:sym typeface="Calibri"/>
              </a:rPr>
              <a:t>Claude Monet</a:t>
            </a:r>
            <a:r>
              <a:rPr lang="en-US" sz="1000">
                <a:solidFill>
                  <a:schemeClr val="dk1"/>
                </a:solidFill>
                <a:latin typeface="Calibri"/>
                <a:ea typeface="Calibri"/>
                <a:cs typeface="Calibri"/>
                <a:sym typeface="Calibri"/>
              </a:rPr>
              <a:t>, </a:t>
            </a:r>
            <a:r>
              <a:rPr i="1" lang="en-US" sz="1000" u="none" cap="none" strike="noStrike">
                <a:solidFill>
                  <a:schemeClr val="dk1"/>
                </a:solidFill>
                <a:latin typeface="Calibri"/>
                <a:ea typeface="Calibri"/>
                <a:cs typeface="Calibri"/>
                <a:sym typeface="Calibri"/>
              </a:rPr>
              <a:t>La Pointe de la Hève at Low Tide</a:t>
            </a:r>
            <a:r>
              <a:rPr lang="en-US" sz="1000" u="none" cap="none" strike="noStrike">
                <a:solidFill>
                  <a:schemeClr val="dk1"/>
                </a:solidFill>
                <a:latin typeface="Calibri"/>
                <a:ea typeface="Calibri"/>
                <a:cs typeface="Calibri"/>
                <a:sym typeface="Calibri"/>
              </a:rPr>
              <a:t>, </a:t>
            </a:r>
            <a:r>
              <a:rPr lang="en-US" sz="1000">
                <a:solidFill>
                  <a:schemeClr val="dk1"/>
                </a:solidFill>
                <a:latin typeface="Calibri"/>
                <a:ea typeface="Calibri"/>
                <a:cs typeface="Calibri"/>
                <a:sym typeface="Calibri"/>
              </a:rPr>
              <a:t>1865, o</a:t>
            </a:r>
            <a:r>
              <a:rPr b="0" i="0" lang="en-US" sz="1000" u="none" cap="none" strike="noStrike">
                <a:solidFill>
                  <a:schemeClr val="dk1"/>
                </a:solidFill>
                <a:latin typeface="Calibri"/>
                <a:ea typeface="Calibri"/>
                <a:cs typeface="Calibri"/>
                <a:sym typeface="Calibri"/>
              </a:rPr>
              <a:t>il on canvas</a:t>
            </a:r>
            <a:r>
              <a:rPr lang="en-US" sz="1000">
                <a:solidFill>
                  <a:schemeClr val="dk1"/>
                </a:solidFill>
                <a:latin typeface="Calibri"/>
                <a:ea typeface="Calibri"/>
                <a:cs typeface="Calibri"/>
                <a:sym typeface="Calibri"/>
              </a:rPr>
              <a:t>. Kimbell Art Museum</a:t>
            </a:r>
            <a:endParaRPr b="0" i="0" sz="1000" u="none" cap="none" strike="noStrike">
              <a:solidFill>
                <a:schemeClr val="dk1"/>
              </a:solidFill>
              <a:latin typeface="Quattrocento Sans"/>
              <a:ea typeface="Quattrocento Sans"/>
              <a:cs typeface="Quattrocento Sans"/>
              <a:sym typeface="Quattrocento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7"/>
          <p:cNvSpPr/>
          <p:nvPr/>
        </p:nvSpPr>
        <p:spPr>
          <a:xfrm>
            <a:off x="4570900" y="175"/>
            <a:ext cx="7621200" cy="2588100"/>
          </a:xfrm>
          <a:prstGeom prst="rect">
            <a:avLst/>
          </a:prstGeom>
          <a:solidFill>
            <a:srgbClr val="666666"/>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 name="Google Shape;180;p27"/>
          <p:cNvSpPr txBox="1"/>
          <p:nvPr>
            <p:ph idx="4294967295" type="title"/>
          </p:nvPr>
        </p:nvSpPr>
        <p:spPr>
          <a:xfrm>
            <a:off x="5847550" y="561025"/>
            <a:ext cx="5067900" cy="1466400"/>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SzPts val="4400"/>
              <a:buNone/>
            </a:pPr>
            <a:r>
              <a:rPr b="1" lang="en-US" sz="4800">
                <a:solidFill>
                  <a:schemeClr val="lt1"/>
                </a:solidFill>
              </a:rPr>
              <a:t>Main Characters:</a:t>
            </a:r>
            <a:endParaRPr b="1" sz="4800">
              <a:solidFill>
                <a:schemeClr val="lt1"/>
              </a:solidFill>
            </a:endParaRPr>
          </a:p>
          <a:p>
            <a:pPr indent="0" lvl="0" marL="0" rtl="0" algn="l">
              <a:lnSpc>
                <a:spcPct val="90000"/>
              </a:lnSpc>
              <a:spcBef>
                <a:spcPts val="0"/>
              </a:spcBef>
              <a:spcAft>
                <a:spcPts val="0"/>
              </a:spcAft>
              <a:buSzPts val="4400"/>
              <a:buNone/>
            </a:pPr>
            <a:r>
              <a:rPr b="1" lang="en-US" sz="4800">
                <a:solidFill>
                  <a:schemeClr val="lt1"/>
                </a:solidFill>
              </a:rPr>
              <a:t>Leaders and Power</a:t>
            </a:r>
            <a:endParaRPr b="1" sz="4800">
              <a:solidFill>
                <a:schemeClr val="lt1"/>
              </a:solidFill>
            </a:endParaRPr>
          </a:p>
        </p:txBody>
      </p:sp>
      <p:sp>
        <p:nvSpPr>
          <p:cNvPr id="181" name="Google Shape;181;p27"/>
          <p:cNvSpPr txBox="1"/>
          <p:nvPr>
            <p:ph idx="4294967295" type="subTitle"/>
          </p:nvPr>
        </p:nvSpPr>
        <p:spPr>
          <a:xfrm>
            <a:off x="5358400" y="2747600"/>
            <a:ext cx="6618900" cy="3536700"/>
          </a:xfrm>
          <a:prstGeom prst="rect">
            <a:avLst/>
          </a:prstGeom>
          <a:noFill/>
          <a:ln>
            <a:noFill/>
          </a:ln>
        </p:spPr>
        <p:txBody>
          <a:bodyPr anchorCtr="0" anchor="t" bIns="45700" lIns="91425" spcFirstLastPara="1" rIns="91425" wrap="square" tIns="45700">
            <a:normAutofit/>
          </a:bodyPr>
          <a:lstStyle/>
          <a:p>
            <a:pPr indent="-400050" lvl="0" marL="457200" marR="0" rtl="0" algn="l">
              <a:lnSpc>
                <a:spcPct val="115000"/>
              </a:lnSpc>
              <a:spcBef>
                <a:spcPts val="1000"/>
              </a:spcBef>
              <a:spcAft>
                <a:spcPts val="0"/>
              </a:spcAft>
              <a:buClr>
                <a:schemeClr val="dk1"/>
              </a:buClr>
              <a:buSzPts val="2700"/>
              <a:buFont typeface="Arial"/>
              <a:buChar char="•"/>
            </a:pPr>
            <a:r>
              <a:rPr b="0" i="0" lang="en-US" sz="2700" u="none" cap="none" strike="noStrike">
                <a:solidFill>
                  <a:schemeClr val="dk1"/>
                </a:solidFill>
                <a:latin typeface="Calibri"/>
                <a:ea typeface="Calibri"/>
                <a:cs typeface="Calibri"/>
                <a:sym typeface="Calibri"/>
              </a:rPr>
              <a:t>How have artists highlighted significant figures within their communities?</a:t>
            </a:r>
            <a:endParaRPr b="0" i="0" sz="2700" u="none" cap="none" strike="noStrike">
              <a:solidFill>
                <a:schemeClr val="dk1"/>
              </a:solidFill>
              <a:latin typeface="Calibri"/>
              <a:ea typeface="Calibri"/>
              <a:cs typeface="Calibri"/>
              <a:sym typeface="Calibri"/>
            </a:endParaRPr>
          </a:p>
          <a:p>
            <a:pPr indent="-400050" lvl="0" marL="457200" marR="0" rtl="0" algn="l">
              <a:lnSpc>
                <a:spcPct val="115000"/>
              </a:lnSpc>
              <a:spcBef>
                <a:spcPts val="0"/>
              </a:spcBef>
              <a:spcAft>
                <a:spcPts val="0"/>
              </a:spcAft>
              <a:buClr>
                <a:schemeClr val="dk1"/>
              </a:buClr>
              <a:buSzPts val="2700"/>
              <a:buFont typeface="Arial"/>
              <a:buChar char="•"/>
            </a:pPr>
            <a:r>
              <a:rPr b="0" i="0" lang="en-US" sz="2700" u="none" cap="none" strike="noStrike">
                <a:solidFill>
                  <a:schemeClr val="dk1"/>
                </a:solidFill>
                <a:latin typeface="Calibri"/>
                <a:ea typeface="Calibri"/>
                <a:cs typeface="Calibri"/>
                <a:sym typeface="Calibri"/>
              </a:rPr>
              <a:t>What can we learn about leadership and power dynamics in history by studying artworks?</a:t>
            </a:r>
            <a:endParaRPr b="0" i="0" sz="2700" u="none" cap="none" strike="noStrike">
              <a:solidFill>
                <a:schemeClr val="dk1"/>
              </a:solidFill>
              <a:latin typeface="Calibri"/>
              <a:ea typeface="Calibri"/>
              <a:cs typeface="Calibri"/>
              <a:sym typeface="Calibri"/>
            </a:endParaRPr>
          </a:p>
        </p:txBody>
      </p:sp>
      <p:sp>
        <p:nvSpPr>
          <p:cNvPr id="182" name="Google Shape;182;p27"/>
          <p:cNvSpPr txBox="1"/>
          <p:nvPr/>
        </p:nvSpPr>
        <p:spPr>
          <a:xfrm>
            <a:off x="4570899" y="6303900"/>
            <a:ext cx="2236800" cy="554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Calibri"/>
                <a:ea typeface="Calibri"/>
                <a:cs typeface="Calibri"/>
                <a:sym typeface="Calibri"/>
              </a:rPr>
              <a:t>Chokwe people</a:t>
            </a:r>
            <a:r>
              <a:rPr lang="en-US" sz="1000">
                <a:solidFill>
                  <a:schemeClr val="dk1"/>
                </a:solidFill>
                <a:latin typeface="Calibri"/>
                <a:ea typeface="Calibri"/>
                <a:cs typeface="Calibri"/>
                <a:sym typeface="Calibri"/>
              </a:rPr>
              <a:t>, </a:t>
            </a:r>
            <a:r>
              <a:rPr i="1" lang="en-US" sz="1000" u="none" cap="none" strike="noStrike">
                <a:solidFill>
                  <a:schemeClr val="dk1"/>
                </a:solidFill>
                <a:latin typeface="Calibri"/>
                <a:ea typeface="Calibri"/>
                <a:cs typeface="Calibri"/>
                <a:sym typeface="Calibri"/>
              </a:rPr>
              <a:t>Chibinda Ilunga</a:t>
            </a:r>
            <a:r>
              <a:rPr lang="en-US" sz="1000">
                <a:solidFill>
                  <a:schemeClr val="dk1"/>
                </a:solidFill>
                <a:latin typeface="Calibri"/>
                <a:ea typeface="Calibri"/>
                <a:cs typeface="Calibri"/>
                <a:sym typeface="Calibri"/>
              </a:rPr>
              <a:t>, </a:t>
            </a:r>
            <a:r>
              <a:rPr b="0" i="0" lang="en-US" sz="1000" u="none" cap="none" strike="noStrike">
                <a:solidFill>
                  <a:schemeClr val="dk1"/>
                </a:solidFill>
                <a:latin typeface="Calibri"/>
                <a:ea typeface="Calibri"/>
                <a:cs typeface="Calibri"/>
                <a:sym typeface="Calibri"/>
              </a:rPr>
              <a:t>mid-19th century, </a:t>
            </a:r>
            <a:r>
              <a:rPr lang="en-US" sz="1000">
                <a:solidFill>
                  <a:schemeClr val="dk1"/>
                </a:solidFill>
                <a:latin typeface="Calibri"/>
                <a:ea typeface="Calibri"/>
                <a:cs typeface="Calibri"/>
                <a:sym typeface="Calibri"/>
              </a:rPr>
              <a:t>w</a:t>
            </a:r>
            <a:r>
              <a:rPr lang="en-US" sz="1000">
                <a:solidFill>
                  <a:schemeClr val="dk1"/>
                </a:solidFill>
                <a:latin typeface="Calibri"/>
                <a:ea typeface="Calibri"/>
                <a:cs typeface="Calibri"/>
                <a:sym typeface="Calibri"/>
              </a:rPr>
              <a:t>ood, hair, and hide. Kimbell Art Museum</a:t>
            </a:r>
            <a:endParaRPr b="0" i="0" sz="1000" u="none" cap="none" strike="noStrike">
              <a:solidFill>
                <a:schemeClr val="dk1"/>
              </a:solidFill>
              <a:latin typeface="Quattrocento Sans"/>
              <a:ea typeface="Quattrocento Sans"/>
              <a:cs typeface="Quattrocento Sans"/>
              <a:sym typeface="Quattrocento Sans"/>
            </a:endParaRPr>
          </a:p>
        </p:txBody>
      </p:sp>
      <p:pic>
        <p:nvPicPr>
          <p:cNvPr id="183" name="Google Shape;183;p27"/>
          <p:cNvPicPr preferRelativeResize="0"/>
          <p:nvPr/>
        </p:nvPicPr>
        <p:blipFill rotWithShape="1">
          <a:blip r:embed="rId3">
            <a:alphaModFix/>
          </a:blip>
          <a:srcRect b="0" l="0" r="0" t="0"/>
          <a:stretch/>
        </p:blipFill>
        <p:spPr>
          <a:xfrm>
            <a:off x="0" y="0"/>
            <a:ext cx="4570900" cy="6857999"/>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 name="Shape 529"/>
        <p:cNvGrpSpPr/>
        <p:nvPr/>
      </p:nvGrpSpPr>
      <p:grpSpPr>
        <a:xfrm>
          <a:off x="0" y="0"/>
          <a:ext cx="0" cy="0"/>
          <a:chOff x="0" y="0"/>
          <a:chExt cx="0" cy="0"/>
        </a:xfrm>
      </p:grpSpPr>
      <p:pic>
        <p:nvPicPr>
          <p:cNvPr id="530" name="Google Shape;530;p54"/>
          <p:cNvPicPr preferRelativeResize="0"/>
          <p:nvPr/>
        </p:nvPicPr>
        <p:blipFill rotWithShape="1">
          <a:blip r:embed="rId3">
            <a:alphaModFix/>
          </a:blip>
          <a:srcRect b="0" l="19655" r="26451" t="0"/>
          <a:stretch/>
        </p:blipFill>
        <p:spPr>
          <a:xfrm>
            <a:off x="0" y="0"/>
            <a:ext cx="4570900" cy="6858001"/>
          </a:xfrm>
          <a:prstGeom prst="rect">
            <a:avLst/>
          </a:prstGeom>
          <a:noFill/>
          <a:ln>
            <a:noFill/>
          </a:ln>
        </p:spPr>
      </p:pic>
      <p:sp>
        <p:nvSpPr>
          <p:cNvPr id="531" name="Google Shape;531;p54"/>
          <p:cNvSpPr/>
          <p:nvPr/>
        </p:nvSpPr>
        <p:spPr>
          <a:xfrm>
            <a:off x="4570900" y="175"/>
            <a:ext cx="7621200" cy="2588100"/>
          </a:xfrm>
          <a:prstGeom prst="rect">
            <a:avLst/>
          </a:prstGeom>
          <a:solidFill>
            <a:srgbClr val="666666"/>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2" name="Google Shape;532;p54"/>
          <p:cNvSpPr txBox="1"/>
          <p:nvPr>
            <p:ph idx="4294967295" type="title"/>
          </p:nvPr>
        </p:nvSpPr>
        <p:spPr>
          <a:xfrm>
            <a:off x="5173900" y="561025"/>
            <a:ext cx="6350700" cy="14664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4400"/>
              <a:buNone/>
            </a:pPr>
            <a:r>
              <a:rPr b="1" lang="en-US" sz="4800">
                <a:solidFill>
                  <a:schemeClr val="lt1"/>
                </a:solidFill>
              </a:rPr>
              <a:t>Narratives in Action</a:t>
            </a:r>
            <a:endParaRPr b="1" sz="4800">
              <a:solidFill>
                <a:schemeClr val="lt1"/>
              </a:solidFill>
            </a:endParaRPr>
          </a:p>
        </p:txBody>
      </p:sp>
      <p:sp>
        <p:nvSpPr>
          <p:cNvPr id="533" name="Google Shape;533;p54"/>
          <p:cNvSpPr txBox="1"/>
          <p:nvPr>
            <p:ph idx="4294967295" type="subTitle"/>
          </p:nvPr>
        </p:nvSpPr>
        <p:spPr>
          <a:xfrm>
            <a:off x="5358400" y="2747600"/>
            <a:ext cx="6618900" cy="3536700"/>
          </a:xfrm>
          <a:prstGeom prst="rect">
            <a:avLst/>
          </a:prstGeom>
          <a:noFill/>
          <a:ln>
            <a:noFill/>
          </a:ln>
        </p:spPr>
        <p:txBody>
          <a:bodyPr anchorCtr="0" anchor="t" bIns="45700" lIns="91425" spcFirstLastPara="1" rIns="91425" wrap="square" tIns="45700">
            <a:normAutofit/>
          </a:bodyPr>
          <a:lstStyle/>
          <a:p>
            <a:pPr indent="-400050" lvl="0" marL="457200" marR="0" rtl="0" algn="l">
              <a:lnSpc>
                <a:spcPct val="115000"/>
              </a:lnSpc>
              <a:spcBef>
                <a:spcPts val="1000"/>
              </a:spcBef>
              <a:spcAft>
                <a:spcPts val="0"/>
              </a:spcAft>
              <a:buClr>
                <a:schemeClr val="dk1"/>
              </a:buClr>
              <a:buSzPts val="2700"/>
              <a:buFont typeface="Arial"/>
              <a:buChar char="•"/>
            </a:pPr>
            <a:r>
              <a:rPr b="0" i="0" lang="en-US" sz="2700" u="none" cap="none" strike="noStrike">
                <a:solidFill>
                  <a:schemeClr val="dk1"/>
                </a:solidFill>
                <a:latin typeface="Calibri"/>
                <a:ea typeface="Calibri"/>
                <a:cs typeface="Calibri"/>
                <a:sym typeface="Calibri"/>
              </a:rPr>
              <a:t>Why might artists illustrate stories? </a:t>
            </a:r>
            <a:endParaRPr b="0" i="0" sz="2700" u="none" cap="none" strike="noStrike">
              <a:solidFill>
                <a:schemeClr val="dk1"/>
              </a:solidFill>
              <a:latin typeface="Calibri"/>
              <a:ea typeface="Calibri"/>
              <a:cs typeface="Calibri"/>
              <a:sym typeface="Calibri"/>
            </a:endParaRPr>
          </a:p>
          <a:p>
            <a:pPr indent="-400050" lvl="0" marL="457200" marR="0" rtl="0" algn="l">
              <a:lnSpc>
                <a:spcPct val="115000"/>
              </a:lnSpc>
              <a:spcBef>
                <a:spcPts val="0"/>
              </a:spcBef>
              <a:spcAft>
                <a:spcPts val="0"/>
              </a:spcAft>
              <a:buClr>
                <a:schemeClr val="dk1"/>
              </a:buClr>
              <a:buSzPts val="2700"/>
              <a:buFont typeface="Arial"/>
              <a:buChar char="•"/>
            </a:pPr>
            <a:r>
              <a:rPr b="0" i="0" lang="en-US" sz="2700" u="none" cap="none" strike="noStrike">
                <a:solidFill>
                  <a:schemeClr val="dk1"/>
                </a:solidFill>
                <a:latin typeface="Calibri"/>
                <a:ea typeface="Calibri"/>
                <a:cs typeface="Calibri"/>
                <a:sym typeface="Calibri"/>
              </a:rPr>
              <a:t>How do artists focus the viewer on the most important parts of the scene? </a:t>
            </a:r>
            <a:endParaRPr b="0" i="0" sz="2700" u="none" cap="none" strike="noStrike">
              <a:solidFill>
                <a:schemeClr val="dk1"/>
              </a:solidFill>
              <a:latin typeface="Calibri"/>
              <a:ea typeface="Calibri"/>
              <a:cs typeface="Calibri"/>
              <a:sym typeface="Calibri"/>
            </a:endParaRPr>
          </a:p>
          <a:p>
            <a:pPr indent="-400050" lvl="0" marL="457200" marR="0" rtl="0" algn="l">
              <a:lnSpc>
                <a:spcPct val="115000"/>
              </a:lnSpc>
              <a:spcBef>
                <a:spcPts val="0"/>
              </a:spcBef>
              <a:spcAft>
                <a:spcPts val="0"/>
              </a:spcAft>
              <a:buClr>
                <a:schemeClr val="dk1"/>
              </a:buClr>
              <a:buSzPts val="2700"/>
              <a:buFont typeface="Arial"/>
              <a:buChar char="•"/>
            </a:pPr>
            <a:r>
              <a:rPr b="0" i="0" lang="en-US" sz="2700" u="none" cap="none" strike="noStrike">
                <a:solidFill>
                  <a:schemeClr val="dk1"/>
                </a:solidFill>
                <a:latin typeface="Calibri"/>
                <a:ea typeface="Calibri"/>
                <a:cs typeface="Calibri"/>
                <a:sym typeface="Calibri"/>
              </a:rPr>
              <a:t>What clues do artists use to suggest what will happen next?</a:t>
            </a:r>
            <a:endParaRPr b="0" i="0" sz="2700" u="none" cap="none" strike="noStrike">
              <a:solidFill>
                <a:schemeClr val="dk1"/>
              </a:solidFill>
              <a:latin typeface="Calibri"/>
              <a:ea typeface="Calibri"/>
              <a:cs typeface="Calibri"/>
              <a:sym typeface="Calibri"/>
            </a:endParaRPr>
          </a:p>
          <a:p>
            <a:pPr indent="-400050" lvl="0" marL="457200" marR="0" rtl="0" algn="l">
              <a:lnSpc>
                <a:spcPct val="115000"/>
              </a:lnSpc>
              <a:spcBef>
                <a:spcPts val="0"/>
              </a:spcBef>
              <a:spcAft>
                <a:spcPts val="0"/>
              </a:spcAft>
              <a:buClr>
                <a:schemeClr val="dk1"/>
              </a:buClr>
              <a:buSzPts val="2700"/>
              <a:buFont typeface="Arial"/>
              <a:buChar char="•"/>
            </a:pPr>
            <a:r>
              <a:rPr b="0" i="0" lang="en-US" sz="2700" u="none" cap="none" strike="noStrike">
                <a:solidFill>
                  <a:schemeClr val="dk1"/>
                </a:solidFill>
                <a:latin typeface="Calibri"/>
                <a:ea typeface="Calibri"/>
                <a:cs typeface="Calibri"/>
                <a:sym typeface="Calibri"/>
              </a:rPr>
              <a:t>How do characters and settings come together to tell stories?</a:t>
            </a:r>
            <a:endParaRPr b="0" i="0" sz="2700" u="none" cap="none" strike="noStrike">
              <a:solidFill>
                <a:schemeClr val="dk1"/>
              </a:solidFill>
              <a:latin typeface="Calibri"/>
              <a:ea typeface="Calibri"/>
              <a:cs typeface="Calibri"/>
              <a:sym typeface="Calibri"/>
            </a:endParaRPr>
          </a:p>
        </p:txBody>
      </p:sp>
      <p:sp>
        <p:nvSpPr>
          <p:cNvPr id="534" name="Google Shape;534;p54"/>
          <p:cNvSpPr txBox="1"/>
          <p:nvPr/>
        </p:nvSpPr>
        <p:spPr>
          <a:xfrm>
            <a:off x="4570899" y="6303900"/>
            <a:ext cx="2078100" cy="554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Calibri"/>
                <a:ea typeface="Calibri"/>
                <a:cs typeface="Calibri"/>
                <a:sym typeface="Calibri"/>
              </a:rPr>
              <a:t>Thomas Gainsborough</a:t>
            </a:r>
            <a:r>
              <a:rPr lang="en-US" sz="1000">
                <a:solidFill>
                  <a:schemeClr val="dk1"/>
                </a:solidFill>
                <a:latin typeface="Calibri"/>
                <a:ea typeface="Calibri"/>
                <a:cs typeface="Calibri"/>
                <a:sym typeface="Calibri"/>
              </a:rPr>
              <a:t>, </a:t>
            </a:r>
            <a:r>
              <a:rPr i="1" lang="en-US" sz="1000" u="none" cap="none" strike="noStrike">
                <a:solidFill>
                  <a:schemeClr val="dk1"/>
                </a:solidFill>
                <a:latin typeface="Calibri"/>
                <a:ea typeface="Calibri"/>
                <a:cs typeface="Calibri"/>
                <a:sym typeface="Calibri"/>
              </a:rPr>
              <a:t>Going to Market, Early Morning</a:t>
            </a:r>
            <a:r>
              <a:rPr lang="en-US" sz="1000">
                <a:solidFill>
                  <a:schemeClr val="dk1"/>
                </a:solidFill>
                <a:latin typeface="Calibri"/>
                <a:ea typeface="Calibri"/>
                <a:cs typeface="Calibri"/>
                <a:sym typeface="Calibri"/>
              </a:rPr>
              <a:t>, c. 1773, o</a:t>
            </a:r>
            <a:r>
              <a:rPr b="0" i="0" lang="en-US" sz="1000" u="none" cap="none" strike="noStrike">
                <a:solidFill>
                  <a:schemeClr val="dk1"/>
                </a:solidFill>
                <a:latin typeface="Calibri"/>
                <a:ea typeface="Calibri"/>
                <a:cs typeface="Calibri"/>
                <a:sym typeface="Calibri"/>
              </a:rPr>
              <a:t>il on canvas</a:t>
            </a:r>
            <a:r>
              <a:rPr lang="en-US" sz="1000">
                <a:solidFill>
                  <a:schemeClr val="dk1"/>
                </a:solidFill>
                <a:latin typeface="Calibri"/>
                <a:ea typeface="Calibri"/>
                <a:cs typeface="Calibri"/>
                <a:sym typeface="Calibri"/>
              </a:rPr>
              <a:t>. Kimbell Art Museum</a:t>
            </a:r>
            <a:endParaRPr b="0" i="0" sz="1000" u="none" cap="none" strike="noStrike">
              <a:solidFill>
                <a:schemeClr val="dk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 name="Shape 539"/>
        <p:cNvGrpSpPr/>
        <p:nvPr/>
      </p:nvGrpSpPr>
      <p:grpSpPr>
        <a:xfrm>
          <a:off x="0" y="0"/>
          <a:ext cx="0" cy="0"/>
          <a:chOff x="0" y="0"/>
          <a:chExt cx="0" cy="0"/>
        </a:xfrm>
      </p:grpSpPr>
      <p:pic>
        <p:nvPicPr>
          <p:cNvPr id="540" name="Google Shape;540;p55"/>
          <p:cNvPicPr preferRelativeResize="0"/>
          <p:nvPr/>
        </p:nvPicPr>
        <p:blipFill rotWithShape="1">
          <a:blip r:embed="rId3">
            <a:alphaModFix/>
          </a:blip>
          <a:srcRect b="0" l="0" r="0" t="0"/>
          <a:stretch/>
        </p:blipFill>
        <p:spPr>
          <a:xfrm>
            <a:off x="3415413" y="0"/>
            <a:ext cx="5361173" cy="6857999"/>
          </a:xfrm>
          <a:prstGeom prst="rect">
            <a:avLst/>
          </a:prstGeom>
          <a:noFill/>
          <a:ln>
            <a:noFill/>
          </a:ln>
        </p:spPr>
      </p:pic>
      <p:sp>
        <p:nvSpPr>
          <p:cNvPr id="541" name="Google Shape;541;p55"/>
          <p:cNvSpPr txBox="1"/>
          <p:nvPr/>
        </p:nvSpPr>
        <p:spPr>
          <a:xfrm>
            <a:off x="8776575" y="6457800"/>
            <a:ext cx="32736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Calibri"/>
                <a:ea typeface="Calibri"/>
                <a:cs typeface="Calibri"/>
                <a:sym typeface="Calibri"/>
              </a:rPr>
              <a:t>Maya</a:t>
            </a:r>
            <a:r>
              <a:rPr lang="en-US" sz="1000">
                <a:solidFill>
                  <a:schemeClr val="dk1"/>
                </a:solidFill>
                <a:latin typeface="Calibri"/>
                <a:ea typeface="Calibri"/>
                <a:cs typeface="Calibri"/>
                <a:sym typeface="Calibri"/>
              </a:rPr>
              <a:t>, </a:t>
            </a:r>
            <a:r>
              <a:rPr i="1" lang="en-US" sz="1000" u="none" cap="none" strike="noStrike">
                <a:solidFill>
                  <a:schemeClr val="dk1"/>
                </a:solidFill>
                <a:latin typeface="Calibri"/>
                <a:ea typeface="Calibri"/>
                <a:cs typeface="Calibri"/>
                <a:sym typeface="Calibri"/>
              </a:rPr>
              <a:t>P</a:t>
            </a:r>
            <a:r>
              <a:rPr i="1" lang="en-US" sz="1000" u="none" cap="none" strike="noStrike">
                <a:solidFill>
                  <a:schemeClr val="dk1"/>
                </a:solidFill>
                <a:latin typeface="Calibri"/>
                <a:ea typeface="Calibri"/>
                <a:cs typeface="Calibri"/>
                <a:sym typeface="Calibri"/>
              </a:rPr>
              <a:t>resentation of Captives to a Maya Ruler</a:t>
            </a:r>
            <a:r>
              <a:rPr lang="en-US" sz="1000">
                <a:solidFill>
                  <a:schemeClr val="dk1"/>
                </a:solidFill>
                <a:latin typeface="Calibri"/>
                <a:ea typeface="Calibri"/>
                <a:cs typeface="Calibri"/>
                <a:sym typeface="Calibri"/>
              </a:rPr>
              <a:t>, c. AD 785, l</a:t>
            </a:r>
            <a:r>
              <a:rPr b="0" lang="en-US" sz="1000" u="none" cap="none" strike="noStrike">
                <a:solidFill>
                  <a:schemeClr val="dk1"/>
                </a:solidFill>
                <a:latin typeface="Calibri"/>
                <a:ea typeface="Calibri"/>
                <a:cs typeface="Calibri"/>
                <a:sym typeface="Calibri"/>
              </a:rPr>
              <a:t>imestone with tr</a:t>
            </a:r>
            <a:r>
              <a:rPr b="0" i="0" lang="en-US" sz="1000" u="none" cap="none" strike="noStrike">
                <a:solidFill>
                  <a:schemeClr val="dk1"/>
                </a:solidFill>
                <a:latin typeface="Calibri"/>
                <a:ea typeface="Calibri"/>
                <a:cs typeface="Calibri"/>
                <a:sym typeface="Calibri"/>
              </a:rPr>
              <a:t>aces of paint</a:t>
            </a:r>
            <a:r>
              <a:rPr lang="en-US" sz="1000">
                <a:solidFill>
                  <a:schemeClr val="dk1"/>
                </a:solidFill>
                <a:latin typeface="Calibri"/>
                <a:ea typeface="Calibri"/>
                <a:cs typeface="Calibri"/>
                <a:sym typeface="Calibri"/>
              </a:rPr>
              <a:t>. Kimbell Art Museum</a:t>
            </a:r>
            <a:endParaRPr b="0" i="0" sz="1000" u="none" cap="none" strike="noStrike">
              <a:solidFill>
                <a:schemeClr val="dk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pic>
        <p:nvPicPr>
          <p:cNvPr id="547" name="Google Shape;547;p56"/>
          <p:cNvPicPr preferRelativeResize="0"/>
          <p:nvPr/>
        </p:nvPicPr>
        <p:blipFill rotWithShape="1">
          <a:blip r:embed="rId3">
            <a:alphaModFix/>
          </a:blip>
          <a:srcRect b="0" l="0" r="0" t="0"/>
          <a:stretch/>
        </p:blipFill>
        <p:spPr>
          <a:xfrm>
            <a:off x="836063" y="0"/>
            <a:ext cx="5361173" cy="6857999"/>
          </a:xfrm>
          <a:prstGeom prst="rect">
            <a:avLst/>
          </a:prstGeom>
          <a:noFill/>
          <a:ln>
            <a:noFill/>
          </a:ln>
        </p:spPr>
      </p:pic>
      <p:sp>
        <p:nvSpPr>
          <p:cNvPr id="548" name="Google Shape;548;p56"/>
          <p:cNvSpPr txBox="1"/>
          <p:nvPr/>
        </p:nvSpPr>
        <p:spPr>
          <a:xfrm>
            <a:off x="7779656" y="659848"/>
            <a:ext cx="4238100" cy="501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What do you see </a:t>
            </a:r>
            <a:r>
              <a:rPr b="1" i="0" lang="en-US" sz="2000" u="none" cap="none" strike="noStrike">
                <a:solidFill>
                  <a:srgbClr val="000000"/>
                </a:solidFill>
                <a:latin typeface="Calibri"/>
                <a:ea typeface="Calibri"/>
                <a:cs typeface="Calibri"/>
                <a:sym typeface="Calibri"/>
              </a:rPr>
              <a:t>happening</a:t>
            </a:r>
            <a:r>
              <a:rPr b="0" i="0" lang="en-US" sz="2000" u="none" cap="none" strike="noStrike">
                <a:solidFill>
                  <a:srgbClr val="000000"/>
                </a:solidFill>
                <a:latin typeface="Calibri"/>
                <a:ea typeface="Calibri"/>
                <a:cs typeface="Calibri"/>
                <a:sym typeface="Calibri"/>
              </a:rPr>
              <a:t> in this picture? Where is this </a:t>
            </a:r>
            <a:r>
              <a:rPr b="1" i="0" lang="en-US" sz="2000" u="none" cap="none" strike="noStrike">
                <a:solidFill>
                  <a:srgbClr val="000000"/>
                </a:solidFill>
                <a:latin typeface="Calibri"/>
                <a:ea typeface="Calibri"/>
                <a:cs typeface="Calibri"/>
                <a:sym typeface="Calibri"/>
              </a:rPr>
              <a:t>place</a:t>
            </a:r>
            <a:r>
              <a:rPr b="0" i="0" lang="en-US" sz="2000" u="none" cap="none" strike="noStrike">
                <a:solidFill>
                  <a:srgbClr val="000000"/>
                </a:solidFill>
                <a:latin typeface="Calibri"/>
                <a:ea typeface="Calibri"/>
                <a:cs typeface="Calibri"/>
                <a:sym typeface="Calibri"/>
              </a:rPr>
              <a:t>? Who is the </a:t>
            </a:r>
            <a:r>
              <a:rPr b="1" i="0" lang="en-US" sz="2000" u="none" cap="none" strike="noStrike">
                <a:solidFill>
                  <a:srgbClr val="000000"/>
                </a:solidFill>
                <a:latin typeface="Calibri"/>
                <a:ea typeface="Calibri"/>
                <a:cs typeface="Calibri"/>
                <a:sym typeface="Calibri"/>
              </a:rPr>
              <a:t>most important </a:t>
            </a:r>
            <a:r>
              <a:rPr b="0" i="0" lang="en-US" sz="2000" u="none" cap="none" strike="noStrike">
                <a:solidFill>
                  <a:srgbClr val="000000"/>
                </a:solidFill>
                <a:latin typeface="Calibri"/>
                <a:ea typeface="Calibri"/>
                <a:cs typeface="Calibri"/>
                <a:sym typeface="Calibri"/>
              </a:rPr>
              <a:t>person? How can you tell? </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What differences do you notice in each figure’s </a:t>
            </a:r>
            <a:r>
              <a:rPr b="1" i="0" lang="en-US" sz="2000" u="none" cap="none" strike="noStrike">
                <a:solidFill>
                  <a:srgbClr val="000000"/>
                </a:solidFill>
                <a:latin typeface="Calibri"/>
                <a:ea typeface="Calibri"/>
                <a:cs typeface="Calibri"/>
                <a:sym typeface="Calibri"/>
              </a:rPr>
              <a:t>clothing</a:t>
            </a:r>
            <a:r>
              <a:rPr b="0" i="0" lang="en-US" sz="2000" u="none" cap="none" strike="noStrike">
                <a:solidFill>
                  <a:srgbClr val="000000"/>
                </a:solidFill>
                <a:latin typeface="Calibri"/>
                <a:ea typeface="Calibri"/>
                <a:cs typeface="Calibri"/>
                <a:sym typeface="Calibri"/>
              </a:rPr>
              <a:t>? What is happening to the figures at the </a:t>
            </a:r>
            <a:r>
              <a:rPr b="1" i="0" lang="en-US" sz="2000" u="none" cap="none" strike="noStrike">
                <a:solidFill>
                  <a:srgbClr val="000000"/>
                </a:solidFill>
                <a:latin typeface="Calibri"/>
                <a:ea typeface="Calibri"/>
                <a:cs typeface="Calibri"/>
                <a:sym typeface="Calibri"/>
              </a:rPr>
              <a:t>bottom</a:t>
            </a:r>
            <a:r>
              <a:rPr b="0" i="0" lang="en-US" sz="2000" u="none" cap="none" strike="noStrike">
                <a:solidFill>
                  <a:srgbClr val="000000"/>
                </a:solidFill>
                <a:latin typeface="Calibri"/>
                <a:ea typeface="Calibri"/>
                <a:cs typeface="Calibri"/>
                <a:sym typeface="Calibri"/>
              </a:rPr>
              <a:t>? Describe their </a:t>
            </a:r>
            <a:r>
              <a:rPr b="1" i="0" lang="en-US" sz="2000" u="none" cap="none" strike="noStrike">
                <a:solidFill>
                  <a:srgbClr val="000000"/>
                </a:solidFill>
                <a:latin typeface="Calibri"/>
                <a:ea typeface="Calibri"/>
                <a:cs typeface="Calibri"/>
                <a:sym typeface="Calibri"/>
              </a:rPr>
              <a:t>gestures</a:t>
            </a:r>
            <a:r>
              <a:rPr b="0" i="0" lang="en-US" sz="2000" u="none" cap="none" strike="noStrike">
                <a:solidFill>
                  <a:srgbClr val="000000"/>
                </a:solidFill>
                <a:latin typeface="Calibri"/>
                <a:ea typeface="Calibri"/>
                <a:cs typeface="Calibri"/>
                <a:sym typeface="Calibri"/>
              </a:rPr>
              <a:t> and </a:t>
            </a:r>
            <a:r>
              <a:rPr b="1" i="0" lang="en-US" sz="2000" u="none" cap="none" strike="noStrike">
                <a:solidFill>
                  <a:srgbClr val="000000"/>
                </a:solidFill>
                <a:latin typeface="Calibri"/>
                <a:ea typeface="Calibri"/>
                <a:cs typeface="Calibri"/>
                <a:sym typeface="Calibri"/>
              </a:rPr>
              <a:t>expressions</a:t>
            </a:r>
            <a:r>
              <a:rPr b="0" i="0" lang="en-US" sz="2000" u="none" cap="none" strike="noStrike">
                <a:solidFill>
                  <a:srgbClr val="000000"/>
                </a:solidFill>
                <a:latin typeface="Calibri"/>
                <a:ea typeface="Calibri"/>
                <a:cs typeface="Calibri"/>
                <a:sym typeface="Calibri"/>
              </a:rPr>
              <a:t>.</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Where do you see Maya </a:t>
            </a:r>
            <a:r>
              <a:rPr b="1" i="0" lang="en-US" sz="2000" u="none" cap="none" strike="noStrike">
                <a:solidFill>
                  <a:srgbClr val="000000"/>
                </a:solidFill>
                <a:latin typeface="Calibri"/>
                <a:ea typeface="Calibri"/>
                <a:cs typeface="Calibri"/>
                <a:sym typeface="Calibri"/>
              </a:rPr>
              <a:t>writing</a:t>
            </a:r>
            <a:r>
              <a:rPr b="0" i="0" lang="en-US" sz="2000" u="none" cap="none" strike="noStrike">
                <a:solidFill>
                  <a:srgbClr val="000000"/>
                </a:solidFill>
                <a:latin typeface="Calibri"/>
                <a:ea typeface="Calibri"/>
                <a:cs typeface="Calibri"/>
                <a:sym typeface="Calibri"/>
              </a:rPr>
              <a:t> or </a:t>
            </a:r>
            <a:r>
              <a:rPr b="1" i="0" lang="en-US" sz="2000" u="none" cap="none" strike="noStrike">
                <a:solidFill>
                  <a:srgbClr val="000000"/>
                </a:solidFill>
                <a:latin typeface="Calibri"/>
                <a:ea typeface="Calibri"/>
                <a:cs typeface="Calibri"/>
                <a:sym typeface="Calibri"/>
              </a:rPr>
              <a:t>glyphs</a:t>
            </a:r>
            <a:r>
              <a:rPr b="0" i="0" lang="en-US" sz="2000" u="none" cap="none" strike="noStrike">
                <a:solidFill>
                  <a:srgbClr val="000000"/>
                </a:solidFill>
                <a:latin typeface="Calibri"/>
                <a:ea typeface="Calibri"/>
                <a:cs typeface="Calibri"/>
                <a:sym typeface="Calibri"/>
              </a:rPr>
              <a:t>? What information would be useful for understanding this artwork? </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alibri"/>
              <a:ea typeface="Calibri"/>
              <a:cs typeface="Calibri"/>
              <a:sym typeface="Calibri"/>
            </a:endParaRPr>
          </a:p>
        </p:txBody>
      </p:sp>
      <p:grpSp>
        <p:nvGrpSpPr>
          <p:cNvPr id="549" name="Google Shape;549;p56"/>
          <p:cNvGrpSpPr/>
          <p:nvPr/>
        </p:nvGrpSpPr>
        <p:grpSpPr>
          <a:xfrm>
            <a:off x="7054335" y="772645"/>
            <a:ext cx="533537" cy="510347"/>
            <a:chOff x="5049750" y="832600"/>
            <a:chExt cx="505100" cy="483100"/>
          </a:xfrm>
        </p:grpSpPr>
        <p:sp>
          <p:nvSpPr>
            <p:cNvPr id="550" name="Google Shape;550;p56"/>
            <p:cNvSpPr/>
            <p:nvPr/>
          </p:nvSpPr>
          <p:spPr>
            <a:xfrm>
              <a:off x="5049750" y="832600"/>
              <a:ext cx="505100" cy="483100"/>
            </a:xfrm>
            <a:custGeom>
              <a:rect b="b" l="l" r="r" t="t"/>
              <a:pathLst>
                <a:path extrusionOk="0" h="19324" w="20204">
                  <a:moveTo>
                    <a:pt x="12136" y="1129"/>
                  </a:moveTo>
                  <a:cubicBezTo>
                    <a:pt x="13730" y="1129"/>
                    <a:pt x="15325" y="1737"/>
                    <a:pt x="16538" y="2952"/>
                  </a:cubicBezTo>
                  <a:cubicBezTo>
                    <a:pt x="18969" y="5383"/>
                    <a:pt x="18969" y="9323"/>
                    <a:pt x="16538" y="11757"/>
                  </a:cubicBezTo>
                  <a:cubicBezTo>
                    <a:pt x="15341" y="12950"/>
                    <a:pt x="13747" y="13579"/>
                    <a:pt x="12129" y="13579"/>
                  </a:cubicBezTo>
                  <a:cubicBezTo>
                    <a:pt x="11233" y="13579"/>
                    <a:pt x="10329" y="13386"/>
                    <a:pt x="9482" y="12989"/>
                  </a:cubicBezTo>
                  <a:cubicBezTo>
                    <a:pt x="9461" y="12980"/>
                    <a:pt x="9440" y="12968"/>
                    <a:pt x="9419" y="12959"/>
                  </a:cubicBezTo>
                  <a:cubicBezTo>
                    <a:pt x="8794" y="12657"/>
                    <a:pt x="8223" y="12249"/>
                    <a:pt x="7734" y="11757"/>
                  </a:cubicBezTo>
                  <a:cubicBezTo>
                    <a:pt x="5306" y="9329"/>
                    <a:pt x="5306" y="5380"/>
                    <a:pt x="7734" y="2952"/>
                  </a:cubicBezTo>
                  <a:cubicBezTo>
                    <a:pt x="8948" y="1737"/>
                    <a:pt x="10542" y="1129"/>
                    <a:pt x="12136" y="1129"/>
                  </a:cubicBezTo>
                  <a:close/>
                  <a:moveTo>
                    <a:pt x="5871" y="11216"/>
                  </a:moveTo>
                  <a:cubicBezTo>
                    <a:pt x="6475" y="12195"/>
                    <a:pt x="7296" y="13016"/>
                    <a:pt x="8271" y="13620"/>
                  </a:cubicBezTo>
                  <a:lnTo>
                    <a:pt x="7734" y="14160"/>
                  </a:lnTo>
                  <a:cubicBezTo>
                    <a:pt x="7622" y="14271"/>
                    <a:pt x="7477" y="14326"/>
                    <a:pt x="7332" y="14326"/>
                  </a:cubicBezTo>
                  <a:cubicBezTo>
                    <a:pt x="7188" y="14326"/>
                    <a:pt x="7044" y="14271"/>
                    <a:pt x="6934" y="14160"/>
                  </a:cubicBezTo>
                  <a:lnTo>
                    <a:pt x="5330" y="12557"/>
                  </a:lnTo>
                  <a:cubicBezTo>
                    <a:pt x="5110" y="12337"/>
                    <a:pt x="5110" y="11977"/>
                    <a:pt x="5330" y="11757"/>
                  </a:cubicBezTo>
                  <a:lnTo>
                    <a:pt x="5871" y="11216"/>
                  </a:lnTo>
                  <a:close/>
                  <a:moveTo>
                    <a:pt x="4932" y="13762"/>
                  </a:moveTo>
                  <a:lnTo>
                    <a:pt x="5732" y="14562"/>
                  </a:lnTo>
                  <a:lnTo>
                    <a:pt x="4932" y="15362"/>
                  </a:lnTo>
                  <a:lnTo>
                    <a:pt x="4131" y="14562"/>
                  </a:lnTo>
                  <a:lnTo>
                    <a:pt x="4932" y="13762"/>
                  </a:lnTo>
                  <a:close/>
                  <a:moveTo>
                    <a:pt x="3328" y="15362"/>
                  </a:moveTo>
                  <a:lnTo>
                    <a:pt x="4128" y="16162"/>
                  </a:lnTo>
                  <a:lnTo>
                    <a:pt x="2268" y="18025"/>
                  </a:lnTo>
                  <a:cubicBezTo>
                    <a:pt x="2157" y="18135"/>
                    <a:pt x="2013" y="18190"/>
                    <a:pt x="1868" y="18190"/>
                  </a:cubicBezTo>
                  <a:cubicBezTo>
                    <a:pt x="1723" y="18190"/>
                    <a:pt x="1577" y="18134"/>
                    <a:pt x="1465" y="18022"/>
                  </a:cubicBezTo>
                  <a:cubicBezTo>
                    <a:pt x="1245" y="17802"/>
                    <a:pt x="1245" y="17443"/>
                    <a:pt x="1465" y="17222"/>
                  </a:cubicBezTo>
                  <a:lnTo>
                    <a:pt x="3328" y="15362"/>
                  </a:lnTo>
                  <a:close/>
                  <a:moveTo>
                    <a:pt x="12135" y="1"/>
                  </a:moveTo>
                  <a:cubicBezTo>
                    <a:pt x="10250" y="1"/>
                    <a:pt x="8365" y="718"/>
                    <a:pt x="6931" y="2152"/>
                  </a:cubicBezTo>
                  <a:cubicBezTo>
                    <a:pt x="4769" y="4311"/>
                    <a:pt x="4237" y="7493"/>
                    <a:pt x="5330" y="10157"/>
                  </a:cubicBezTo>
                  <a:lnTo>
                    <a:pt x="4527" y="10957"/>
                  </a:lnTo>
                  <a:cubicBezTo>
                    <a:pt x="4020" y="11467"/>
                    <a:pt x="3887" y="12240"/>
                    <a:pt x="4198" y="12892"/>
                  </a:cubicBezTo>
                  <a:lnTo>
                    <a:pt x="665" y="16422"/>
                  </a:lnTo>
                  <a:cubicBezTo>
                    <a:pt x="1" y="17086"/>
                    <a:pt x="1" y="18161"/>
                    <a:pt x="665" y="18825"/>
                  </a:cubicBezTo>
                  <a:cubicBezTo>
                    <a:pt x="996" y="19158"/>
                    <a:pt x="1431" y="19324"/>
                    <a:pt x="1865" y="19324"/>
                  </a:cubicBezTo>
                  <a:cubicBezTo>
                    <a:pt x="2300" y="19324"/>
                    <a:pt x="2735" y="19158"/>
                    <a:pt x="3066" y="18825"/>
                  </a:cubicBezTo>
                  <a:lnTo>
                    <a:pt x="6598" y="15293"/>
                  </a:lnTo>
                  <a:cubicBezTo>
                    <a:pt x="6831" y="15403"/>
                    <a:pt x="7081" y="15457"/>
                    <a:pt x="7328" y="15457"/>
                  </a:cubicBezTo>
                  <a:cubicBezTo>
                    <a:pt x="7770" y="15457"/>
                    <a:pt x="8206" y="15286"/>
                    <a:pt x="8531" y="14961"/>
                  </a:cubicBezTo>
                  <a:lnTo>
                    <a:pt x="9331" y="14163"/>
                  </a:lnTo>
                  <a:cubicBezTo>
                    <a:pt x="10241" y="14538"/>
                    <a:pt x="11190" y="14717"/>
                    <a:pt x="12127" y="14717"/>
                  </a:cubicBezTo>
                  <a:cubicBezTo>
                    <a:pt x="14530" y="14717"/>
                    <a:pt x="16858" y="13537"/>
                    <a:pt x="18256" y="11437"/>
                  </a:cubicBezTo>
                  <a:cubicBezTo>
                    <a:pt x="20204" y="8520"/>
                    <a:pt x="19821" y="4631"/>
                    <a:pt x="17342" y="2152"/>
                  </a:cubicBezTo>
                  <a:cubicBezTo>
                    <a:pt x="15906" y="718"/>
                    <a:pt x="14020" y="1"/>
                    <a:pt x="12135" y="1"/>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551" name="Google Shape;551;p56"/>
            <p:cNvSpPr/>
            <p:nvPr/>
          </p:nvSpPr>
          <p:spPr>
            <a:xfrm>
              <a:off x="5216725" y="889175"/>
              <a:ext cx="276000" cy="254400"/>
            </a:xfrm>
            <a:custGeom>
              <a:rect b="b" l="l" r="r" t="t"/>
              <a:pathLst>
                <a:path extrusionOk="0" h="10176" w="11040">
                  <a:moveTo>
                    <a:pt x="5456" y="1133"/>
                  </a:moveTo>
                  <a:cubicBezTo>
                    <a:pt x="6487" y="1133"/>
                    <a:pt x="7500" y="1535"/>
                    <a:pt x="8259" y="2293"/>
                  </a:cubicBezTo>
                  <a:cubicBezTo>
                    <a:pt x="9802" y="3839"/>
                    <a:pt x="9802" y="6348"/>
                    <a:pt x="8259" y="7897"/>
                  </a:cubicBezTo>
                  <a:cubicBezTo>
                    <a:pt x="7501" y="8653"/>
                    <a:pt x="6489" y="9055"/>
                    <a:pt x="5460" y="9055"/>
                  </a:cubicBezTo>
                  <a:cubicBezTo>
                    <a:pt x="4948" y="9055"/>
                    <a:pt x="4433" y="8956"/>
                    <a:pt x="3941" y="8751"/>
                  </a:cubicBezTo>
                  <a:cubicBezTo>
                    <a:pt x="2462" y="8138"/>
                    <a:pt x="1499" y="6695"/>
                    <a:pt x="1499" y="5095"/>
                  </a:cubicBezTo>
                  <a:cubicBezTo>
                    <a:pt x="1499" y="3491"/>
                    <a:pt x="2462" y="2048"/>
                    <a:pt x="3941" y="1435"/>
                  </a:cubicBezTo>
                  <a:cubicBezTo>
                    <a:pt x="4431" y="1232"/>
                    <a:pt x="4946" y="1133"/>
                    <a:pt x="5456" y="1133"/>
                  </a:cubicBezTo>
                  <a:close/>
                  <a:moveTo>
                    <a:pt x="5468" y="1"/>
                  </a:moveTo>
                  <a:cubicBezTo>
                    <a:pt x="5465" y="1"/>
                    <a:pt x="5461" y="1"/>
                    <a:pt x="5457" y="1"/>
                  </a:cubicBezTo>
                  <a:cubicBezTo>
                    <a:pt x="3029" y="4"/>
                    <a:pt x="943" y="1719"/>
                    <a:pt x="472" y="4098"/>
                  </a:cubicBezTo>
                  <a:cubicBezTo>
                    <a:pt x="1" y="6481"/>
                    <a:pt x="1275" y="8860"/>
                    <a:pt x="3519" y="9787"/>
                  </a:cubicBezTo>
                  <a:cubicBezTo>
                    <a:pt x="4151" y="10049"/>
                    <a:pt x="4811" y="10175"/>
                    <a:pt x="5463" y="10175"/>
                  </a:cubicBezTo>
                  <a:cubicBezTo>
                    <a:pt x="7120" y="10175"/>
                    <a:pt x="8725" y="9362"/>
                    <a:pt x="9693" y="7912"/>
                  </a:cubicBezTo>
                  <a:cubicBezTo>
                    <a:pt x="11040" y="5895"/>
                    <a:pt x="10774" y="3207"/>
                    <a:pt x="9059" y="1492"/>
                  </a:cubicBezTo>
                  <a:cubicBezTo>
                    <a:pt x="8108" y="535"/>
                    <a:pt x="6814" y="1"/>
                    <a:pt x="5468" y="1"/>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grpSp>
      <p:grpSp>
        <p:nvGrpSpPr>
          <p:cNvPr id="552" name="Google Shape;552;p56"/>
          <p:cNvGrpSpPr/>
          <p:nvPr/>
        </p:nvGrpSpPr>
        <p:grpSpPr>
          <a:xfrm>
            <a:off x="7054330" y="4419274"/>
            <a:ext cx="533547" cy="525154"/>
            <a:chOff x="683125" y="1955275"/>
            <a:chExt cx="299325" cy="294600"/>
          </a:xfrm>
        </p:grpSpPr>
        <p:sp>
          <p:nvSpPr>
            <p:cNvPr id="553" name="Google Shape;553;p56"/>
            <p:cNvSpPr/>
            <p:nvPr/>
          </p:nvSpPr>
          <p:spPr>
            <a:xfrm>
              <a:off x="876875" y="1989925"/>
              <a:ext cx="52800" cy="63825"/>
            </a:xfrm>
            <a:custGeom>
              <a:rect b="b" l="l" r="r" t="t"/>
              <a:pathLst>
                <a:path extrusionOk="0" h="2553" w="2112">
                  <a:moveTo>
                    <a:pt x="1072" y="0"/>
                  </a:moveTo>
                  <a:cubicBezTo>
                    <a:pt x="473" y="0"/>
                    <a:pt x="64" y="473"/>
                    <a:pt x="64" y="1009"/>
                  </a:cubicBezTo>
                  <a:cubicBezTo>
                    <a:pt x="1" y="1229"/>
                    <a:pt x="158" y="1324"/>
                    <a:pt x="379" y="1324"/>
                  </a:cubicBezTo>
                  <a:cubicBezTo>
                    <a:pt x="568" y="1324"/>
                    <a:pt x="725" y="1166"/>
                    <a:pt x="725" y="977"/>
                  </a:cubicBezTo>
                  <a:cubicBezTo>
                    <a:pt x="725" y="788"/>
                    <a:pt x="883" y="631"/>
                    <a:pt x="1072" y="631"/>
                  </a:cubicBezTo>
                  <a:cubicBezTo>
                    <a:pt x="1261" y="631"/>
                    <a:pt x="1418" y="788"/>
                    <a:pt x="1418" y="977"/>
                  </a:cubicBezTo>
                  <a:cubicBezTo>
                    <a:pt x="1418" y="1103"/>
                    <a:pt x="1355" y="1198"/>
                    <a:pt x="1229" y="1292"/>
                  </a:cubicBezTo>
                  <a:cubicBezTo>
                    <a:pt x="914" y="1450"/>
                    <a:pt x="725" y="1796"/>
                    <a:pt x="725" y="2206"/>
                  </a:cubicBezTo>
                  <a:cubicBezTo>
                    <a:pt x="725" y="2395"/>
                    <a:pt x="883" y="2552"/>
                    <a:pt x="1072" y="2552"/>
                  </a:cubicBezTo>
                  <a:cubicBezTo>
                    <a:pt x="1261" y="2552"/>
                    <a:pt x="1418" y="2395"/>
                    <a:pt x="1418" y="2206"/>
                  </a:cubicBezTo>
                  <a:cubicBezTo>
                    <a:pt x="1418" y="2080"/>
                    <a:pt x="1481" y="1954"/>
                    <a:pt x="1544" y="1922"/>
                  </a:cubicBezTo>
                  <a:cubicBezTo>
                    <a:pt x="1891" y="1733"/>
                    <a:pt x="2111" y="1355"/>
                    <a:pt x="2111" y="1009"/>
                  </a:cubicBezTo>
                  <a:cubicBezTo>
                    <a:pt x="2111" y="410"/>
                    <a:pt x="1639" y="0"/>
                    <a:pt x="1072" y="0"/>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4" name="Google Shape;554;p56"/>
            <p:cNvSpPr/>
            <p:nvPr/>
          </p:nvSpPr>
          <p:spPr>
            <a:xfrm>
              <a:off x="683125" y="2058450"/>
              <a:ext cx="159900" cy="191425"/>
            </a:xfrm>
            <a:custGeom>
              <a:rect b="b" l="l" r="r" t="t"/>
              <a:pathLst>
                <a:path extrusionOk="0" h="7657" w="6396">
                  <a:moveTo>
                    <a:pt x="3245" y="693"/>
                  </a:moveTo>
                  <a:cubicBezTo>
                    <a:pt x="3812" y="693"/>
                    <a:pt x="4285" y="1166"/>
                    <a:pt x="4285" y="1702"/>
                  </a:cubicBezTo>
                  <a:cubicBezTo>
                    <a:pt x="4285" y="2269"/>
                    <a:pt x="3812" y="2710"/>
                    <a:pt x="3245" y="2710"/>
                  </a:cubicBezTo>
                  <a:cubicBezTo>
                    <a:pt x="2647" y="2710"/>
                    <a:pt x="2174" y="2269"/>
                    <a:pt x="2174" y="1702"/>
                  </a:cubicBezTo>
                  <a:cubicBezTo>
                    <a:pt x="2174" y="1166"/>
                    <a:pt x="2678" y="693"/>
                    <a:pt x="3245" y="693"/>
                  </a:cubicBezTo>
                  <a:close/>
                  <a:moveTo>
                    <a:pt x="3245" y="3434"/>
                  </a:moveTo>
                  <a:cubicBezTo>
                    <a:pt x="4569" y="3434"/>
                    <a:pt x="5671" y="4537"/>
                    <a:pt x="5671" y="5892"/>
                  </a:cubicBezTo>
                  <a:lnTo>
                    <a:pt x="5671" y="6994"/>
                  </a:lnTo>
                  <a:lnTo>
                    <a:pt x="788" y="6994"/>
                  </a:lnTo>
                  <a:lnTo>
                    <a:pt x="788" y="5892"/>
                  </a:lnTo>
                  <a:cubicBezTo>
                    <a:pt x="788" y="4537"/>
                    <a:pt x="1891" y="3434"/>
                    <a:pt x="3245" y="3434"/>
                  </a:cubicBezTo>
                  <a:close/>
                  <a:moveTo>
                    <a:pt x="3182" y="0"/>
                  </a:moveTo>
                  <a:cubicBezTo>
                    <a:pt x="2237" y="0"/>
                    <a:pt x="1418" y="788"/>
                    <a:pt x="1418" y="1733"/>
                  </a:cubicBezTo>
                  <a:cubicBezTo>
                    <a:pt x="1418" y="2206"/>
                    <a:pt x="1607" y="2678"/>
                    <a:pt x="1985" y="2993"/>
                  </a:cubicBezTo>
                  <a:cubicBezTo>
                    <a:pt x="819" y="3466"/>
                    <a:pt x="0" y="4569"/>
                    <a:pt x="0" y="5892"/>
                  </a:cubicBezTo>
                  <a:lnTo>
                    <a:pt x="0" y="7309"/>
                  </a:lnTo>
                  <a:cubicBezTo>
                    <a:pt x="126" y="7499"/>
                    <a:pt x="284" y="7656"/>
                    <a:pt x="441" y="7656"/>
                  </a:cubicBezTo>
                  <a:lnTo>
                    <a:pt x="6018" y="7656"/>
                  </a:lnTo>
                  <a:cubicBezTo>
                    <a:pt x="6238" y="7656"/>
                    <a:pt x="6396" y="7499"/>
                    <a:pt x="6396" y="7309"/>
                  </a:cubicBezTo>
                  <a:lnTo>
                    <a:pt x="6396" y="5892"/>
                  </a:lnTo>
                  <a:cubicBezTo>
                    <a:pt x="6396" y="4569"/>
                    <a:pt x="5545" y="3466"/>
                    <a:pt x="4411" y="2993"/>
                  </a:cubicBezTo>
                  <a:cubicBezTo>
                    <a:pt x="4758" y="2647"/>
                    <a:pt x="4978" y="2206"/>
                    <a:pt x="4978" y="1733"/>
                  </a:cubicBezTo>
                  <a:cubicBezTo>
                    <a:pt x="4978" y="788"/>
                    <a:pt x="4190" y="0"/>
                    <a:pt x="3182" y="0"/>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5" name="Google Shape;555;p56"/>
            <p:cNvSpPr/>
            <p:nvPr/>
          </p:nvSpPr>
          <p:spPr>
            <a:xfrm>
              <a:off x="824900" y="1955275"/>
              <a:ext cx="157550" cy="155975"/>
            </a:xfrm>
            <a:custGeom>
              <a:rect b="b" l="l" r="r" t="t"/>
              <a:pathLst>
                <a:path extrusionOk="0" h="6239" w="6302">
                  <a:moveTo>
                    <a:pt x="3151" y="662"/>
                  </a:moveTo>
                  <a:cubicBezTo>
                    <a:pt x="4505" y="662"/>
                    <a:pt x="5608" y="1765"/>
                    <a:pt x="5608" y="3119"/>
                  </a:cubicBezTo>
                  <a:cubicBezTo>
                    <a:pt x="5608" y="4442"/>
                    <a:pt x="4505" y="5545"/>
                    <a:pt x="3151" y="5545"/>
                  </a:cubicBezTo>
                  <a:cubicBezTo>
                    <a:pt x="2710" y="5545"/>
                    <a:pt x="2332" y="5451"/>
                    <a:pt x="1954" y="5230"/>
                  </a:cubicBezTo>
                  <a:cubicBezTo>
                    <a:pt x="1890" y="5199"/>
                    <a:pt x="1796" y="5199"/>
                    <a:pt x="1733" y="5199"/>
                  </a:cubicBezTo>
                  <a:lnTo>
                    <a:pt x="945" y="5388"/>
                  </a:lnTo>
                  <a:lnTo>
                    <a:pt x="1166" y="4694"/>
                  </a:lnTo>
                  <a:cubicBezTo>
                    <a:pt x="1229" y="4568"/>
                    <a:pt x="1166" y="4505"/>
                    <a:pt x="1134" y="4411"/>
                  </a:cubicBezTo>
                  <a:cubicBezTo>
                    <a:pt x="914" y="4033"/>
                    <a:pt x="756" y="3592"/>
                    <a:pt x="756" y="3119"/>
                  </a:cubicBezTo>
                  <a:cubicBezTo>
                    <a:pt x="725" y="1733"/>
                    <a:pt x="1827" y="662"/>
                    <a:pt x="3151" y="662"/>
                  </a:cubicBezTo>
                  <a:close/>
                  <a:moveTo>
                    <a:pt x="3182" y="0"/>
                  </a:moveTo>
                  <a:cubicBezTo>
                    <a:pt x="1449" y="0"/>
                    <a:pt x="95" y="1418"/>
                    <a:pt x="95" y="3119"/>
                  </a:cubicBezTo>
                  <a:cubicBezTo>
                    <a:pt x="95" y="3655"/>
                    <a:pt x="189" y="4190"/>
                    <a:pt x="473" y="4663"/>
                  </a:cubicBezTo>
                  <a:lnTo>
                    <a:pt x="32" y="5766"/>
                  </a:lnTo>
                  <a:cubicBezTo>
                    <a:pt x="0" y="5860"/>
                    <a:pt x="32" y="5986"/>
                    <a:pt x="126" y="6112"/>
                  </a:cubicBezTo>
                  <a:cubicBezTo>
                    <a:pt x="189" y="6175"/>
                    <a:pt x="315" y="6238"/>
                    <a:pt x="473" y="6238"/>
                  </a:cubicBezTo>
                  <a:lnTo>
                    <a:pt x="1764" y="5923"/>
                  </a:lnTo>
                  <a:cubicBezTo>
                    <a:pt x="2206" y="6144"/>
                    <a:pt x="2678" y="6238"/>
                    <a:pt x="3182" y="6238"/>
                  </a:cubicBezTo>
                  <a:cubicBezTo>
                    <a:pt x="4915" y="6238"/>
                    <a:pt x="6301" y="4820"/>
                    <a:pt x="6301" y="3119"/>
                  </a:cubicBezTo>
                  <a:cubicBezTo>
                    <a:pt x="6301" y="1386"/>
                    <a:pt x="4883" y="0"/>
                    <a:pt x="3182" y="0"/>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6" name="Google Shape;556;p56"/>
            <p:cNvSpPr/>
            <p:nvPr/>
          </p:nvSpPr>
          <p:spPr>
            <a:xfrm>
              <a:off x="895000" y="2058450"/>
              <a:ext cx="17350" cy="18125"/>
            </a:xfrm>
            <a:custGeom>
              <a:rect b="b" l="l" r="r" t="t"/>
              <a:pathLst>
                <a:path extrusionOk="0" h="725" w="694">
                  <a:moveTo>
                    <a:pt x="347" y="0"/>
                  </a:moveTo>
                  <a:cubicBezTo>
                    <a:pt x="158" y="0"/>
                    <a:pt x="0" y="158"/>
                    <a:pt x="0" y="378"/>
                  </a:cubicBezTo>
                  <a:cubicBezTo>
                    <a:pt x="0" y="567"/>
                    <a:pt x="158" y="725"/>
                    <a:pt x="347" y="725"/>
                  </a:cubicBezTo>
                  <a:cubicBezTo>
                    <a:pt x="536" y="725"/>
                    <a:pt x="693" y="567"/>
                    <a:pt x="693" y="378"/>
                  </a:cubicBezTo>
                  <a:cubicBezTo>
                    <a:pt x="693" y="158"/>
                    <a:pt x="536" y="0"/>
                    <a:pt x="347" y="0"/>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57" name="Google Shape;557;p56"/>
          <p:cNvGrpSpPr/>
          <p:nvPr/>
        </p:nvGrpSpPr>
        <p:grpSpPr>
          <a:xfrm>
            <a:off x="7054328" y="2604850"/>
            <a:ext cx="533549" cy="280331"/>
            <a:chOff x="2080675" y="352325"/>
            <a:chExt cx="485000" cy="254800"/>
          </a:xfrm>
        </p:grpSpPr>
        <p:sp>
          <p:nvSpPr>
            <p:cNvPr id="558" name="Google Shape;558;p56"/>
            <p:cNvSpPr/>
            <p:nvPr/>
          </p:nvSpPr>
          <p:spPr>
            <a:xfrm>
              <a:off x="2080675" y="352325"/>
              <a:ext cx="485000" cy="254800"/>
            </a:xfrm>
            <a:custGeom>
              <a:rect b="b" l="l" r="r" t="t"/>
              <a:pathLst>
                <a:path extrusionOk="0" h="10192" w="19400">
                  <a:moveTo>
                    <a:pt x="5514" y="2183"/>
                  </a:moveTo>
                  <a:cubicBezTo>
                    <a:pt x="4291" y="3932"/>
                    <a:pt x="4291" y="6254"/>
                    <a:pt x="5514" y="8002"/>
                  </a:cubicBezTo>
                  <a:cubicBezTo>
                    <a:pt x="4858" y="7685"/>
                    <a:pt x="4230" y="7320"/>
                    <a:pt x="3632" y="6909"/>
                  </a:cubicBezTo>
                  <a:cubicBezTo>
                    <a:pt x="2841" y="6368"/>
                    <a:pt x="2099" y="5762"/>
                    <a:pt x="1410" y="5097"/>
                  </a:cubicBezTo>
                  <a:cubicBezTo>
                    <a:pt x="2071" y="4454"/>
                    <a:pt x="3572" y="3126"/>
                    <a:pt x="5514" y="2183"/>
                  </a:cubicBezTo>
                  <a:close/>
                  <a:moveTo>
                    <a:pt x="13865" y="2171"/>
                  </a:moveTo>
                  <a:cubicBezTo>
                    <a:pt x="14527" y="2491"/>
                    <a:pt x="15167" y="2866"/>
                    <a:pt x="15774" y="3283"/>
                  </a:cubicBezTo>
                  <a:cubicBezTo>
                    <a:pt x="16562" y="3823"/>
                    <a:pt x="17304" y="4430"/>
                    <a:pt x="17996" y="5094"/>
                  </a:cubicBezTo>
                  <a:cubicBezTo>
                    <a:pt x="17307" y="5759"/>
                    <a:pt x="16565" y="6365"/>
                    <a:pt x="15774" y="6909"/>
                  </a:cubicBezTo>
                  <a:cubicBezTo>
                    <a:pt x="15167" y="7326"/>
                    <a:pt x="14530" y="7697"/>
                    <a:pt x="13865" y="8017"/>
                  </a:cubicBezTo>
                  <a:cubicBezTo>
                    <a:pt x="15097" y="6263"/>
                    <a:pt x="15097" y="3926"/>
                    <a:pt x="13865" y="2171"/>
                  </a:cubicBezTo>
                  <a:close/>
                  <a:moveTo>
                    <a:pt x="9801" y="1133"/>
                  </a:moveTo>
                  <a:cubicBezTo>
                    <a:pt x="11948" y="1190"/>
                    <a:pt x="13657" y="2947"/>
                    <a:pt x="13657" y="5091"/>
                  </a:cubicBezTo>
                  <a:cubicBezTo>
                    <a:pt x="13657" y="7238"/>
                    <a:pt x="11948" y="8995"/>
                    <a:pt x="9801" y="9053"/>
                  </a:cubicBezTo>
                  <a:lnTo>
                    <a:pt x="9566" y="9053"/>
                  </a:lnTo>
                  <a:cubicBezTo>
                    <a:pt x="7431" y="8983"/>
                    <a:pt x="5734" y="7232"/>
                    <a:pt x="5728" y="5094"/>
                  </a:cubicBezTo>
                  <a:cubicBezTo>
                    <a:pt x="5731" y="2947"/>
                    <a:pt x="7440" y="1190"/>
                    <a:pt x="9587" y="1133"/>
                  </a:cubicBezTo>
                  <a:close/>
                  <a:moveTo>
                    <a:pt x="9557" y="0"/>
                  </a:moveTo>
                  <a:cubicBezTo>
                    <a:pt x="7440" y="37"/>
                    <a:pt x="5166" y="852"/>
                    <a:pt x="2965" y="2362"/>
                  </a:cubicBezTo>
                  <a:cubicBezTo>
                    <a:pt x="1283" y="3518"/>
                    <a:pt x="239" y="4665"/>
                    <a:pt x="196" y="4714"/>
                  </a:cubicBezTo>
                  <a:cubicBezTo>
                    <a:pt x="0" y="4928"/>
                    <a:pt x="0" y="5257"/>
                    <a:pt x="196" y="5472"/>
                  </a:cubicBezTo>
                  <a:cubicBezTo>
                    <a:pt x="239" y="5523"/>
                    <a:pt x="1283" y="6670"/>
                    <a:pt x="2965" y="7827"/>
                  </a:cubicBezTo>
                  <a:cubicBezTo>
                    <a:pt x="5166" y="9337"/>
                    <a:pt x="7440" y="10149"/>
                    <a:pt x="9557" y="10188"/>
                  </a:cubicBezTo>
                  <a:cubicBezTo>
                    <a:pt x="9602" y="10188"/>
                    <a:pt x="9647" y="10191"/>
                    <a:pt x="9692" y="10191"/>
                  </a:cubicBezTo>
                  <a:lnTo>
                    <a:pt x="9717" y="10191"/>
                  </a:lnTo>
                  <a:cubicBezTo>
                    <a:pt x="11869" y="10185"/>
                    <a:pt x="14194" y="9367"/>
                    <a:pt x="16435" y="7827"/>
                  </a:cubicBezTo>
                  <a:cubicBezTo>
                    <a:pt x="18120" y="6670"/>
                    <a:pt x="19161" y="5523"/>
                    <a:pt x="19207" y="5475"/>
                  </a:cubicBezTo>
                  <a:cubicBezTo>
                    <a:pt x="19400" y="5257"/>
                    <a:pt x="19400" y="4931"/>
                    <a:pt x="19207" y="4714"/>
                  </a:cubicBezTo>
                  <a:cubicBezTo>
                    <a:pt x="19161" y="4665"/>
                    <a:pt x="18120" y="3521"/>
                    <a:pt x="16435" y="2365"/>
                  </a:cubicBezTo>
                  <a:cubicBezTo>
                    <a:pt x="14191" y="822"/>
                    <a:pt x="11869" y="6"/>
                    <a:pt x="9717" y="0"/>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CC0000"/>
                </a:solidFill>
                <a:latin typeface="Arial"/>
                <a:ea typeface="Arial"/>
                <a:cs typeface="Arial"/>
                <a:sym typeface="Arial"/>
              </a:endParaRPr>
            </a:p>
          </p:txBody>
        </p:sp>
        <p:sp>
          <p:nvSpPr>
            <p:cNvPr id="559" name="Google Shape;559;p56"/>
            <p:cNvSpPr/>
            <p:nvPr/>
          </p:nvSpPr>
          <p:spPr>
            <a:xfrm>
              <a:off x="2246650" y="408900"/>
              <a:ext cx="147075" cy="141600"/>
            </a:xfrm>
            <a:custGeom>
              <a:rect b="b" l="l" r="r" t="t"/>
              <a:pathLst>
                <a:path extrusionOk="0" h="5664" w="5883">
                  <a:moveTo>
                    <a:pt x="3054" y="1132"/>
                  </a:moveTo>
                  <a:cubicBezTo>
                    <a:pt x="3495" y="1132"/>
                    <a:pt x="3930" y="1304"/>
                    <a:pt x="4255" y="1630"/>
                  </a:cubicBezTo>
                  <a:cubicBezTo>
                    <a:pt x="4738" y="2116"/>
                    <a:pt x="4886" y="2846"/>
                    <a:pt x="4624" y="3480"/>
                  </a:cubicBezTo>
                  <a:cubicBezTo>
                    <a:pt x="4358" y="4115"/>
                    <a:pt x="3739" y="4531"/>
                    <a:pt x="3053" y="4531"/>
                  </a:cubicBezTo>
                  <a:cubicBezTo>
                    <a:pt x="2114" y="4528"/>
                    <a:pt x="1357" y="3770"/>
                    <a:pt x="1353" y="2831"/>
                  </a:cubicBezTo>
                  <a:cubicBezTo>
                    <a:pt x="1353" y="2143"/>
                    <a:pt x="1767" y="1524"/>
                    <a:pt x="2404" y="1261"/>
                  </a:cubicBezTo>
                  <a:cubicBezTo>
                    <a:pt x="2614" y="1174"/>
                    <a:pt x="2835" y="1132"/>
                    <a:pt x="3054" y="1132"/>
                  </a:cubicBezTo>
                  <a:close/>
                  <a:moveTo>
                    <a:pt x="3053" y="1"/>
                  </a:moveTo>
                  <a:cubicBezTo>
                    <a:pt x="2316" y="1"/>
                    <a:pt x="1593" y="288"/>
                    <a:pt x="1052" y="829"/>
                  </a:cubicBezTo>
                  <a:cubicBezTo>
                    <a:pt x="242" y="1639"/>
                    <a:pt x="1" y="2855"/>
                    <a:pt x="439" y="3915"/>
                  </a:cubicBezTo>
                  <a:cubicBezTo>
                    <a:pt x="876" y="4972"/>
                    <a:pt x="1909" y="5663"/>
                    <a:pt x="3053" y="5663"/>
                  </a:cubicBezTo>
                  <a:cubicBezTo>
                    <a:pt x="4614" y="5660"/>
                    <a:pt x="5883" y="4395"/>
                    <a:pt x="5883" y="2831"/>
                  </a:cubicBezTo>
                  <a:cubicBezTo>
                    <a:pt x="5883" y="1687"/>
                    <a:pt x="5194" y="654"/>
                    <a:pt x="4137" y="216"/>
                  </a:cubicBezTo>
                  <a:cubicBezTo>
                    <a:pt x="3786" y="71"/>
                    <a:pt x="3418" y="1"/>
                    <a:pt x="3053" y="1"/>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CC0000"/>
                </a:solidFill>
                <a:latin typeface="Arial"/>
                <a:ea typeface="Arial"/>
                <a:cs typeface="Arial"/>
                <a:sym typeface="Arial"/>
              </a:endParaRPr>
            </a:p>
          </p:txBody>
        </p:sp>
      </p:grpSp>
      <p:sp>
        <p:nvSpPr>
          <p:cNvPr id="560" name="Google Shape;560;p56"/>
          <p:cNvSpPr txBox="1"/>
          <p:nvPr/>
        </p:nvSpPr>
        <p:spPr>
          <a:xfrm>
            <a:off x="6197225" y="6457800"/>
            <a:ext cx="32736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Calibri"/>
                <a:ea typeface="Calibri"/>
                <a:cs typeface="Calibri"/>
                <a:sym typeface="Calibri"/>
              </a:rPr>
              <a:t>Maya</a:t>
            </a:r>
            <a:r>
              <a:rPr lang="en-US" sz="1000">
                <a:solidFill>
                  <a:schemeClr val="dk1"/>
                </a:solidFill>
                <a:latin typeface="Calibri"/>
                <a:ea typeface="Calibri"/>
                <a:cs typeface="Calibri"/>
                <a:sym typeface="Calibri"/>
              </a:rPr>
              <a:t>, </a:t>
            </a:r>
            <a:r>
              <a:rPr i="1" lang="en-US" sz="1000" u="none" cap="none" strike="noStrike">
                <a:solidFill>
                  <a:schemeClr val="dk1"/>
                </a:solidFill>
                <a:latin typeface="Calibri"/>
                <a:ea typeface="Calibri"/>
                <a:cs typeface="Calibri"/>
                <a:sym typeface="Calibri"/>
              </a:rPr>
              <a:t>Presentation of Captives to a Maya Ruler</a:t>
            </a:r>
            <a:r>
              <a:rPr lang="en-US" sz="1000">
                <a:solidFill>
                  <a:schemeClr val="dk1"/>
                </a:solidFill>
                <a:latin typeface="Calibri"/>
                <a:ea typeface="Calibri"/>
                <a:cs typeface="Calibri"/>
                <a:sym typeface="Calibri"/>
              </a:rPr>
              <a:t>, c. AD 785, l</a:t>
            </a:r>
            <a:r>
              <a:rPr b="0" lang="en-US" sz="1000" u="none" cap="none" strike="noStrike">
                <a:solidFill>
                  <a:schemeClr val="dk1"/>
                </a:solidFill>
                <a:latin typeface="Calibri"/>
                <a:ea typeface="Calibri"/>
                <a:cs typeface="Calibri"/>
                <a:sym typeface="Calibri"/>
              </a:rPr>
              <a:t>imestone with tr</a:t>
            </a:r>
            <a:r>
              <a:rPr b="0" i="0" lang="en-US" sz="1000" u="none" cap="none" strike="noStrike">
                <a:solidFill>
                  <a:schemeClr val="dk1"/>
                </a:solidFill>
                <a:latin typeface="Calibri"/>
                <a:ea typeface="Calibri"/>
                <a:cs typeface="Calibri"/>
                <a:sym typeface="Calibri"/>
              </a:rPr>
              <a:t>aces of paint</a:t>
            </a:r>
            <a:r>
              <a:rPr lang="en-US" sz="1000">
                <a:solidFill>
                  <a:schemeClr val="dk1"/>
                </a:solidFill>
                <a:latin typeface="Calibri"/>
                <a:ea typeface="Calibri"/>
                <a:cs typeface="Calibri"/>
                <a:sym typeface="Calibri"/>
              </a:rPr>
              <a:t>. Kimbell Art Museum</a:t>
            </a:r>
            <a:endParaRPr b="0" i="0" sz="1000" u="none" cap="none" strike="noStrike">
              <a:solidFill>
                <a:schemeClr val="dk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5" name="Shape 565"/>
        <p:cNvGrpSpPr/>
        <p:nvPr/>
      </p:nvGrpSpPr>
      <p:grpSpPr>
        <a:xfrm>
          <a:off x="0" y="0"/>
          <a:ext cx="0" cy="0"/>
          <a:chOff x="0" y="0"/>
          <a:chExt cx="0" cy="0"/>
        </a:xfrm>
      </p:grpSpPr>
      <p:grpSp>
        <p:nvGrpSpPr>
          <p:cNvPr id="566" name="Google Shape;566;p57"/>
          <p:cNvGrpSpPr/>
          <p:nvPr/>
        </p:nvGrpSpPr>
        <p:grpSpPr>
          <a:xfrm>
            <a:off x="7073362" y="765249"/>
            <a:ext cx="533547" cy="525154"/>
            <a:chOff x="683125" y="1955275"/>
            <a:chExt cx="299325" cy="294600"/>
          </a:xfrm>
        </p:grpSpPr>
        <p:sp>
          <p:nvSpPr>
            <p:cNvPr id="567" name="Google Shape;567;p57"/>
            <p:cNvSpPr/>
            <p:nvPr/>
          </p:nvSpPr>
          <p:spPr>
            <a:xfrm>
              <a:off x="876875" y="1989925"/>
              <a:ext cx="52800" cy="63825"/>
            </a:xfrm>
            <a:custGeom>
              <a:rect b="b" l="l" r="r" t="t"/>
              <a:pathLst>
                <a:path extrusionOk="0" h="2553" w="2112">
                  <a:moveTo>
                    <a:pt x="1072" y="0"/>
                  </a:moveTo>
                  <a:cubicBezTo>
                    <a:pt x="473" y="0"/>
                    <a:pt x="64" y="473"/>
                    <a:pt x="64" y="1009"/>
                  </a:cubicBezTo>
                  <a:cubicBezTo>
                    <a:pt x="1" y="1229"/>
                    <a:pt x="158" y="1324"/>
                    <a:pt x="379" y="1324"/>
                  </a:cubicBezTo>
                  <a:cubicBezTo>
                    <a:pt x="568" y="1324"/>
                    <a:pt x="725" y="1166"/>
                    <a:pt x="725" y="977"/>
                  </a:cubicBezTo>
                  <a:cubicBezTo>
                    <a:pt x="725" y="788"/>
                    <a:pt x="883" y="631"/>
                    <a:pt x="1072" y="631"/>
                  </a:cubicBezTo>
                  <a:cubicBezTo>
                    <a:pt x="1261" y="631"/>
                    <a:pt x="1418" y="788"/>
                    <a:pt x="1418" y="977"/>
                  </a:cubicBezTo>
                  <a:cubicBezTo>
                    <a:pt x="1418" y="1103"/>
                    <a:pt x="1355" y="1198"/>
                    <a:pt x="1229" y="1292"/>
                  </a:cubicBezTo>
                  <a:cubicBezTo>
                    <a:pt x="914" y="1450"/>
                    <a:pt x="725" y="1796"/>
                    <a:pt x="725" y="2206"/>
                  </a:cubicBezTo>
                  <a:cubicBezTo>
                    <a:pt x="725" y="2395"/>
                    <a:pt x="883" y="2552"/>
                    <a:pt x="1072" y="2552"/>
                  </a:cubicBezTo>
                  <a:cubicBezTo>
                    <a:pt x="1261" y="2552"/>
                    <a:pt x="1418" y="2395"/>
                    <a:pt x="1418" y="2206"/>
                  </a:cubicBezTo>
                  <a:cubicBezTo>
                    <a:pt x="1418" y="2080"/>
                    <a:pt x="1481" y="1954"/>
                    <a:pt x="1544" y="1922"/>
                  </a:cubicBezTo>
                  <a:cubicBezTo>
                    <a:pt x="1891" y="1733"/>
                    <a:pt x="2111" y="1355"/>
                    <a:pt x="2111" y="1009"/>
                  </a:cubicBezTo>
                  <a:cubicBezTo>
                    <a:pt x="2111" y="410"/>
                    <a:pt x="1639" y="0"/>
                    <a:pt x="1072" y="0"/>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8" name="Google Shape;568;p57"/>
            <p:cNvSpPr/>
            <p:nvPr/>
          </p:nvSpPr>
          <p:spPr>
            <a:xfrm>
              <a:off x="683125" y="2058450"/>
              <a:ext cx="159900" cy="191425"/>
            </a:xfrm>
            <a:custGeom>
              <a:rect b="b" l="l" r="r" t="t"/>
              <a:pathLst>
                <a:path extrusionOk="0" h="7657" w="6396">
                  <a:moveTo>
                    <a:pt x="3245" y="693"/>
                  </a:moveTo>
                  <a:cubicBezTo>
                    <a:pt x="3812" y="693"/>
                    <a:pt x="4285" y="1166"/>
                    <a:pt x="4285" y="1702"/>
                  </a:cubicBezTo>
                  <a:cubicBezTo>
                    <a:pt x="4285" y="2269"/>
                    <a:pt x="3812" y="2710"/>
                    <a:pt x="3245" y="2710"/>
                  </a:cubicBezTo>
                  <a:cubicBezTo>
                    <a:pt x="2647" y="2710"/>
                    <a:pt x="2174" y="2269"/>
                    <a:pt x="2174" y="1702"/>
                  </a:cubicBezTo>
                  <a:cubicBezTo>
                    <a:pt x="2174" y="1166"/>
                    <a:pt x="2678" y="693"/>
                    <a:pt x="3245" y="693"/>
                  </a:cubicBezTo>
                  <a:close/>
                  <a:moveTo>
                    <a:pt x="3245" y="3434"/>
                  </a:moveTo>
                  <a:cubicBezTo>
                    <a:pt x="4569" y="3434"/>
                    <a:pt x="5671" y="4537"/>
                    <a:pt x="5671" y="5892"/>
                  </a:cubicBezTo>
                  <a:lnTo>
                    <a:pt x="5671" y="6994"/>
                  </a:lnTo>
                  <a:lnTo>
                    <a:pt x="788" y="6994"/>
                  </a:lnTo>
                  <a:lnTo>
                    <a:pt x="788" y="5892"/>
                  </a:lnTo>
                  <a:cubicBezTo>
                    <a:pt x="788" y="4537"/>
                    <a:pt x="1891" y="3434"/>
                    <a:pt x="3245" y="3434"/>
                  </a:cubicBezTo>
                  <a:close/>
                  <a:moveTo>
                    <a:pt x="3182" y="0"/>
                  </a:moveTo>
                  <a:cubicBezTo>
                    <a:pt x="2237" y="0"/>
                    <a:pt x="1418" y="788"/>
                    <a:pt x="1418" y="1733"/>
                  </a:cubicBezTo>
                  <a:cubicBezTo>
                    <a:pt x="1418" y="2206"/>
                    <a:pt x="1607" y="2678"/>
                    <a:pt x="1985" y="2993"/>
                  </a:cubicBezTo>
                  <a:cubicBezTo>
                    <a:pt x="819" y="3466"/>
                    <a:pt x="0" y="4569"/>
                    <a:pt x="0" y="5892"/>
                  </a:cubicBezTo>
                  <a:lnTo>
                    <a:pt x="0" y="7309"/>
                  </a:lnTo>
                  <a:cubicBezTo>
                    <a:pt x="126" y="7499"/>
                    <a:pt x="284" y="7656"/>
                    <a:pt x="441" y="7656"/>
                  </a:cubicBezTo>
                  <a:lnTo>
                    <a:pt x="6018" y="7656"/>
                  </a:lnTo>
                  <a:cubicBezTo>
                    <a:pt x="6238" y="7656"/>
                    <a:pt x="6396" y="7499"/>
                    <a:pt x="6396" y="7309"/>
                  </a:cubicBezTo>
                  <a:lnTo>
                    <a:pt x="6396" y="5892"/>
                  </a:lnTo>
                  <a:cubicBezTo>
                    <a:pt x="6396" y="4569"/>
                    <a:pt x="5545" y="3466"/>
                    <a:pt x="4411" y="2993"/>
                  </a:cubicBezTo>
                  <a:cubicBezTo>
                    <a:pt x="4758" y="2647"/>
                    <a:pt x="4978" y="2206"/>
                    <a:pt x="4978" y="1733"/>
                  </a:cubicBezTo>
                  <a:cubicBezTo>
                    <a:pt x="4978" y="788"/>
                    <a:pt x="4190" y="0"/>
                    <a:pt x="3182" y="0"/>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9" name="Google Shape;569;p57"/>
            <p:cNvSpPr/>
            <p:nvPr/>
          </p:nvSpPr>
          <p:spPr>
            <a:xfrm>
              <a:off x="824900" y="1955275"/>
              <a:ext cx="157550" cy="155975"/>
            </a:xfrm>
            <a:custGeom>
              <a:rect b="b" l="l" r="r" t="t"/>
              <a:pathLst>
                <a:path extrusionOk="0" h="6239" w="6302">
                  <a:moveTo>
                    <a:pt x="3151" y="662"/>
                  </a:moveTo>
                  <a:cubicBezTo>
                    <a:pt x="4505" y="662"/>
                    <a:pt x="5608" y="1765"/>
                    <a:pt x="5608" y="3119"/>
                  </a:cubicBezTo>
                  <a:cubicBezTo>
                    <a:pt x="5608" y="4442"/>
                    <a:pt x="4505" y="5545"/>
                    <a:pt x="3151" y="5545"/>
                  </a:cubicBezTo>
                  <a:cubicBezTo>
                    <a:pt x="2710" y="5545"/>
                    <a:pt x="2332" y="5451"/>
                    <a:pt x="1954" y="5230"/>
                  </a:cubicBezTo>
                  <a:cubicBezTo>
                    <a:pt x="1890" y="5199"/>
                    <a:pt x="1796" y="5199"/>
                    <a:pt x="1733" y="5199"/>
                  </a:cubicBezTo>
                  <a:lnTo>
                    <a:pt x="945" y="5388"/>
                  </a:lnTo>
                  <a:lnTo>
                    <a:pt x="1166" y="4694"/>
                  </a:lnTo>
                  <a:cubicBezTo>
                    <a:pt x="1229" y="4568"/>
                    <a:pt x="1166" y="4505"/>
                    <a:pt x="1134" y="4411"/>
                  </a:cubicBezTo>
                  <a:cubicBezTo>
                    <a:pt x="914" y="4033"/>
                    <a:pt x="756" y="3592"/>
                    <a:pt x="756" y="3119"/>
                  </a:cubicBezTo>
                  <a:cubicBezTo>
                    <a:pt x="725" y="1733"/>
                    <a:pt x="1827" y="662"/>
                    <a:pt x="3151" y="662"/>
                  </a:cubicBezTo>
                  <a:close/>
                  <a:moveTo>
                    <a:pt x="3182" y="0"/>
                  </a:moveTo>
                  <a:cubicBezTo>
                    <a:pt x="1449" y="0"/>
                    <a:pt x="95" y="1418"/>
                    <a:pt x="95" y="3119"/>
                  </a:cubicBezTo>
                  <a:cubicBezTo>
                    <a:pt x="95" y="3655"/>
                    <a:pt x="189" y="4190"/>
                    <a:pt x="473" y="4663"/>
                  </a:cubicBezTo>
                  <a:lnTo>
                    <a:pt x="32" y="5766"/>
                  </a:lnTo>
                  <a:cubicBezTo>
                    <a:pt x="0" y="5860"/>
                    <a:pt x="32" y="5986"/>
                    <a:pt x="126" y="6112"/>
                  </a:cubicBezTo>
                  <a:cubicBezTo>
                    <a:pt x="189" y="6175"/>
                    <a:pt x="315" y="6238"/>
                    <a:pt x="473" y="6238"/>
                  </a:cubicBezTo>
                  <a:lnTo>
                    <a:pt x="1764" y="5923"/>
                  </a:lnTo>
                  <a:cubicBezTo>
                    <a:pt x="2206" y="6144"/>
                    <a:pt x="2678" y="6238"/>
                    <a:pt x="3182" y="6238"/>
                  </a:cubicBezTo>
                  <a:cubicBezTo>
                    <a:pt x="4915" y="6238"/>
                    <a:pt x="6301" y="4820"/>
                    <a:pt x="6301" y="3119"/>
                  </a:cubicBezTo>
                  <a:cubicBezTo>
                    <a:pt x="6301" y="1386"/>
                    <a:pt x="4883" y="0"/>
                    <a:pt x="3182" y="0"/>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0" name="Google Shape;570;p57"/>
            <p:cNvSpPr/>
            <p:nvPr/>
          </p:nvSpPr>
          <p:spPr>
            <a:xfrm>
              <a:off x="895000" y="2058450"/>
              <a:ext cx="17350" cy="18125"/>
            </a:xfrm>
            <a:custGeom>
              <a:rect b="b" l="l" r="r" t="t"/>
              <a:pathLst>
                <a:path extrusionOk="0" h="725" w="694">
                  <a:moveTo>
                    <a:pt x="347" y="0"/>
                  </a:moveTo>
                  <a:cubicBezTo>
                    <a:pt x="158" y="0"/>
                    <a:pt x="0" y="158"/>
                    <a:pt x="0" y="378"/>
                  </a:cubicBezTo>
                  <a:cubicBezTo>
                    <a:pt x="0" y="567"/>
                    <a:pt x="158" y="725"/>
                    <a:pt x="347" y="725"/>
                  </a:cubicBezTo>
                  <a:cubicBezTo>
                    <a:pt x="536" y="725"/>
                    <a:pt x="693" y="567"/>
                    <a:pt x="693" y="378"/>
                  </a:cubicBezTo>
                  <a:cubicBezTo>
                    <a:pt x="693" y="158"/>
                    <a:pt x="536" y="0"/>
                    <a:pt x="347" y="0"/>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571" name="Google Shape;571;p57"/>
          <p:cNvPicPr preferRelativeResize="0"/>
          <p:nvPr/>
        </p:nvPicPr>
        <p:blipFill rotWithShape="1">
          <a:blip r:embed="rId3">
            <a:alphaModFix/>
          </a:blip>
          <a:srcRect b="0" l="0" r="0" t="0"/>
          <a:stretch/>
        </p:blipFill>
        <p:spPr>
          <a:xfrm>
            <a:off x="836063" y="0"/>
            <a:ext cx="5361173" cy="6857999"/>
          </a:xfrm>
          <a:prstGeom prst="rect">
            <a:avLst/>
          </a:prstGeom>
          <a:noFill/>
          <a:ln>
            <a:noFill/>
          </a:ln>
        </p:spPr>
      </p:pic>
      <p:sp>
        <p:nvSpPr>
          <p:cNvPr id="572" name="Google Shape;572;p57"/>
          <p:cNvSpPr txBox="1"/>
          <p:nvPr/>
        </p:nvSpPr>
        <p:spPr>
          <a:xfrm>
            <a:off x="7779656" y="659848"/>
            <a:ext cx="4238100" cy="2862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Calibri"/>
                <a:ea typeface="Calibri"/>
                <a:cs typeface="Calibri"/>
                <a:sym typeface="Calibri"/>
              </a:rPr>
              <a:t>Where </a:t>
            </a:r>
            <a:r>
              <a:rPr b="0" i="0" lang="en-US" sz="2000" u="none" cap="none" strike="noStrike">
                <a:solidFill>
                  <a:srgbClr val="000000"/>
                </a:solidFill>
                <a:latin typeface="Calibri"/>
                <a:ea typeface="Calibri"/>
                <a:cs typeface="Calibri"/>
                <a:sym typeface="Calibri"/>
              </a:rPr>
              <a:t>do you think this was originally placed? What </a:t>
            </a:r>
            <a:r>
              <a:rPr b="1" i="0" lang="en-US" sz="2000" u="none" cap="none" strike="noStrike">
                <a:solidFill>
                  <a:srgbClr val="000000"/>
                </a:solidFill>
                <a:latin typeface="Calibri"/>
                <a:ea typeface="Calibri"/>
                <a:cs typeface="Calibri"/>
                <a:sym typeface="Calibri"/>
              </a:rPr>
              <a:t>message</a:t>
            </a:r>
            <a:r>
              <a:rPr b="0" i="0" lang="en-US" sz="2000" u="none" cap="none" strike="noStrike">
                <a:solidFill>
                  <a:srgbClr val="000000"/>
                </a:solidFill>
                <a:latin typeface="Calibri"/>
                <a:ea typeface="Calibri"/>
                <a:cs typeface="Calibri"/>
                <a:sym typeface="Calibri"/>
              </a:rPr>
              <a:t> does it send to visitors? </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1"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Calibri"/>
                <a:ea typeface="Calibri"/>
                <a:cs typeface="Calibri"/>
                <a:sym typeface="Calibri"/>
              </a:rPr>
              <a:t>Investigate</a:t>
            </a:r>
            <a:r>
              <a:rPr b="0" i="0" lang="en-US" sz="2000" u="none" cap="none" strike="noStrike">
                <a:solidFill>
                  <a:srgbClr val="000000"/>
                </a:solidFill>
                <a:latin typeface="Calibri"/>
                <a:ea typeface="Calibri"/>
                <a:cs typeface="Calibri"/>
                <a:sym typeface="Calibri"/>
              </a:rPr>
              <a:t> how the Maya used glyphs to represent words and sounds. </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 </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alibri"/>
              <a:ea typeface="Calibri"/>
              <a:cs typeface="Calibri"/>
              <a:sym typeface="Calibri"/>
            </a:endParaRPr>
          </a:p>
        </p:txBody>
      </p:sp>
      <p:grpSp>
        <p:nvGrpSpPr>
          <p:cNvPr id="573" name="Google Shape;573;p57"/>
          <p:cNvGrpSpPr/>
          <p:nvPr/>
        </p:nvGrpSpPr>
        <p:grpSpPr>
          <a:xfrm>
            <a:off x="7054326" y="2333712"/>
            <a:ext cx="533560" cy="418376"/>
            <a:chOff x="-41694200" y="2382950"/>
            <a:chExt cx="317425" cy="248900"/>
          </a:xfrm>
        </p:grpSpPr>
        <p:sp>
          <p:nvSpPr>
            <p:cNvPr id="574" name="Google Shape;574;p57"/>
            <p:cNvSpPr/>
            <p:nvPr/>
          </p:nvSpPr>
          <p:spPr>
            <a:xfrm>
              <a:off x="-41694200" y="2382950"/>
              <a:ext cx="317425" cy="248900"/>
            </a:xfrm>
            <a:custGeom>
              <a:rect b="b" l="l" r="r" t="t"/>
              <a:pathLst>
                <a:path extrusionOk="0" h="9956" w="12697">
                  <a:moveTo>
                    <a:pt x="10555" y="851"/>
                  </a:moveTo>
                  <a:cubicBezTo>
                    <a:pt x="10807" y="851"/>
                    <a:pt x="10964" y="1040"/>
                    <a:pt x="10964" y="1292"/>
                  </a:cubicBezTo>
                  <a:lnTo>
                    <a:pt x="10964" y="7499"/>
                  </a:lnTo>
                  <a:lnTo>
                    <a:pt x="1576" y="7499"/>
                  </a:lnTo>
                  <a:lnTo>
                    <a:pt x="1576" y="1292"/>
                  </a:lnTo>
                  <a:lnTo>
                    <a:pt x="1607" y="1292"/>
                  </a:lnTo>
                  <a:cubicBezTo>
                    <a:pt x="1607" y="1040"/>
                    <a:pt x="1828" y="882"/>
                    <a:pt x="2017" y="851"/>
                  </a:cubicBezTo>
                  <a:close/>
                  <a:moveTo>
                    <a:pt x="8507" y="8286"/>
                  </a:moveTo>
                  <a:lnTo>
                    <a:pt x="8507" y="8727"/>
                  </a:lnTo>
                  <a:cubicBezTo>
                    <a:pt x="8507" y="8918"/>
                    <a:pt x="8633" y="9073"/>
                    <a:pt x="8777" y="9137"/>
                  </a:cubicBezTo>
                  <a:lnTo>
                    <a:pt x="1198" y="9137"/>
                  </a:lnTo>
                  <a:cubicBezTo>
                    <a:pt x="1009" y="9137"/>
                    <a:pt x="851" y="9011"/>
                    <a:pt x="788" y="8853"/>
                  </a:cubicBezTo>
                  <a:cubicBezTo>
                    <a:pt x="757" y="8759"/>
                    <a:pt x="788" y="8759"/>
                    <a:pt x="788" y="8286"/>
                  </a:cubicBezTo>
                  <a:close/>
                  <a:moveTo>
                    <a:pt x="10145" y="8286"/>
                  </a:moveTo>
                  <a:lnTo>
                    <a:pt x="10145" y="8727"/>
                  </a:lnTo>
                  <a:cubicBezTo>
                    <a:pt x="10145" y="8918"/>
                    <a:pt x="10254" y="9073"/>
                    <a:pt x="10402" y="9137"/>
                  </a:cubicBezTo>
                  <a:lnTo>
                    <a:pt x="9051" y="9137"/>
                  </a:lnTo>
                  <a:cubicBezTo>
                    <a:pt x="9186" y="9073"/>
                    <a:pt x="9294" y="8918"/>
                    <a:pt x="9294" y="8727"/>
                  </a:cubicBezTo>
                  <a:lnTo>
                    <a:pt x="9294" y="8286"/>
                  </a:lnTo>
                  <a:close/>
                  <a:moveTo>
                    <a:pt x="11783" y="8286"/>
                  </a:moveTo>
                  <a:lnTo>
                    <a:pt x="11783" y="8727"/>
                  </a:lnTo>
                  <a:cubicBezTo>
                    <a:pt x="11815" y="8979"/>
                    <a:pt x="11626" y="9137"/>
                    <a:pt x="11374" y="9137"/>
                  </a:cubicBezTo>
                  <a:lnTo>
                    <a:pt x="10720" y="9137"/>
                  </a:lnTo>
                  <a:cubicBezTo>
                    <a:pt x="10874" y="9073"/>
                    <a:pt x="10964" y="8918"/>
                    <a:pt x="10964" y="8727"/>
                  </a:cubicBezTo>
                  <a:lnTo>
                    <a:pt x="10964" y="8286"/>
                  </a:lnTo>
                  <a:close/>
                  <a:moveTo>
                    <a:pt x="2048" y="0"/>
                  </a:moveTo>
                  <a:cubicBezTo>
                    <a:pt x="1387" y="0"/>
                    <a:pt x="788" y="536"/>
                    <a:pt x="820" y="1261"/>
                  </a:cubicBezTo>
                  <a:lnTo>
                    <a:pt x="820" y="7467"/>
                  </a:lnTo>
                  <a:lnTo>
                    <a:pt x="347" y="7467"/>
                  </a:lnTo>
                  <a:cubicBezTo>
                    <a:pt x="158" y="7467"/>
                    <a:pt x="0" y="7625"/>
                    <a:pt x="0" y="7814"/>
                  </a:cubicBezTo>
                  <a:lnTo>
                    <a:pt x="0" y="8696"/>
                  </a:lnTo>
                  <a:cubicBezTo>
                    <a:pt x="0" y="9357"/>
                    <a:pt x="568" y="9956"/>
                    <a:pt x="1229" y="9956"/>
                  </a:cubicBezTo>
                  <a:lnTo>
                    <a:pt x="11437" y="9956"/>
                  </a:lnTo>
                  <a:cubicBezTo>
                    <a:pt x="12098" y="9956"/>
                    <a:pt x="12697" y="9389"/>
                    <a:pt x="12697" y="8696"/>
                  </a:cubicBezTo>
                  <a:lnTo>
                    <a:pt x="12697" y="7877"/>
                  </a:lnTo>
                  <a:cubicBezTo>
                    <a:pt x="12634" y="7656"/>
                    <a:pt x="12445" y="7467"/>
                    <a:pt x="12224" y="7467"/>
                  </a:cubicBezTo>
                  <a:lnTo>
                    <a:pt x="11815" y="7467"/>
                  </a:lnTo>
                  <a:lnTo>
                    <a:pt x="11815" y="1261"/>
                  </a:lnTo>
                  <a:cubicBezTo>
                    <a:pt x="11815" y="567"/>
                    <a:pt x="11279" y="0"/>
                    <a:pt x="10586" y="0"/>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5" name="Google Shape;575;p57"/>
            <p:cNvSpPr/>
            <p:nvPr/>
          </p:nvSpPr>
          <p:spPr>
            <a:xfrm>
              <a:off x="-41586600" y="2425550"/>
              <a:ext cx="107450" cy="102925"/>
            </a:xfrm>
            <a:custGeom>
              <a:rect b="b" l="l" r="r" t="t"/>
              <a:pathLst>
                <a:path extrusionOk="0" h="4117" w="4298">
                  <a:moveTo>
                    <a:pt x="1147" y="1037"/>
                  </a:moveTo>
                  <a:lnTo>
                    <a:pt x="2218" y="1384"/>
                  </a:lnTo>
                  <a:lnTo>
                    <a:pt x="1493" y="2108"/>
                  </a:lnTo>
                  <a:lnTo>
                    <a:pt x="1147" y="1037"/>
                  </a:lnTo>
                  <a:close/>
                  <a:moveTo>
                    <a:pt x="466" y="1"/>
                  </a:moveTo>
                  <a:cubicBezTo>
                    <a:pt x="209" y="1"/>
                    <a:pt x="1" y="267"/>
                    <a:pt x="107" y="533"/>
                  </a:cubicBezTo>
                  <a:lnTo>
                    <a:pt x="926" y="3022"/>
                  </a:lnTo>
                  <a:cubicBezTo>
                    <a:pt x="987" y="3184"/>
                    <a:pt x="1164" y="3293"/>
                    <a:pt x="1341" y="3293"/>
                  </a:cubicBezTo>
                  <a:cubicBezTo>
                    <a:pt x="1441" y="3293"/>
                    <a:pt x="1540" y="3259"/>
                    <a:pt x="1619" y="3180"/>
                  </a:cubicBezTo>
                  <a:lnTo>
                    <a:pt x="2155" y="2613"/>
                  </a:lnTo>
                  <a:lnTo>
                    <a:pt x="3541" y="3999"/>
                  </a:lnTo>
                  <a:cubicBezTo>
                    <a:pt x="3620" y="4077"/>
                    <a:pt x="3730" y="4117"/>
                    <a:pt x="3840" y="4117"/>
                  </a:cubicBezTo>
                  <a:cubicBezTo>
                    <a:pt x="3951" y="4117"/>
                    <a:pt x="4061" y="4077"/>
                    <a:pt x="4140" y="3999"/>
                  </a:cubicBezTo>
                  <a:cubicBezTo>
                    <a:pt x="4297" y="3841"/>
                    <a:pt x="4297" y="3558"/>
                    <a:pt x="4140" y="3400"/>
                  </a:cubicBezTo>
                  <a:lnTo>
                    <a:pt x="2722" y="2077"/>
                  </a:lnTo>
                  <a:lnTo>
                    <a:pt x="3258" y="1510"/>
                  </a:lnTo>
                  <a:cubicBezTo>
                    <a:pt x="3510" y="1289"/>
                    <a:pt x="3384" y="911"/>
                    <a:pt x="3100" y="848"/>
                  </a:cubicBezTo>
                  <a:lnTo>
                    <a:pt x="611" y="29"/>
                  </a:lnTo>
                  <a:cubicBezTo>
                    <a:pt x="562" y="10"/>
                    <a:pt x="514" y="1"/>
                    <a:pt x="466" y="1"/>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76" name="Google Shape;576;p57"/>
          <p:cNvSpPr txBox="1"/>
          <p:nvPr/>
        </p:nvSpPr>
        <p:spPr>
          <a:xfrm>
            <a:off x="6197225" y="6457800"/>
            <a:ext cx="32736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Calibri"/>
                <a:ea typeface="Calibri"/>
                <a:cs typeface="Calibri"/>
                <a:sym typeface="Calibri"/>
              </a:rPr>
              <a:t>Maya</a:t>
            </a:r>
            <a:r>
              <a:rPr lang="en-US" sz="1000">
                <a:solidFill>
                  <a:schemeClr val="dk1"/>
                </a:solidFill>
                <a:latin typeface="Calibri"/>
                <a:ea typeface="Calibri"/>
                <a:cs typeface="Calibri"/>
                <a:sym typeface="Calibri"/>
              </a:rPr>
              <a:t>, </a:t>
            </a:r>
            <a:r>
              <a:rPr i="1" lang="en-US" sz="1000" u="none" cap="none" strike="noStrike">
                <a:solidFill>
                  <a:schemeClr val="dk1"/>
                </a:solidFill>
                <a:latin typeface="Calibri"/>
                <a:ea typeface="Calibri"/>
                <a:cs typeface="Calibri"/>
                <a:sym typeface="Calibri"/>
              </a:rPr>
              <a:t>Presentation of Captives to a Maya Ruler</a:t>
            </a:r>
            <a:r>
              <a:rPr lang="en-US" sz="1000">
                <a:solidFill>
                  <a:schemeClr val="dk1"/>
                </a:solidFill>
                <a:latin typeface="Calibri"/>
                <a:ea typeface="Calibri"/>
                <a:cs typeface="Calibri"/>
                <a:sym typeface="Calibri"/>
              </a:rPr>
              <a:t>, c. AD 785, l</a:t>
            </a:r>
            <a:r>
              <a:rPr b="0" lang="en-US" sz="1000" u="none" cap="none" strike="noStrike">
                <a:solidFill>
                  <a:schemeClr val="dk1"/>
                </a:solidFill>
                <a:latin typeface="Calibri"/>
                <a:ea typeface="Calibri"/>
                <a:cs typeface="Calibri"/>
                <a:sym typeface="Calibri"/>
              </a:rPr>
              <a:t>imestone with tr</a:t>
            </a:r>
            <a:r>
              <a:rPr b="0" i="0" lang="en-US" sz="1000" u="none" cap="none" strike="noStrike">
                <a:solidFill>
                  <a:schemeClr val="dk1"/>
                </a:solidFill>
                <a:latin typeface="Calibri"/>
                <a:ea typeface="Calibri"/>
                <a:cs typeface="Calibri"/>
                <a:sym typeface="Calibri"/>
              </a:rPr>
              <a:t>aces of paint</a:t>
            </a:r>
            <a:r>
              <a:rPr lang="en-US" sz="1000">
                <a:solidFill>
                  <a:schemeClr val="dk1"/>
                </a:solidFill>
                <a:latin typeface="Calibri"/>
                <a:ea typeface="Calibri"/>
                <a:cs typeface="Calibri"/>
                <a:sym typeface="Calibri"/>
              </a:rPr>
              <a:t>. Kimbell Art Museum</a:t>
            </a:r>
            <a:endParaRPr b="0" i="0" sz="1000" u="none" cap="none" strike="noStrike">
              <a:solidFill>
                <a:schemeClr val="dk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D8D8"/>
        </a:solidFill>
      </p:bgPr>
    </p:bg>
    <p:spTree>
      <p:nvGrpSpPr>
        <p:cNvPr id="581" name="Shape 581"/>
        <p:cNvGrpSpPr/>
        <p:nvPr/>
      </p:nvGrpSpPr>
      <p:grpSpPr>
        <a:xfrm>
          <a:off x="0" y="0"/>
          <a:ext cx="0" cy="0"/>
          <a:chOff x="0" y="0"/>
          <a:chExt cx="0" cy="0"/>
        </a:xfrm>
      </p:grpSpPr>
      <p:pic>
        <p:nvPicPr>
          <p:cNvPr id="582" name="Google Shape;582;p58"/>
          <p:cNvPicPr preferRelativeResize="0"/>
          <p:nvPr/>
        </p:nvPicPr>
        <p:blipFill rotWithShape="1">
          <a:blip r:embed="rId3">
            <a:alphaModFix/>
          </a:blip>
          <a:srcRect b="0" l="0" r="0" t="0"/>
          <a:stretch/>
        </p:blipFill>
        <p:spPr>
          <a:xfrm>
            <a:off x="1085191" y="0"/>
            <a:ext cx="9528556" cy="6857999"/>
          </a:xfrm>
          <a:prstGeom prst="rect">
            <a:avLst/>
          </a:prstGeom>
          <a:noFill/>
          <a:ln>
            <a:noFill/>
          </a:ln>
        </p:spPr>
      </p:pic>
      <p:sp>
        <p:nvSpPr>
          <p:cNvPr id="583" name="Google Shape;583;p58"/>
          <p:cNvSpPr txBox="1"/>
          <p:nvPr/>
        </p:nvSpPr>
        <p:spPr>
          <a:xfrm>
            <a:off x="10613750" y="6150000"/>
            <a:ext cx="1442400" cy="708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Calibri"/>
                <a:ea typeface="Calibri"/>
                <a:cs typeface="Calibri"/>
                <a:sym typeface="Calibri"/>
              </a:rPr>
              <a:t>C</a:t>
            </a:r>
            <a:r>
              <a:rPr i="0" lang="en-US" sz="1000" u="none" cap="none" strike="noStrike">
                <a:solidFill>
                  <a:schemeClr val="dk1"/>
                </a:solidFill>
                <a:latin typeface="Calibri"/>
                <a:ea typeface="Calibri"/>
                <a:cs typeface="Calibri"/>
                <a:sym typeface="Calibri"/>
              </a:rPr>
              <a:t>aravaggio</a:t>
            </a:r>
            <a:r>
              <a:rPr lang="en-US" sz="1000">
                <a:solidFill>
                  <a:schemeClr val="dk1"/>
                </a:solidFill>
                <a:latin typeface="Calibri"/>
                <a:ea typeface="Calibri"/>
                <a:cs typeface="Calibri"/>
                <a:sym typeface="Calibri"/>
              </a:rPr>
              <a:t>, </a:t>
            </a:r>
            <a:r>
              <a:rPr i="1" lang="en-US" sz="1000" u="none" cap="none" strike="noStrike">
                <a:solidFill>
                  <a:schemeClr val="dk1"/>
                </a:solidFill>
                <a:latin typeface="Calibri"/>
                <a:ea typeface="Calibri"/>
                <a:cs typeface="Calibri"/>
                <a:sym typeface="Calibri"/>
              </a:rPr>
              <a:t>The Cardsharps</a:t>
            </a:r>
            <a:r>
              <a:rPr lang="en-US" sz="1000" u="none" cap="none" strike="noStrike">
                <a:solidFill>
                  <a:schemeClr val="dk1"/>
                </a:solidFill>
                <a:latin typeface="Calibri"/>
                <a:ea typeface="Calibri"/>
                <a:cs typeface="Calibri"/>
                <a:sym typeface="Calibri"/>
              </a:rPr>
              <a:t>,</a:t>
            </a:r>
            <a:r>
              <a:rPr lang="en-US" sz="1000">
                <a:solidFill>
                  <a:schemeClr val="dk1"/>
                </a:solidFill>
                <a:latin typeface="Calibri"/>
                <a:ea typeface="Calibri"/>
                <a:cs typeface="Calibri"/>
                <a:sym typeface="Calibri"/>
              </a:rPr>
              <a:t> c. 1596–97, o</a:t>
            </a:r>
            <a:r>
              <a:rPr b="0" i="0" lang="en-US" sz="1000" u="none" cap="none" strike="noStrike">
                <a:solidFill>
                  <a:schemeClr val="dk1"/>
                </a:solidFill>
                <a:latin typeface="Calibri"/>
                <a:ea typeface="Calibri"/>
                <a:cs typeface="Calibri"/>
                <a:sym typeface="Calibri"/>
              </a:rPr>
              <a:t>il on canvas</a:t>
            </a:r>
            <a:r>
              <a:rPr lang="en-US" sz="1000">
                <a:solidFill>
                  <a:schemeClr val="dk1"/>
                </a:solidFill>
                <a:latin typeface="Calibri"/>
                <a:ea typeface="Calibri"/>
                <a:cs typeface="Calibri"/>
                <a:sym typeface="Calibri"/>
              </a:rPr>
              <a:t>. Kimbell Art Museum</a:t>
            </a:r>
            <a:endParaRPr b="0" i="0" sz="1000" u="none" cap="none" strike="noStrike">
              <a:solidFill>
                <a:schemeClr val="dk1"/>
              </a:solidFill>
              <a:latin typeface="Quattrocento Sans"/>
              <a:ea typeface="Quattrocento Sans"/>
              <a:cs typeface="Quattrocento Sans"/>
              <a:sym typeface="Quattrocento Sans"/>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D8D8"/>
        </a:solidFill>
      </p:bgPr>
    </p:bg>
    <p:spTree>
      <p:nvGrpSpPr>
        <p:cNvPr id="588" name="Shape 588"/>
        <p:cNvGrpSpPr/>
        <p:nvPr/>
      </p:nvGrpSpPr>
      <p:grpSpPr>
        <a:xfrm>
          <a:off x="0" y="0"/>
          <a:ext cx="0" cy="0"/>
          <a:chOff x="0" y="0"/>
          <a:chExt cx="0" cy="0"/>
        </a:xfrm>
      </p:grpSpPr>
      <p:sp>
        <p:nvSpPr>
          <p:cNvPr id="589" name="Google Shape;589;p59"/>
          <p:cNvSpPr txBox="1"/>
          <p:nvPr/>
        </p:nvSpPr>
        <p:spPr>
          <a:xfrm>
            <a:off x="7450700" y="761725"/>
            <a:ext cx="4407600" cy="501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What is </a:t>
            </a:r>
            <a:r>
              <a:rPr b="1" i="0" lang="en-US" sz="2000" u="none" cap="none" strike="noStrike">
                <a:solidFill>
                  <a:srgbClr val="000000"/>
                </a:solidFill>
                <a:latin typeface="Calibri"/>
                <a:ea typeface="Calibri"/>
                <a:cs typeface="Calibri"/>
                <a:sym typeface="Calibri"/>
              </a:rPr>
              <a:t>happening</a:t>
            </a:r>
            <a:r>
              <a:rPr b="0" i="0" lang="en-US" sz="2000" u="none" cap="none" strike="noStrike">
                <a:solidFill>
                  <a:srgbClr val="000000"/>
                </a:solidFill>
                <a:latin typeface="Calibri"/>
                <a:ea typeface="Calibri"/>
                <a:cs typeface="Calibri"/>
                <a:sym typeface="Calibri"/>
              </a:rPr>
              <a:t> in this picture? What do you </a:t>
            </a:r>
            <a:r>
              <a:rPr b="1" i="0" lang="en-US" sz="2000" u="none" cap="none" strike="noStrike">
                <a:solidFill>
                  <a:srgbClr val="000000"/>
                </a:solidFill>
                <a:latin typeface="Calibri"/>
                <a:ea typeface="Calibri"/>
                <a:cs typeface="Calibri"/>
                <a:sym typeface="Calibri"/>
              </a:rPr>
              <a:t>notice</a:t>
            </a:r>
            <a:r>
              <a:rPr b="0" i="0" lang="en-US" sz="2000" u="none" cap="none" strike="noStrike">
                <a:solidFill>
                  <a:srgbClr val="000000"/>
                </a:solidFill>
                <a:latin typeface="Calibri"/>
                <a:ea typeface="Calibri"/>
                <a:cs typeface="Calibri"/>
                <a:sym typeface="Calibri"/>
              </a:rPr>
              <a:t> first? Follow the eyes and gestures of each figure. How does your eye </a:t>
            </a:r>
            <a:r>
              <a:rPr b="1" i="0" lang="en-US" sz="2000" u="none" cap="none" strike="noStrike">
                <a:solidFill>
                  <a:srgbClr val="000000"/>
                </a:solidFill>
                <a:latin typeface="Calibri"/>
                <a:ea typeface="Calibri"/>
                <a:cs typeface="Calibri"/>
                <a:sym typeface="Calibri"/>
              </a:rPr>
              <a:t>move</a:t>
            </a:r>
            <a:r>
              <a:rPr b="0" i="0" lang="en-US" sz="2000" u="none" cap="none" strike="noStrike">
                <a:solidFill>
                  <a:srgbClr val="000000"/>
                </a:solidFill>
                <a:latin typeface="Calibri"/>
                <a:ea typeface="Calibri"/>
                <a:cs typeface="Calibri"/>
                <a:sym typeface="Calibri"/>
              </a:rPr>
              <a:t> around the painting? </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Calibri"/>
                <a:ea typeface="Calibri"/>
                <a:cs typeface="Calibri"/>
                <a:sym typeface="Calibri"/>
              </a:rPr>
              <a:t>Compare</a:t>
            </a:r>
            <a:r>
              <a:rPr b="0" i="0" lang="en-US" sz="2000" u="none" cap="none" strike="noStrike">
                <a:solidFill>
                  <a:srgbClr val="000000"/>
                </a:solidFill>
                <a:latin typeface="Calibri"/>
                <a:ea typeface="Calibri"/>
                <a:cs typeface="Calibri"/>
                <a:sym typeface="Calibri"/>
              </a:rPr>
              <a:t> the characters and describe their </a:t>
            </a:r>
            <a:r>
              <a:rPr b="1" i="0" lang="en-US" sz="2000" u="none" cap="none" strike="noStrike">
                <a:solidFill>
                  <a:srgbClr val="000000"/>
                </a:solidFill>
                <a:latin typeface="Calibri"/>
                <a:ea typeface="Calibri"/>
                <a:cs typeface="Calibri"/>
                <a:sym typeface="Calibri"/>
              </a:rPr>
              <a:t>actions</a:t>
            </a:r>
            <a:r>
              <a:rPr b="0" i="0" lang="en-US" sz="2000" u="none" cap="none" strike="noStrike">
                <a:solidFill>
                  <a:srgbClr val="000000"/>
                </a:solidFill>
                <a:latin typeface="Calibri"/>
                <a:ea typeface="Calibri"/>
                <a:cs typeface="Calibri"/>
                <a:sym typeface="Calibri"/>
              </a:rPr>
              <a:t> and </a:t>
            </a:r>
            <a:r>
              <a:rPr b="1" i="0" lang="en-US" sz="2000" u="none" cap="none" strike="noStrike">
                <a:solidFill>
                  <a:srgbClr val="000000"/>
                </a:solidFill>
                <a:latin typeface="Calibri"/>
                <a:ea typeface="Calibri"/>
                <a:cs typeface="Calibri"/>
                <a:sym typeface="Calibri"/>
              </a:rPr>
              <a:t>expressions</a:t>
            </a:r>
            <a:r>
              <a:rPr b="0" i="0" lang="en-US" sz="2000" u="none" cap="none" strike="noStrike">
                <a:solidFill>
                  <a:srgbClr val="000000"/>
                </a:solidFill>
                <a:latin typeface="Calibri"/>
                <a:ea typeface="Calibri"/>
                <a:cs typeface="Calibri"/>
                <a:sym typeface="Calibri"/>
              </a:rPr>
              <a:t>. What is each man’s role? What do you notice about their </a:t>
            </a:r>
            <a:r>
              <a:rPr b="1" i="0" lang="en-US" sz="2000" u="none" cap="none" strike="noStrike">
                <a:solidFill>
                  <a:srgbClr val="000000"/>
                </a:solidFill>
                <a:latin typeface="Calibri"/>
                <a:ea typeface="Calibri"/>
                <a:cs typeface="Calibri"/>
                <a:sym typeface="Calibri"/>
              </a:rPr>
              <a:t>costumes</a:t>
            </a:r>
            <a:r>
              <a:rPr b="0" i="0" lang="en-US" sz="2000" u="none" cap="none" strike="noStrike">
                <a:solidFill>
                  <a:srgbClr val="000000"/>
                </a:solidFill>
                <a:latin typeface="Calibri"/>
                <a:ea typeface="Calibri"/>
                <a:cs typeface="Calibri"/>
                <a:sym typeface="Calibri"/>
              </a:rPr>
              <a:t>?</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Where do you see </a:t>
            </a:r>
            <a:r>
              <a:rPr b="1" i="0" lang="en-US" sz="2000" u="none" cap="none" strike="noStrike">
                <a:solidFill>
                  <a:srgbClr val="000000"/>
                </a:solidFill>
                <a:latin typeface="Calibri"/>
                <a:ea typeface="Calibri"/>
                <a:cs typeface="Calibri"/>
                <a:sym typeface="Calibri"/>
              </a:rPr>
              <a:t>light</a:t>
            </a:r>
            <a:r>
              <a:rPr b="0" i="0" lang="en-US" sz="2000" u="none" cap="none" strike="noStrike">
                <a:solidFill>
                  <a:srgbClr val="000000"/>
                </a:solidFill>
                <a:latin typeface="Calibri"/>
                <a:ea typeface="Calibri"/>
                <a:cs typeface="Calibri"/>
                <a:sym typeface="Calibri"/>
              </a:rPr>
              <a:t> and </a:t>
            </a:r>
            <a:r>
              <a:rPr b="1" i="0" lang="en-US" sz="2000" u="none" cap="none" strike="noStrike">
                <a:solidFill>
                  <a:srgbClr val="000000"/>
                </a:solidFill>
                <a:latin typeface="Calibri"/>
                <a:ea typeface="Calibri"/>
                <a:cs typeface="Calibri"/>
                <a:sym typeface="Calibri"/>
              </a:rPr>
              <a:t>shadow</a:t>
            </a:r>
            <a:r>
              <a:rPr b="0" i="0" lang="en-US" sz="2000" u="none" cap="none" strike="noStrike">
                <a:solidFill>
                  <a:srgbClr val="000000"/>
                </a:solidFill>
                <a:latin typeface="Calibri"/>
                <a:ea typeface="Calibri"/>
                <a:cs typeface="Calibri"/>
                <a:sym typeface="Calibri"/>
              </a:rPr>
              <a:t>? What other </a:t>
            </a:r>
            <a:r>
              <a:rPr b="1" i="0" lang="en-US" sz="2000" u="none" cap="none" strike="noStrike">
                <a:solidFill>
                  <a:srgbClr val="000000"/>
                </a:solidFill>
                <a:latin typeface="Calibri"/>
                <a:ea typeface="Calibri"/>
                <a:cs typeface="Calibri"/>
                <a:sym typeface="Calibri"/>
              </a:rPr>
              <a:t>details</a:t>
            </a:r>
            <a:r>
              <a:rPr b="0" i="0" lang="en-US" sz="2000" u="none" cap="none" strike="noStrike">
                <a:solidFill>
                  <a:srgbClr val="000000"/>
                </a:solidFill>
                <a:latin typeface="Calibri"/>
                <a:ea typeface="Calibri"/>
                <a:cs typeface="Calibri"/>
                <a:sym typeface="Calibri"/>
              </a:rPr>
              <a:t> do you see? What kind of </a:t>
            </a:r>
            <a:r>
              <a:rPr b="1" i="0" lang="en-US" sz="2000" u="none" cap="none" strike="noStrike">
                <a:solidFill>
                  <a:srgbClr val="000000"/>
                </a:solidFill>
                <a:latin typeface="Calibri"/>
                <a:ea typeface="Calibri"/>
                <a:cs typeface="Calibri"/>
                <a:sym typeface="Calibri"/>
              </a:rPr>
              <a:t>game</a:t>
            </a:r>
            <a:r>
              <a:rPr b="0" i="0" lang="en-US" sz="2000" u="none" cap="none" strike="noStrike">
                <a:solidFill>
                  <a:srgbClr val="000000"/>
                </a:solidFill>
                <a:latin typeface="Calibri"/>
                <a:ea typeface="Calibri"/>
                <a:cs typeface="Calibri"/>
                <a:sym typeface="Calibri"/>
              </a:rPr>
              <a:t> are they playing? Describe the </a:t>
            </a:r>
            <a:r>
              <a:rPr b="1" i="0" lang="en-US" sz="2000" u="none" cap="none" strike="noStrike">
                <a:solidFill>
                  <a:srgbClr val="000000"/>
                </a:solidFill>
                <a:latin typeface="Calibri"/>
                <a:ea typeface="Calibri"/>
                <a:cs typeface="Calibri"/>
                <a:sym typeface="Calibri"/>
              </a:rPr>
              <a:t>space</a:t>
            </a:r>
            <a:r>
              <a:rPr b="0" i="0" lang="en-US" sz="2000" u="none" cap="none" strike="noStrike">
                <a:solidFill>
                  <a:srgbClr val="000000"/>
                </a:solidFill>
                <a:latin typeface="Calibri"/>
                <a:ea typeface="Calibri"/>
                <a:cs typeface="Calibri"/>
                <a:sym typeface="Calibri"/>
              </a:rPr>
              <a:t>. Where are they?</a:t>
            </a:r>
            <a:endParaRPr b="0" i="0" sz="2000" u="none" cap="none" strike="noStrike">
              <a:solidFill>
                <a:srgbClr val="000000"/>
              </a:solidFill>
              <a:latin typeface="Quattrocento Sans"/>
              <a:ea typeface="Quattrocento Sans"/>
              <a:cs typeface="Quattrocento Sans"/>
              <a:sym typeface="Quattrocento Sans"/>
            </a:endParaRPr>
          </a:p>
        </p:txBody>
      </p:sp>
      <p:grpSp>
        <p:nvGrpSpPr>
          <p:cNvPr id="590" name="Google Shape;590;p59"/>
          <p:cNvGrpSpPr/>
          <p:nvPr/>
        </p:nvGrpSpPr>
        <p:grpSpPr>
          <a:xfrm>
            <a:off x="6673328" y="863125"/>
            <a:ext cx="533549" cy="280331"/>
            <a:chOff x="2080675" y="352325"/>
            <a:chExt cx="485000" cy="254800"/>
          </a:xfrm>
        </p:grpSpPr>
        <p:sp>
          <p:nvSpPr>
            <p:cNvPr id="591" name="Google Shape;591;p59"/>
            <p:cNvSpPr/>
            <p:nvPr/>
          </p:nvSpPr>
          <p:spPr>
            <a:xfrm>
              <a:off x="2080675" y="352325"/>
              <a:ext cx="485000" cy="254800"/>
            </a:xfrm>
            <a:custGeom>
              <a:rect b="b" l="l" r="r" t="t"/>
              <a:pathLst>
                <a:path extrusionOk="0" h="10192" w="19400">
                  <a:moveTo>
                    <a:pt x="5514" y="2183"/>
                  </a:moveTo>
                  <a:cubicBezTo>
                    <a:pt x="4291" y="3932"/>
                    <a:pt x="4291" y="6254"/>
                    <a:pt x="5514" y="8002"/>
                  </a:cubicBezTo>
                  <a:cubicBezTo>
                    <a:pt x="4858" y="7685"/>
                    <a:pt x="4230" y="7320"/>
                    <a:pt x="3632" y="6909"/>
                  </a:cubicBezTo>
                  <a:cubicBezTo>
                    <a:pt x="2841" y="6368"/>
                    <a:pt x="2099" y="5762"/>
                    <a:pt x="1410" y="5097"/>
                  </a:cubicBezTo>
                  <a:cubicBezTo>
                    <a:pt x="2071" y="4454"/>
                    <a:pt x="3572" y="3126"/>
                    <a:pt x="5514" y="2183"/>
                  </a:cubicBezTo>
                  <a:close/>
                  <a:moveTo>
                    <a:pt x="13865" y="2171"/>
                  </a:moveTo>
                  <a:cubicBezTo>
                    <a:pt x="14527" y="2491"/>
                    <a:pt x="15167" y="2866"/>
                    <a:pt x="15774" y="3283"/>
                  </a:cubicBezTo>
                  <a:cubicBezTo>
                    <a:pt x="16562" y="3823"/>
                    <a:pt x="17304" y="4430"/>
                    <a:pt x="17996" y="5094"/>
                  </a:cubicBezTo>
                  <a:cubicBezTo>
                    <a:pt x="17307" y="5759"/>
                    <a:pt x="16565" y="6365"/>
                    <a:pt x="15774" y="6909"/>
                  </a:cubicBezTo>
                  <a:cubicBezTo>
                    <a:pt x="15167" y="7326"/>
                    <a:pt x="14530" y="7697"/>
                    <a:pt x="13865" y="8017"/>
                  </a:cubicBezTo>
                  <a:cubicBezTo>
                    <a:pt x="15097" y="6263"/>
                    <a:pt x="15097" y="3926"/>
                    <a:pt x="13865" y="2171"/>
                  </a:cubicBezTo>
                  <a:close/>
                  <a:moveTo>
                    <a:pt x="9801" y="1133"/>
                  </a:moveTo>
                  <a:cubicBezTo>
                    <a:pt x="11948" y="1190"/>
                    <a:pt x="13657" y="2947"/>
                    <a:pt x="13657" y="5091"/>
                  </a:cubicBezTo>
                  <a:cubicBezTo>
                    <a:pt x="13657" y="7238"/>
                    <a:pt x="11948" y="8995"/>
                    <a:pt x="9801" y="9053"/>
                  </a:cubicBezTo>
                  <a:lnTo>
                    <a:pt x="9566" y="9053"/>
                  </a:lnTo>
                  <a:cubicBezTo>
                    <a:pt x="7431" y="8983"/>
                    <a:pt x="5734" y="7232"/>
                    <a:pt x="5728" y="5094"/>
                  </a:cubicBezTo>
                  <a:cubicBezTo>
                    <a:pt x="5731" y="2947"/>
                    <a:pt x="7440" y="1190"/>
                    <a:pt x="9587" y="1133"/>
                  </a:cubicBezTo>
                  <a:close/>
                  <a:moveTo>
                    <a:pt x="9557" y="0"/>
                  </a:moveTo>
                  <a:cubicBezTo>
                    <a:pt x="7440" y="37"/>
                    <a:pt x="5166" y="852"/>
                    <a:pt x="2965" y="2362"/>
                  </a:cubicBezTo>
                  <a:cubicBezTo>
                    <a:pt x="1283" y="3518"/>
                    <a:pt x="239" y="4665"/>
                    <a:pt x="196" y="4714"/>
                  </a:cubicBezTo>
                  <a:cubicBezTo>
                    <a:pt x="0" y="4928"/>
                    <a:pt x="0" y="5257"/>
                    <a:pt x="196" y="5472"/>
                  </a:cubicBezTo>
                  <a:cubicBezTo>
                    <a:pt x="239" y="5523"/>
                    <a:pt x="1283" y="6670"/>
                    <a:pt x="2965" y="7827"/>
                  </a:cubicBezTo>
                  <a:cubicBezTo>
                    <a:pt x="5166" y="9337"/>
                    <a:pt x="7440" y="10149"/>
                    <a:pt x="9557" y="10188"/>
                  </a:cubicBezTo>
                  <a:cubicBezTo>
                    <a:pt x="9602" y="10188"/>
                    <a:pt x="9647" y="10191"/>
                    <a:pt x="9692" y="10191"/>
                  </a:cubicBezTo>
                  <a:lnTo>
                    <a:pt x="9717" y="10191"/>
                  </a:lnTo>
                  <a:cubicBezTo>
                    <a:pt x="11869" y="10185"/>
                    <a:pt x="14194" y="9367"/>
                    <a:pt x="16435" y="7827"/>
                  </a:cubicBezTo>
                  <a:cubicBezTo>
                    <a:pt x="18120" y="6670"/>
                    <a:pt x="19161" y="5523"/>
                    <a:pt x="19207" y="5475"/>
                  </a:cubicBezTo>
                  <a:cubicBezTo>
                    <a:pt x="19400" y="5257"/>
                    <a:pt x="19400" y="4931"/>
                    <a:pt x="19207" y="4714"/>
                  </a:cubicBezTo>
                  <a:cubicBezTo>
                    <a:pt x="19161" y="4665"/>
                    <a:pt x="18120" y="3521"/>
                    <a:pt x="16435" y="2365"/>
                  </a:cubicBezTo>
                  <a:cubicBezTo>
                    <a:pt x="14191" y="822"/>
                    <a:pt x="11869" y="6"/>
                    <a:pt x="9717" y="0"/>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CC0000"/>
                </a:solidFill>
                <a:latin typeface="Arial"/>
                <a:ea typeface="Arial"/>
                <a:cs typeface="Arial"/>
                <a:sym typeface="Arial"/>
              </a:endParaRPr>
            </a:p>
          </p:txBody>
        </p:sp>
        <p:sp>
          <p:nvSpPr>
            <p:cNvPr id="592" name="Google Shape;592;p59"/>
            <p:cNvSpPr/>
            <p:nvPr/>
          </p:nvSpPr>
          <p:spPr>
            <a:xfrm>
              <a:off x="2246650" y="408900"/>
              <a:ext cx="147075" cy="141600"/>
            </a:xfrm>
            <a:custGeom>
              <a:rect b="b" l="l" r="r" t="t"/>
              <a:pathLst>
                <a:path extrusionOk="0" h="5664" w="5883">
                  <a:moveTo>
                    <a:pt x="3054" y="1132"/>
                  </a:moveTo>
                  <a:cubicBezTo>
                    <a:pt x="3495" y="1132"/>
                    <a:pt x="3930" y="1304"/>
                    <a:pt x="4255" y="1630"/>
                  </a:cubicBezTo>
                  <a:cubicBezTo>
                    <a:pt x="4738" y="2116"/>
                    <a:pt x="4886" y="2846"/>
                    <a:pt x="4624" y="3480"/>
                  </a:cubicBezTo>
                  <a:cubicBezTo>
                    <a:pt x="4358" y="4115"/>
                    <a:pt x="3739" y="4531"/>
                    <a:pt x="3053" y="4531"/>
                  </a:cubicBezTo>
                  <a:cubicBezTo>
                    <a:pt x="2114" y="4528"/>
                    <a:pt x="1357" y="3770"/>
                    <a:pt x="1353" y="2831"/>
                  </a:cubicBezTo>
                  <a:cubicBezTo>
                    <a:pt x="1353" y="2143"/>
                    <a:pt x="1767" y="1524"/>
                    <a:pt x="2404" y="1261"/>
                  </a:cubicBezTo>
                  <a:cubicBezTo>
                    <a:pt x="2614" y="1174"/>
                    <a:pt x="2835" y="1132"/>
                    <a:pt x="3054" y="1132"/>
                  </a:cubicBezTo>
                  <a:close/>
                  <a:moveTo>
                    <a:pt x="3053" y="1"/>
                  </a:moveTo>
                  <a:cubicBezTo>
                    <a:pt x="2316" y="1"/>
                    <a:pt x="1593" y="288"/>
                    <a:pt x="1052" y="829"/>
                  </a:cubicBezTo>
                  <a:cubicBezTo>
                    <a:pt x="242" y="1639"/>
                    <a:pt x="1" y="2855"/>
                    <a:pt x="439" y="3915"/>
                  </a:cubicBezTo>
                  <a:cubicBezTo>
                    <a:pt x="876" y="4972"/>
                    <a:pt x="1909" y="5663"/>
                    <a:pt x="3053" y="5663"/>
                  </a:cubicBezTo>
                  <a:cubicBezTo>
                    <a:pt x="4614" y="5660"/>
                    <a:pt x="5883" y="4395"/>
                    <a:pt x="5883" y="2831"/>
                  </a:cubicBezTo>
                  <a:cubicBezTo>
                    <a:pt x="5883" y="1687"/>
                    <a:pt x="5194" y="654"/>
                    <a:pt x="4137" y="216"/>
                  </a:cubicBezTo>
                  <a:cubicBezTo>
                    <a:pt x="3786" y="71"/>
                    <a:pt x="3418" y="1"/>
                    <a:pt x="3053" y="1"/>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CC0000"/>
                </a:solidFill>
                <a:latin typeface="Arial"/>
                <a:ea typeface="Arial"/>
                <a:cs typeface="Arial"/>
                <a:sym typeface="Arial"/>
              </a:endParaRPr>
            </a:p>
          </p:txBody>
        </p:sp>
      </p:grpSp>
      <p:grpSp>
        <p:nvGrpSpPr>
          <p:cNvPr id="593" name="Google Shape;593;p59"/>
          <p:cNvGrpSpPr/>
          <p:nvPr/>
        </p:nvGrpSpPr>
        <p:grpSpPr>
          <a:xfrm>
            <a:off x="6673335" y="4551295"/>
            <a:ext cx="533537" cy="510347"/>
            <a:chOff x="5049750" y="832600"/>
            <a:chExt cx="505100" cy="483100"/>
          </a:xfrm>
        </p:grpSpPr>
        <p:sp>
          <p:nvSpPr>
            <p:cNvPr id="594" name="Google Shape;594;p59"/>
            <p:cNvSpPr/>
            <p:nvPr/>
          </p:nvSpPr>
          <p:spPr>
            <a:xfrm>
              <a:off x="5049750" y="832600"/>
              <a:ext cx="505100" cy="483100"/>
            </a:xfrm>
            <a:custGeom>
              <a:rect b="b" l="l" r="r" t="t"/>
              <a:pathLst>
                <a:path extrusionOk="0" h="19324" w="20204">
                  <a:moveTo>
                    <a:pt x="12136" y="1129"/>
                  </a:moveTo>
                  <a:cubicBezTo>
                    <a:pt x="13730" y="1129"/>
                    <a:pt x="15325" y="1737"/>
                    <a:pt x="16538" y="2952"/>
                  </a:cubicBezTo>
                  <a:cubicBezTo>
                    <a:pt x="18969" y="5383"/>
                    <a:pt x="18969" y="9323"/>
                    <a:pt x="16538" y="11757"/>
                  </a:cubicBezTo>
                  <a:cubicBezTo>
                    <a:pt x="15341" y="12950"/>
                    <a:pt x="13747" y="13579"/>
                    <a:pt x="12129" y="13579"/>
                  </a:cubicBezTo>
                  <a:cubicBezTo>
                    <a:pt x="11233" y="13579"/>
                    <a:pt x="10329" y="13386"/>
                    <a:pt x="9482" y="12989"/>
                  </a:cubicBezTo>
                  <a:cubicBezTo>
                    <a:pt x="9461" y="12980"/>
                    <a:pt x="9440" y="12968"/>
                    <a:pt x="9419" y="12959"/>
                  </a:cubicBezTo>
                  <a:cubicBezTo>
                    <a:pt x="8794" y="12657"/>
                    <a:pt x="8223" y="12249"/>
                    <a:pt x="7734" y="11757"/>
                  </a:cubicBezTo>
                  <a:cubicBezTo>
                    <a:pt x="5306" y="9329"/>
                    <a:pt x="5306" y="5380"/>
                    <a:pt x="7734" y="2952"/>
                  </a:cubicBezTo>
                  <a:cubicBezTo>
                    <a:pt x="8948" y="1737"/>
                    <a:pt x="10542" y="1129"/>
                    <a:pt x="12136" y="1129"/>
                  </a:cubicBezTo>
                  <a:close/>
                  <a:moveTo>
                    <a:pt x="5871" y="11216"/>
                  </a:moveTo>
                  <a:cubicBezTo>
                    <a:pt x="6475" y="12195"/>
                    <a:pt x="7296" y="13016"/>
                    <a:pt x="8271" y="13620"/>
                  </a:cubicBezTo>
                  <a:lnTo>
                    <a:pt x="7734" y="14160"/>
                  </a:lnTo>
                  <a:cubicBezTo>
                    <a:pt x="7622" y="14271"/>
                    <a:pt x="7477" y="14326"/>
                    <a:pt x="7332" y="14326"/>
                  </a:cubicBezTo>
                  <a:cubicBezTo>
                    <a:pt x="7188" y="14326"/>
                    <a:pt x="7044" y="14271"/>
                    <a:pt x="6934" y="14160"/>
                  </a:cubicBezTo>
                  <a:lnTo>
                    <a:pt x="5330" y="12557"/>
                  </a:lnTo>
                  <a:cubicBezTo>
                    <a:pt x="5110" y="12337"/>
                    <a:pt x="5110" y="11977"/>
                    <a:pt x="5330" y="11757"/>
                  </a:cubicBezTo>
                  <a:lnTo>
                    <a:pt x="5871" y="11216"/>
                  </a:lnTo>
                  <a:close/>
                  <a:moveTo>
                    <a:pt x="4932" y="13762"/>
                  </a:moveTo>
                  <a:lnTo>
                    <a:pt x="5732" y="14562"/>
                  </a:lnTo>
                  <a:lnTo>
                    <a:pt x="4932" y="15362"/>
                  </a:lnTo>
                  <a:lnTo>
                    <a:pt x="4131" y="14562"/>
                  </a:lnTo>
                  <a:lnTo>
                    <a:pt x="4932" y="13762"/>
                  </a:lnTo>
                  <a:close/>
                  <a:moveTo>
                    <a:pt x="3328" y="15362"/>
                  </a:moveTo>
                  <a:lnTo>
                    <a:pt x="4128" y="16162"/>
                  </a:lnTo>
                  <a:lnTo>
                    <a:pt x="2268" y="18025"/>
                  </a:lnTo>
                  <a:cubicBezTo>
                    <a:pt x="2157" y="18135"/>
                    <a:pt x="2013" y="18190"/>
                    <a:pt x="1868" y="18190"/>
                  </a:cubicBezTo>
                  <a:cubicBezTo>
                    <a:pt x="1723" y="18190"/>
                    <a:pt x="1577" y="18134"/>
                    <a:pt x="1465" y="18022"/>
                  </a:cubicBezTo>
                  <a:cubicBezTo>
                    <a:pt x="1245" y="17802"/>
                    <a:pt x="1245" y="17443"/>
                    <a:pt x="1465" y="17222"/>
                  </a:cubicBezTo>
                  <a:lnTo>
                    <a:pt x="3328" y="15362"/>
                  </a:lnTo>
                  <a:close/>
                  <a:moveTo>
                    <a:pt x="12135" y="1"/>
                  </a:moveTo>
                  <a:cubicBezTo>
                    <a:pt x="10250" y="1"/>
                    <a:pt x="8365" y="718"/>
                    <a:pt x="6931" y="2152"/>
                  </a:cubicBezTo>
                  <a:cubicBezTo>
                    <a:pt x="4769" y="4311"/>
                    <a:pt x="4237" y="7493"/>
                    <a:pt x="5330" y="10157"/>
                  </a:cubicBezTo>
                  <a:lnTo>
                    <a:pt x="4527" y="10957"/>
                  </a:lnTo>
                  <a:cubicBezTo>
                    <a:pt x="4020" y="11467"/>
                    <a:pt x="3887" y="12240"/>
                    <a:pt x="4198" y="12892"/>
                  </a:cubicBezTo>
                  <a:lnTo>
                    <a:pt x="665" y="16422"/>
                  </a:lnTo>
                  <a:cubicBezTo>
                    <a:pt x="1" y="17086"/>
                    <a:pt x="1" y="18161"/>
                    <a:pt x="665" y="18825"/>
                  </a:cubicBezTo>
                  <a:cubicBezTo>
                    <a:pt x="996" y="19158"/>
                    <a:pt x="1431" y="19324"/>
                    <a:pt x="1865" y="19324"/>
                  </a:cubicBezTo>
                  <a:cubicBezTo>
                    <a:pt x="2300" y="19324"/>
                    <a:pt x="2735" y="19158"/>
                    <a:pt x="3066" y="18825"/>
                  </a:cubicBezTo>
                  <a:lnTo>
                    <a:pt x="6598" y="15293"/>
                  </a:lnTo>
                  <a:cubicBezTo>
                    <a:pt x="6831" y="15403"/>
                    <a:pt x="7081" y="15457"/>
                    <a:pt x="7328" y="15457"/>
                  </a:cubicBezTo>
                  <a:cubicBezTo>
                    <a:pt x="7770" y="15457"/>
                    <a:pt x="8206" y="15286"/>
                    <a:pt x="8531" y="14961"/>
                  </a:cubicBezTo>
                  <a:lnTo>
                    <a:pt x="9331" y="14163"/>
                  </a:lnTo>
                  <a:cubicBezTo>
                    <a:pt x="10241" y="14538"/>
                    <a:pt x="11190" y="14717"/>
                    <a:pt x="12127" y="14717"/>
                  </a:cubicBezTo>
                  <a:cubicBezTo>
                    <a:pt x="14530" y="14717"/>
                    <a:pt x="16858" y="13537"/>
                    <a:pt x="18256" y="11437"/>
                  </a:cubicBezTo>
                  <a:cubicBezTo>
                    <a:pt x="20204" y="8520"/>
                    <a:pt x="19821" y="4631"/>
                    <a:pt x="17342" y="2152"/>
                  </a:cubicBezTo>
                  <a:cubicBezTo>
                    <a:pt x="15906" y="718"/>
                    <a:pt x="14020" y="1"/>
                    <a:pt x="12135" y="1"/>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595" name="Google Shape;595;p59"/>
            <p:cNvSpPr/>
            <p:nvPr/>
          </p:nvSpPr>
          <p:spPr>
            <a:xfrm>
              <a:off x="5216725" y="889175"/>
              <a:ext cx="276000" cy="254400"/>
            </a:xfrm>
            <a:custGeom>
              <a:rect b="b" l="l" r="r" t="t"/>
              <a:pathLst>
                <a:path extrusionOk="0" h="10176" w="11040">
                  <a:moveTo>
                    <a:pt x="5456" y="1133"/>
                  </a:moveTo>
                  <a:cubicBezTo>
                    <a:pt x="6487" y="1133"/>
                    <a:pt x="7500" y="1535"/>
                    <a:pt x="8259" y="2293"/>
                  </a:cubicBezTo>
                  <a:cubicBezTo>
                    <a:pt x="9802" y="3839"/>
                    <a:pt x="9802" y="6348"/>
                    <a:pt x="8259" y="7897"/>
                  </a:cubicBezTo>
                  <a:cubicBezTo>
                    <a:pt x="7501" y="8653"/>
                    <a:pt x="6489" y="9055"/>
                    <a:pt x="5460" y="9055"/>
                  </a:cubicBezTo>
                  <a:cubicBezTo>
                    <a:pt x="4948" y="9055"/>
                    <a:pt x="4433" y="8956"/>
                    <a:pt x="3941" y="8751"/>
                  </a:cubicBezTo>
                  <a:cubicBezTo>
                    <a:pt x="2462" y="8138"/>
                    <a:pt x="1499" y="6695"/>
                    <a:pt x="1499" y="5095"/>
                  </a:cubicBezTo>
                  <a:cubicBezTo>
                    <a:pt x="1499" y="3491"/>
                    <a:pt x="2462" y="2048"/>
                    <a:pt x="3941" y="1435"/>
                  </a:cubicBezTo>
                  <a:cubicBezTo>
                    <a:pt x="4431" y="1232"/>
                    <a:pt x="4946" y="1133"/>
                    <a:pt x="5456" y="1133"/>
                  </a:cubicBezTo>
                  <a:close/>
                  <a:moveTo>
                    <a:pt x="5468" y="1"/>
                  </a:moveTo>
                  <a:cubicBezTo>
                    <a:pt x="5465" y="1"/>
                    <a:pt x="5461" y="1"/>
                    <a:pt x="5457" y="1"/>
                  </a:cubicBezTo>
                  <a:cubicBezTo>
                    <a:pt x="3029" y="4"/>
                    <a:pt x="943" y="1719"/>
                    <a:pt x="472" y="4098"/>
                  </a:cubicBezTo>
                  <a:cubicBezTo>
                    <a:pt x="1" y="6481"/>
                    <a:pt x="1275" y="8860"/>
                    <a:pt x="3519" y="9787"/>
                  </a:cubicBezTo>
                  <a:cubicBezTo>
                    <a:pt x="4151" y="10049"/>
                    <a:pt x="4811" y="10175"/>
                    <a:pt x="5463" y="10175"/>
                  </a:cubicBezTo>
                  <a:cubicBezTo>
                    <a:pt x="7120" y="10175"/>
                    <a:pt x="8725" y="9362"/>
                    <a:pt x="9693" y="7912"/>
                  </a:cubicBezTo>
                  <a:cubicBezTo>
                    <a:pt x="11040" y="5895"/>
                    <a:pt x="10774" y="3207"/>
                    <a:pt x="9059" y="1492"/>
                  </a:cubicBezTo>
                  <a:cubicBezTo>
                    <a:pt x="8108" y="535"/>
                    <a:pt x="6814" y="1"/>
                    <a:pt x="5468" y="1"/>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grpSp>
      <p:pic>
        <p:nvPicPr>
          <p:cNvPr id="596" name="Google Shape;596;p59"/>
          <p:cNvPicPr preferRelativeResize="0"/>
          <p:nvPr/>
        </p:nvPicPr>
        <p:blipFill rotWithShape="1">
          <a:blip r:embed="rId3">
            <a:alphaModFix/>
          </a:blip>
          <a:srcRect b="0" l="0" r="0" t="0"/>
          <a:stretch/>
        </p:blipFill>
        <p:spPr>
          <a:xfrm>
            <a:off x="0" y="779875"/>
            <a:ext cx="5949123" cy="4281775"/>
          </a:xfrm>
          <a:prstGeom prst="rect">
            <a:avLst/>
          </a:prstGeom>
          <a:noFill/>
          <a:ln>
            <a:noFill/>
          </a:ln>
        </p:spPr>
      </p:pic>
      <p:grpSp>
        <p:nvGrpSpPr>
          <p:cNvPr id="597" name="Google Shape;597;p59"/>
          <p:cNvGrpSpPr/>
          <p:nvPr/>
        </p:nvGrpSpPr>
        <p:grpSpPr>
          <a:xfrm>
            <a:off x="6693128" y="2733190"/>
            <a:ext cx="493957" cy="493319"/>
            <a:chOff x="5053900" y="2021500"/>
            <a:chExt cx="483750" cy="483125"/>
          </a:xfrm>
        </p:grpSpPr>
        <p:sp>
          <p:nvSpPr>
            <p:cNvPr id="598" name="Google Shape;598;p59"/>
            <p:cNvSpPr/>
            <p:nvPr/>
          </p:nvSpPr>
          <p:spPr>
            <a:xfrm>
              <a:off x="5281350" y="2078100"/>
              <a:ext cx="127375" cy="127350"/>
            </a:xfrm>
            <a:custGeom>
              <a:rect b="b" l="l" r="r" t="t"/>
              <a:pathLst>
                <a:path extrusionOk="0" h="5094" w="5095">
                  <a:moveTo>
                    <a:pt x="565" y="0"/>
                  </a:moveTo>
                  <a:cubicBezTo>
                    <a:pt x="251" y="0"/>
                    <a:pt x="1" y="254"/>
                    <a:pt x="1" y="568"/>
                  </a:cubicBezTo>
                  <a:cubicBezTo>
                    <a:pt x="1" y="879"/>
                    <a:pt x="251" y="1132"/>
                    <a:pt x="565" y="1132"/>
                  </a:cubicBezTo>
                  <a:cubicBezTo>
                    <a:pt x="2440" y="1135"/>
                    <a:pt x="3959" y="2654"/>
                    <a:pt x="3962" y="4529"/>
                  </a:cubicBezTo>
                  <a:cubicBezTo>
                    <a:pt x="3962" y="4843"/>
                    <a:pt x="4216" y="5094"/>
                    <a:pt x="4530" y="5094"/>
                  </a:cubicBezTo>
                  <a:cubicBezTo>
                    <a:pt x="4841" y="5094"/>
                    <a:pt x="5094" y="4843"/>
                    <a:pt x="5094" y="4529"/>
                  </a:cubicBezTo>
                  <a:cubicBezTo>
                    <a:pt x="5091" y="2029"/>
                    <a:pt x="3065" y="3"/>
                    <a:pt x="565" y="0"/>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599" name="Google Shape;599;p59"/>
            <p:cNvSpPr/>
            <p:nvPr/>
          </p:nvSpPr>
          <p:spPr>
            <a:xfrm>
              <a:off x="5118000" y="2021500"/>
              <a:ext cx="368700" cy="483125"/>
            </a:xfrm>
            <a:custGeom>
              <a:rect b="b" l="l" r="r" t="t"/>
              <a:pathLst>
                <a:path extrusionOk="0" h="19325" w="14748">
                  <a:moveTo>
                    <a:pt x="7088" y="1135"/>
                  </a:moveTo>
                  <a:cubicBezTo>
                    <a:pt x="8391" y="1135"/>
                    <a:pt x="9651" y="1571"/>
                    <a:pt x="10668" y="2397"/>
                  </a:cubicBezTo>
                  <a:cubicBezTo>
                    <a:pt x="13159" y="4417"/>
                    <a:pt x="13473" y="8104"/>
                    <a:pt x="11360" y="10516"/>
                  </a:cubicBezTo>
                  <a:cubicBezTo>
                    <a:pt x="10572" y="11419"/>
                    <a:pt x="10085" y="12503"/>
                    <a:pt x="9962" y="13626"/>
                  </a:cubicBezTo>
                  <a:lnTo>
                    <a:pt x="4237" y="13626"/>
                  </a:lnTo>
                  <a:cubicBezTo>
                    <a:pt x="4107" y="12482"/>
                    <a:pt x="3630" y="11407"/>
                    <a:pt x="2866" y="10550"/>
                  </a:cubicBezTo>
                  <a:cubicBezTo>
                    <a:pt x="1658" y="9191"/>
                    <a:pt x="1184" y="7367"/>
                    <a:pt x="1571" y="5549"/>
                  </a:cubicBezTo>
                  <a:cubicBezTo>
                    <a:pt x="2020" y="3427"/>
                    <a:pt x="3748" y="1706"/>
                    <a:pt x="5873" y="1262"/>
                  </a:cubicBezTo>
                  <a:cubicBezTo>
                    <a:pt x="6278" y="1177"/>
                    <a:pt x="6685" y="1135"/>
                    <a:pt x="7088" y="1135"/>
                  </a:cubicBezTo>
                  <a:close/>
                  <a:moveTo>
                    <a:pt x="9931" y="14759"/>
                  </a:moveTo>
                  <a:lnTo>
                    <a:pt x="9931" y="15323"/>
                  </a:lnTo>
                  <a:cubicBezTo>
                    <a:pt x="9931" y="15637"/>
                    <a:pt x="9678" y="15891"/>
                    <a:pt x="9364" y="15891"/>
                  </a:cubicBezTo>
                  <a:lnTo>
                    <a:pt x="4835" y="15891"/>
                  </a:lnTo>
                  <a:cubicBezTo>
                    <a:pt x="4521" y="15891"/>
                    <a:pt x="4270" y="15637"/>
                    <a:pt x="4270" y="15323"/>
                  </a:cubicBezTo>
                  <a:lnTo>
                    <a:pt x="4270" y="14759"/>
                  </a:lnTo>
                  <a:close/>
                  <a:moveTo>
                    <a:pt x="8699" y="17023"/>
                  </a:moveTo>
                  <a:cubicBezTo>
                    <a:pt x="8464" y="17694"/>
                    <a:pt x="7827" y="18192"/>
                    <a:pt x="7099" y="18192"/>
                  </a:cubicBezTo>
                  <a:cubicBezTo>
                    <a:pt x="6371" y="18192"/>
                    <a:pt x="5734" y="17694"/>
                    <a:pt x="5499" y="17023"/>
                  </a:cubicBezTo>
                  <a:close/>
                  <a:moveTo>
                    <a:pt x="7087" y="0"/>
                  </a:moveTo>
                  <a:cubicBezTo>
                    <a:pt x="6607" y="0"/>
                    <a:pt x="6123" y="50"/>
                    <a:pt x="5641" y="151"/>
                  </a:cubicBezTo>
                  <a:cubicBezTo>
                    <a:pt x="3053" y="712"/>
                    <a:pt x="1027" y="2729"/>
                    <a:pt x="462" y="5314"/>
                  </a:cubicBezTo>
                  <a:cubicBezTo>
                    <a:pt x="0" y="7488"/>
                    <a:pt x="568" y="9671"/>
                    <a:pt x="2020" y="11301"/>
                  </a:cubicBezTo>
                  <a:cubicBezTo>
                    <a:pt x="2730" y="12099"/>
                    <a:pt x="3135" y="13149"/>
                    <a:pt x="3135" y="14191"/>
                  </a:cubicBezTo>
                  <a:lnTo>
                    <a:pt x="3135" y="15323"/>
                  </a:lnTo>
                  <a:cubicBezTo>
                    <a:pt x="3138" y="16060"/>
                    <a:pt x="3612" y="16709"/>
                    <a:pt x="4309" y="16939"/>
                  </a:cubicBezTo>
                  <a:cubicBezTo>
                    <a:pt x="4409" y="17518"/>
                    <a:pt x="4681" y="18053"/>
                    <a:pt x="5094" y="18473"/>
                  </a:cubicBezTo>
                  <a:cubicBezTo>
                    <a:pt x="5642" y="19040"/>
                    <a:pt x="6371" y="19324"/>
                    <a:pt x="7099" y="19324"/>
                  </a:cubicBezTo>
                  <a:cubicBezTo>
                    <a:pt x="7828" y="19324"/>
                    <a:pt x="8556" y="19040"/>
                    <a:pt x="9104" y="18473"/>
                  </a:cubicBezTo>
                  <a:cubicBezTo>
                    <a:pt x="9518" y="18053"/>
                    <a:pt x="9790" y="17518"/>
                    <a:pt x="9889" y="16939"/>
                  </a:cubicBezTo>
                  <a:cubicBezTo>
                    <a:pt x="10587" y="16709"/>
                    <a:pt x="11061" y="16060"/>
                    <a:pt x="11064" y="15323"/>
                  </a:cubicBezTo>
                  <a:lnTo>
                    <a:pt x="11064" y="14191"/>
                  </a:lnTo>
                  <a:cubicBezTo>
                    <a:pt x="11064" y="13149"/>
                    <a:pt x="11471" y="12108"/>
                    <a:pt x="12211" y="11262"/>
                  </a:cubicBezTo>
                  <a:cubicBezTo>
                    <a:pt x="14747" y="8366"/>
                    <a:pt x="14370" y="3943"/>
                    <a:pt x="11381" y="1518"/>
                  </a:cubicBezTo>
                  <a:cubicBezTo>
                    <a:pt x="10159" y="525"/>
                    <a:pt x="8647" y="0"/>
                    <a:pt x="7087" y="0"/>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600" name="Google Shape;600;p59"/>
            <p:cNvSpPr/>
            <p:nvPr/>
          </p:nvSpPr>
          <p:spPr>
            <a:xfrm>
              <a:off x="5053900" y="2191325"/>
              <a:ext cx="56650" cy="28325"/>
            </a:xfrm>
            <a:custGeom>
              <a:rect b="b" l="l" r="r" t="t"/>
              <a:pathLst>
                <a:path extrusionOk="0" h="1133" w="2266">
                  <a:moveTo>
                    <a:pt x="569" y="0"/>
                  </a:moveTo>
                  <a:cubicBezTo>
                    <a:pt x="255" y="0"/>
                    <a:pt x="1" y="254"/>
                    <a:pt x="1" y="568"/>
                  </a:cubicBezTo>
                  <a:cubicBezTo>
                    <a:pt x="1" y="879"/>
                    <a:pt x="255" y="1133"/>
                    <a:pt x="569" y="1133"/>
                  </a:cubicBezTo>
                  <a:lnTo>
                    <a:pt x="1701" y="1133"/>
                  </a:lnTo>
                  <a:cubicBezTo>
                    <a:pt x="2012" y="1133"/>
                    <a:pt x="2266" y="879"/>
                    <a:pt x="2266" y="568"/>
                  </a:cubicBezTo>
                  <a:cubicBezTo>
                    <a:pt x="2266" y="254"/>
                    <a:pt x="2012" y="0"/>
                    <a:pt x="1701" y="0"/>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601" name="Google Shape;601;p59"/>
            <p:cNvSpPr/>
            <p:nvPr/>
          </p:nvSpPr>
          <p:spPr>
            <a:xfrm>
              <a:off x="5056850" y="2096550"/>
              <a:ext cx="50750" cy="48025"/>
            </a:xfrm>
            <a:custGeom>
              <a:rect b="b" l="l" r="r" t="t"/>
              <a:pathLst>
                <a:path extrusionOk="0" h="1921" w="2030">
                  <a:moveTo>
                    <a:pt x="622" y="0"/>
                  </a:moveTo>
                  <a:cubicBezTo>
                    <a:pt x="476" y="0"/>
                    <a:pt x="331" y="56"/>
                    <a:pt x="221" y="168"/>
                  </a:cubicBezTo>
                  <a:cubicBezTo>
                    <a:pt x="4" y="385"/>
                    <a:pt x="1" y="739"/>
                    <a:pt x="215" y="962"/>
                  </a:cubicBezTo>
                  <a:lnTo>
                    <a:pt x="1015" y="1762"/>
                  </a:lnTo>
                  <a:cubicBezTo>
                    <a:pt x="1125" y="1868"/>
                    <a:pt x="1267" y="1921"/>
                    <a:pt x="1409" y="1921"/>
                  </a:cubicBezTo>
                  <a:cubicBezTo>
                    <a:pt x="1554" y="1921"/>
                    <a:pt x="1699" y="1865"/>
                    <a:pt x="1809" y="1753"/>
                  </a:cubicBezTo>
                  <a:cubicBezTo>
                    <a:pt x="2027" y="1536"/>
                    <a:pt x="2030" y="1183"/>
                    <a:pt x="1815" y="962"/>
                  </a:cubicBezTo>
                  <a:lnTo>
                    <a:pt x="1015" y="159"/>
                  </a:lnTo>
                  <a:cubicBezTo>
                    <a:pt x="905" y="53"/>
                    <a:pt x="763" y="0"/>
                    <a:pt x="622" y="0"/>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602" name="Google Shape;602;p59"/>
            <p:cNvSpPr/>
            <p:nvPr/>
          </p:nvSpPr>
          <p:spPr>
            <a:xfrm>
              <a:off x="5056400" y="2266400"/>
              <a:ext cx="51200" cy="48350"/>
            </a:xfrm>
            <a:custGeom>
              <a:rect b="b" l="l" r="r" t="t"/>
              <a:pathLst>
                <a:path extrusionOk="0" h="1934" w="2048">
                  <a:moveTo>
                    <a:pt x="1427" y="0"/>
                  </a:moveTo>
                  <a:cubicBezTo>
                    <a:pt x="1285" y="0"/>
                    <a:pt x="1143" y="53"/>
                    <a:pt x="1033" y="159"/>
                  </a:cubicBezTo>
                  <a:lnTo>
                    <a:pt x="233" y="962"/>
                  </a:lnTo>
                  <a:cubicBezTo>
                    <a:pt x="4" y="1179"/>
                    <a:pt x="1" y="1545"/>
                    <a:pt x="227" y="1768"/>
                  </a:cubicBezTo>
                  <a:cubicBezTo>
                    <a:pt x="338" y="1879"/>
                    <a:pt x="482" y="1934"/>
                    <a:pt x="627" y="1934"/>
                  </a:cubicBezTo>
                  <a:cubicBezTo>
                    <a:pt x="774" y="1934"/>
                    <a:pt x="922" y="1876"/>
                    <a:pt x="1033" y="1762"/>
                  </a:cubicBezTo>
                  <a:lnTo>
                    <a:pt x="1833" y="962"/>
                  </a:lnTo>
                  <a:cubicBezTo>
                    <a:pt x="2048" y="738"/>
                    <a:pt x="2045" y="385"/>
                    <a:pt x="1827" y="168"/>
                  </a:cubicBezTo>
                  <a:cubicBezTo>
                    <a:pt x="1717" y="56"/>
                    <a:pt x="1572" y="0"/>
                    <a:pt x="1427" y="0"/>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603" name="Google Shape;603;p59"/>
            <p:cNvSpPr/>
            <p:nvPr/>
          </p:nvSpPr>
          <p:spPr>
            <a:xfrm>
              <a:off x="5480400" y="2191325"/>
              <a:ext cx="56650" cy="28325"/>
            </a:xfrm>
            <a:custGeom>
              <a:rect b="b" l="l" r="r" t="t"/>
              <a:pathLst>
                <a:path extrusionOk="0" h="1133" w="2266">
                  <a:moveTo>
                    <a:pt x="568" y="0"/>
                  </a:moveTo>
                  <a:cubicBezTo>
                    <a:pt x="254" y="0"/>
                    <a:pt x="1" y="254"/>
                    <a:pt x="1" y="568"/>
                  </a:cubicBezTo>
                  <a:cubicBezTo>
                    <a:pt x="1" y="879"/>
                    <a:pt x="254" y="1133"/>
                    <a:pt x="568" y="1133"/>
                  </a:cubicBezTo>
                  <a:lnTo>
                    <a:pt x="1701" y="1133"/>
                  </a:lnTo>
                  <a:cubicBezTo>
                    <a:pt x="2012" y="1133"/>
                    <a:pt x="2265" y="879"/>
                    <a:pt x="2265" y="568"/>
                  </a:cubicBezTo>
                  <a:cubicBezTo>
                    <a:pt x="2265" y="254"/>
                    <a:pt x="2012" y="0"/>
                    <a:pt x="1701" y="0"/>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604" name="Google Shape;604;p59"/>
            <p:cNvSpPr/>
            <p:nvPr/>
          </p:nvSpPr>
          <p:spPr>
            <a:xfrm>
              <a:off x="5479800" y="2096550"/>
              <a:ext cx="54300" cy="48225"/>
            </a:xfrm>
            <a:custGeom>
              <a:rect b="b" l="l" r="r" t="t"/>
              <a:pathLst>
                <a:path extrusionOk="0" h="1929" w="2172">
                  <a:moveTo>
                    <a:pt x="1550" y="0"/>
                  </a:moveTo>
                  <a:cubicBezTo>
                    <a:pt x="1409" y="0"/>
                    <a:pt x="1267" y="53"/>
                    <a:pt x="1157" y="159"/>
                  </a:cubicBezTo>
                  <a:lnTo>
                    <a:pt x="357" y="962"/>
                  </a:lnTo>
                  <a:cubicBezTo>
                    <a:pt x="1" y="1318"/>
                    <a:pt x="251" y="1928"/>
                    <a:pt x="756" y="1928"/>
                  </a:cubicBezTo>
                  <a:cubicBezTo>
                    <a:pt x="907" y="1928"/>
                    <a:pt x="1051" y="1868"/>
                    <a:pt x="1157" y="1762"/>
                  </a:cubicBezTo>
                  <a:lnTo>
                    <a:pt x="1957" y="959"/>
                  </a:lnTo>
                  <a:cubicBezTo>
                    <a:pt x="2172" y="739"/>
                    <a:pt x="2169" y="385"/>
                    <a:pt x="1951" y="168"/>
                  </a:cubicBezTo>
                  <a:cubicBezTo>
                    <a:pt x="1841" y="56"/>
                    <a:pt x="1696" y="0"/>
                    <a:pt x="1550" y="0"/>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605" name="Google Shape;605;p59"/>
            <p:cNvSpPr/>
            <p:nvPr/>
          </p:nvSpPr>
          <p:spPr>
            <a:xfrm>
              <a:off x="5483350" y="2266400"/>
              <a:ext cx="54300" cy="48225"/>
            </a:xfrm>
            <a:custGeom>
              <a:rect b="b" l="l" r="r" t="t"/>
              <a:pathLst>
                <a:path extrusionOk="0" h="1929" w="2172">
                  <a:moveTo>
                    <a:pt x="622" y="0"/>
                  </a:moveTo>
                  <a:cubicBezTo>
                    <a:pt x="476" y="0"/>
                    <a:pt x="331" y="56"/>
                    <a:pt x="221" y="168"/>
                  </a:cubicBezTo>
                  <a:cubicBezTo>
                    <a:pt x="4" y="385"/>
                    <a:pt x="1" y="738"/>
                    <a:pt x="215" y="962"/>
                  </a:cubicBezTo>
                  <a:lnTo>
                    <a:pt x="1015" y="1762"/>
                  </a:lnTo>
                  <a:cubicBezTo>
                    <a:pt x="1121" y="1868"/>
                    <a:pt x="1266" y="1928"/>
                    <a:pt x="1417" y="1928"/>
                  </a:cubicBezTo>
                  <a:cubicBezTo>
                    <a:pt x="1921" y="1928"/>
                    <a:pt x="2172" y="1318"/>
                    <a:pt x="1815" y="962"/>
                  </a:cubicBezTo>
                  <a:lnTo>
                    <a:pt x="1015" y="159"/>
                  </a:lnTo>
                  <a:cubicBezTo>
                    <a:pt x="905" y="53"/>
                    <a:pt x="763" y="0"/>
                    <a:pt x="622" y="0"/>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grpSp>
      <p:sp>
        <p:nvSpPr>
          <p:cNvPr id="606" name="Google Shape;606;p59"/>
          <p:cNvSpPr txBox="1"/>
          <p:nvPr/>
        </p:nvSpPr>
        <p:spPr>
          <a:xfrm>
            <a:off x="0" y="5061650"/>
            <a:ext cx="26472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Calibri"/>
                <a:ea typeface="Calibri"/>
                <a:cs typeface="Calibri"/>
                <a:sym typeface="Calibri"/>
              </a:rPr>
              <a:t>C</a:t>
            </a:r>
            <a:r>
              <a:rPr i="0" lang="en-US" sz="1000" u="none" cap="none" strike="noStrike">
                <a:solidFill>
                  <a:schemeClr val="dk1"/>
                </a:solidFill>
                <a:latin typeface="Calibri"/>
                <a:ea typeface="Calibri"/>
                <a:cs typeface="Calibri"/>
                <a:sym typeface="Calibri"/>
              </a:rPr>
              <a:t>aravaggio</a:t>
            </a:r>
            <a:r>
              <a:rPr lang="en-US" sz="1000">
                <a:solidFill>
                  <a:schemeClr val="dk1"/>
                </a:solidFill>
                <a:latin typeface="Calibri"/>
                <a:ea typeface="Calibri"/>
                <a:cs typeface="Calibri"/>
                <a:sym typeface="Calibri"/>
              </a:rPr>
              <a:t>, </a:t>
            </a:r>
            <a:r>
              <a:rPr i="1" lang="en-US" sz="1000" u="none" cap="none" strike="noStrike">
                <a:solidFill>
                  <a:schemeClr val="dk1"/>
                </a:solidFill>
                <a:latin typeface="Calibri"/>
                <a:ea typeface="Calibri"/>
                <a:cs typeface="Calibri"/>
                <a:sym typeface="Calibri"/>
              </a:rPr>
              <a:t>The Cardsharps</a:t>
            </a:r>
            <a:r>
              <a:rPr lang="en-US" sz="1000" u="none" cap="none" strike="noStrike">
                <a:solidFill>
                  <a:schemeClr val="dk1"/>
                </a:solidFill>
                <a:latin typeface="Calibri"/>
                <a:ea typeface="Calibri"/>
                <a:cs typeface="Calibri"/>
                <a:sym typeface="Calibri"/>
              </a:rPr>
              <a:t>,</a:t>
            </a:r>
            <a:r>
              <a:rPr lang="en-US" sz="1000">
                <a:solidFill>
                  <a:schemeClr val="dk1"/>
                </a:solidFill>
                <a:latin typeface="Calibri"/>
                <a:ea typeface="Calibri"/>
                <a:cs typeface="Calibri"/>
                <a:sym typeface="Calibri"/>
              </a:rPr>
              <a:t> c. 1596–97, o</a:t>
            </a:r>
            <a:r>
              <a:rPr b="0" i="0" lang="en-US" sz="1000" u="none" cap="none" strike="noStrike">
                <a:solidFill>
                  <a:schemeClr val="dk1"/>
                </a:solidFill>
                <a:latin typeface="Calibri"/>
                <a:ea typeface="Calibri"/>
                <a:cs typeface="Calibri"/>
                <a:sym typeface="Calibri"/>
              </a:rPr>
              <a:t>il on canvas</a:t>
            </a:r>
            <a:r>
              <a:rPr lang="en-US" sz="1000">
                <a:solidFill>
                  <a:schemeClr val="dk1"/>
                </a:solidFill>
                <a:latin typeface="Calibri"/>
                <a:ea typeface="Calibri"/>
                <a:cs typeface="Calibri"/>
                <a:sym typeface="Calibri"/>
              </a:rPr>
              <a:t>. Kimbell Art Museum</a:t>
            </a:r>
            <a:endParaRPr b="0" i="0" sz="1000" u="none" cap="none" strike="noStrike">
              <a:solidFill>
                <a:schemeClr val="dk1"/>
              </a:solidFill>
              <a:latin typeface="Quattrocento Sans"/>
              <a:ea typeface="Quattrocento Sans"/>
              <a:cs typeface="Quattrocento Sans"/>
              <a:sym typeface="Quattrocento Sans"/>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D8D8"/>
        </a:solidFill>
      </p:bgPr>
    </p:bg>
    <p:spTree>
      <p:nvGrpSpPr>
        <p:cNvPr id="611" name="Shape 611"/>
        <p:cNvGrpSpPr/>
        <p:nvPr/>
      </p:nvGrpSpPr>
      <p:grpSpPr>
        <a:xfrm>
          <a:off x="0" y="0"/>
          <a:ext cx="0" cy="0"/>
          <a:chOff x="0" y="0"/>
          <a:chExt cx="0" cy="0"/>
        </a:xfrm>
      </p:grpSpPr>
      <p:sp>
        <p:nvSpPr>
          <p:cNvPr id="612" name="Google Shape;612;p60"/>
          <p:cNvSpPr txBox="1"/>
          <p:nvPr/>
        </p:nvSpPr>
        <p:spPr>
          <a:xfrm>
            <a:off x="7450700" y="761725"/>
            <a:ext cx="4407600" cy="2862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0" i="0" lang="en-US" sz="2000" u="none" cap="none" strike="noStrike">
                <a:solidFill>
                  <a:schemeClr val="dk1"/>
                </a:solidFill>
                <a:latin typeface="Calibri"/>
                <a:ea typeface="Calibri"/>
                <a:cs typeface="Calibri"/>
                <a:sym typeface="Calibri"/>
              </a:rPr>
              <a:t>What do you think will happen </a:t>
            </a:r>
            <a:r>
              <a:rPr b="1" i="0" lang="en-US" sz="2000" u="none" cap="none" strike="noStrike">
                <a:solidFill>
                  <a:schemeClr val="dk1"/>
                </a:solidFill>
                <a:latin typeface="Calibri"/>
                <a:ea typeface="Calibri"/>
                <a:cs typeface="Calibri"/>
                <a:sym typeface="Calibri"/>
              </a:rPr>
              <a:t>next</a:t>
            </a:r>
            <a:r>
              <a:rPr b="0" i="0" lang="en-US" sz="2000" u="none" cap="none" strike="noStrike">
                <a:solidFill>
                  <a:schemeClr val="dk1"/>
                </a:solidFill>
                <a:latin typeface="Calibri"/>
                <a:ea typeface="Calibri"/>
                <a:cs typeface="Calibri"/>
                <a:sym typeface="Calibri"/>
              </a:rPr>
              <a:t>? What would you do in this situation? How does Caravaggio create a sense of </a:t>
            </a:r>
            <a:r>
              <a:rPr b="1" i="0" lang="en-US" sz="2000" u="none" cap="none" strike="noStrike">
                <a:solidFill>
                  <a:schemeClr val="dk1"/>
                </a:solidFill>
                <a:latin typeface="Calibri"/>
                <a:ea typeface="Calibri"/>
                <a:cs typeface="Calibri"/>
                <a:sym typeface="Calibri"/>
              </a:rPr>
              <a:t>drama</a:t>
            </a:r>
            <a:r>
              <a:rPr b="0" i="0" lang="en-US" sz="2000" u="none" cap="none" strike="noStrike">
                <a:solidFill>
                  <a:schemeClr val="dk1"/>
                </a:solidFill>
                <a:latin typeface="Calibri"/>
                <a:ea typeface="Calibri"/>
                <a:cs typeface="Calibri"/>
                <a:sym typeface="Calibri"/>
              </a:rPr>
              <a:t>? </a:t>
            </a:r>
            <a:endParaRPr b="0" i="0" sz="2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000"/>
              <a:buFont typeface="Arial"/>
              <a:buNone/>
            </a:pPr>
            <a:r>
              <a:t/>
            </a:r>
            <a:endParaRPr b="0" i="0" sz="2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000"/>
              <a:buFont typeface="Arial"/>
              <a:buNone/>
            </a:pPr>
            <a:r>
              <a:t/>
            </a:r>
            <a:endParaRPr b="0" i="0" sz="2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000"/>
              <a:buFont typeface="Arial"/>
              <a:buNone/>
            </a:pPr>
            <a:r>
              <a:rPr b="1" i="0" lang="en-US" sz="2000" u="none" cap="none" strike="noStrike">
                <a:solidFill>
                  <a:schemeClr val="dk1"/>
                </a:solidFill>
                <a:latin typeface="Calibri"/>
                <a:ea typeface="Calibri"/>
                <a:cs typeface="Calibri"/>
                <a:sym typeface="Calibri"/>
              </a:rPr>
              <a:t>Write </a:t>
            </a:r>
            <a:r>
              <a:rPr b="0" i="0" lang="en-US" sz="2000" u="none" cap="none" strike="noStrike">
                <a:solidFill>
                  <a:schemeClr val="dk1"/>
                </a:solidFill>
                <a:latin typeface="Calibri"/>
                <a:ea typeface="Calibri"/>
                <a:cs typeface="Calibri"/>
                <a:sym typeface="Calibri"/>
              </a:rPr>
              <a:t>a story from the perspective of one of the characters.</a:t>
            </a:r>
            <a:endParaRPr b="0" i="0" sz="2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Calibri"/>
                <a:ea typeface="Calibri"/>
                <a:cs typeface="Calibri"/>
                <a:sym typeface="Calibri"/>
              </a:rPr>
              <a:t> </a:t>
            </a:r>
            <a:r>
              <a:rPr b="0" i="0" lang="en-US" sz="2000" u="none" cap="none" strike="noStrike">
                <a:solidFill>
                  <a:srgbClr val="000000"/>
                </a:solidFill>
                <a:latin typeface="Calibri"/>
                <a:ea typeface="Calibri"/>
                <a:cs typeface="Calibri"/>
                <a:sym typeface="Calibri"/>
              </a:rPr>
              <a:t>  </a:t>
            </a:r>
            <a:endParaRPr b="0" i="0" sz="2000" u="none" cap="none" strike="noStrike">
              <a:solidFill>
                <a:srgbClr val="000000"/>
              </a:solidFill>
              <a:latin typeface="Quattrocento Sans"/>
              <a:ea typeface="Quattrocento Sans"/>
              <a:cs typeface="Quattrocento Sans"/>
              <a:sym typeface="Quattrocento Sans"/>
            </a:endParaRPr>
          </a:p>
        </p:txBody>
      </p:sp>
      <p:grpSp>
        <p:nvGrpSpPr>
          <p:cNvPr id="613" name="Google Shape;613;p60"/>
          <p:cNvGrpSpPr/>
          <p:nvPr/>
        </p:nvGrpSpPr>
        <p:grpSpPr>
          <a:xfrm>
            <a:off x="6673328" y="863125"/>
            <a:ext cx="533549" cy="280331"/>
            <a:chOff x="2080675" y="352325"/>
            <a:chExt cx="485000" cy="254800"/>
          </a:xfrm>
        </p:grpSpPr>
        <p:sp>
          <p:nvSpPr>
            <p:cNvPr id="614" name="Google Shape;614;p60"/>
            <p:cNvSpPr/>
            <p:nvPr/>
          </p:nvSpPr>
          <p:spPr>
            <a:xfrm>
              <a:off x="2080675" y="352325"/>
              <a:ext cx="485000" cy="254800"/>
            </a:xfrm>
            <a:custGeom>
              <a:rect b="b" l="l" r="r" t="t"/>
              <a:pathLst>
                <a:path extrusionOk="0" h="10192" w="19400">
                  <a:moveTo>
                    <a:pt x="5514" y="2183"/>
                  </a:moveTo>
                  <a:cubicBezTo>
                    <a:pt x="4291" y="3932"/>
                    <a:pt x="4291" y="6254"/>
                    <a:pt x="5514" y="8002"/>
                  </a:cubicBezTo>
                  <a:cubicBezTo>
                    <a:pt x="4858" y="7685"/>
                    <a:pt x="4230" y="7320"/>
                    <a:pt x="3632" y="6909"/>
                  </a:cubicBezTo>
                  <a:cubicBezTo>
                    <a:pt x="2841" y="6368"/>
                    <a:pt x="2099" y="5762"/>
                    <a:pt x="1410" y="5097"/>
                  </a:cubicBezTo>
                  <a:cubicBezTo>
                    <a:pt x="2071" y="4454"/>
                    <a:pt x="3572" y="3126"/>
                    <a:pt x="5514" y="2183"/>
                  </a:cubicBezTo>
                  <a:close/>
                  <a:moveTo>
                    <a:pt x="13865" y="2171"/>
                  </a:moveTo>
                  <a:cubicBezTo>
                    <a:pt x="14527" y="2491"/>
                    <a:pt x="15167" y="2866"/>
                    <a:pt x="15774" y="3283"/>
                  </a:cubicBezTo>
                  <a:cubicBezTo>
                    <a:pt x="16562" y="3823"/>
                    <a:pt x="17304" y="4430"/>
                    <a:pt x="17996" y="5094"/>
                  </a:cubicBezTo>
                  <a:cubicBezTo>
                    <a:pt x="17307" y="5759"/>
                    <a:pt x="16565" y="6365"/>
                    <a:pt x="15774" y="6909"/>
                  </a:cubicBezTo>
                  <a:cubicBezTo>
                    <a:pt x="15167" y="7326"/>
                    <a:pt x="14530" y="7697"/>
                    <a:pt x="13865" y="8017"/>
                  </a:cubicBezTo>
                  <a:cubicBezTo>
                    <a:pt x="15097" y="6263"/>
                    <a:pt x="15097" y="3926"/>
                    <a:pt x="13865" y="2171"/>
                  </a:cubicBezTo>
                  <a:close/>
                  <a:moveTo>
                    <a:pt x="9801" y="1133"/>
                  </a:moveTo>
                  <a:cubicBezTo>
                    <a:pt x="11948" y="1190"/>
                    <a:pt x="13657" y="2947"/>
                    <a:pt x="13657" y="5091"/>
                  </a:cubicBezTo>
                  <a:cubicBezTo>
                    <a:pt x="13657" y="7238"/>
                    <a:pt x="11948" y="8995"/>
                    <a:pt x="9801" y="9053"/>
                  </a:cubicBezTo>
                  <a:lnTo>
                    <a:pt x="9566" y="9053"/>
                  </a:lnTo>
                  <a:cubicBezTo>
                    <a:pt x="7431" y="8983"/>
                    <a:pt x="5734" y="7232"/>
                    <a:pt x="5728" y="5094"/>
                  </a:cubicBezTo>
                  <a:cubicBezTo>
                    <a:pt x="5731" y="2947"/>
                    <a:pt x="7440" y="1190"/>
                    <a:pt x="9587" y="1133"/>
                  </a:cubicBezTo>
                  <a:close/>
                  <a:moveTo>
                    <a:pt x="9557" y="0"/>
                  </a:moveTo>
                  <a:cubicBezTo>
                    <a:pt x="7440" y="37"/>
                    <a:pt x="5166" y="852"/>
                    <a:pt x="2965" y="2362"/>
                  </a:cubicBezTo>
                  <a:cubicBezTo>
                    <a:pt x="1283" y="3518"/>
                    <a:pt x="239" y="4665"/>
                    <a:pt x="196" y="4714"/>
                  </a:cubicBezTo>
                  <a:cubicBezTo>
                    <a:pt x="0" y="4928"/>
                    <a:pt x="0" y="5257"/>
                    <a:pt x="196" y="5472"/>
                  </a:cubicBezTo>
                  <a:cubicBezTo>
                    <a:pt x="239" y="5523"/>
                    <a:pt x="1283" y="6670"/>
                    <a:pt x="2965" y="7827"/>
                  </a:cubicBezTo>
                  <a:cubicBezTo>
                    <a:pt x="5166" y="9337"/>
                    <a:pt x="7440" y="10149"/>
                    <a:pt x="9557" y="10188"/>
                  </a:cubicBezTo>
                  <a:cubicBezTo>
                    <a:pt x="9602" y="10188"/>
                    <a:pt x="9647" y="10191"/>
                    <a:pt x="9692" y="10191"/>
                  </a:cubicBezTo>
                  <a:lnTo>
                    <a:pt x="9717" y="10191"/>
                  </a:lnTo>
                  <a:cubicBezTo>
                    <a:pt x="11869" y="10185"/>
                    <a:pt x="14194" y="9367"/>
                    <a:pt x="16435" y="7827"/>
                  </a:cubicBezTo>
                  <a:cubicBezTo>
                    <a:pt x="18120" y="6670"/>
                    <a:pt x="19161" y="5523"/>
                    <a:pt x="19207" y="5475"/>
                  </a:cubicBezTo>
                  <a:cubicBezTo>
                    <a:pt x="19400" y="5257"/>
                    <a:pt x="19400" y="4931"/>
                    <a:pt x="19207" y="4714"/>
                  </a:cubicBezTo>
                  <a:cubicBezTo>
                    <a:pt x="19161" y="4665"/>
                    <a:pt x="18120" y="3521"/>
                    <a:pt x="16435" y="2365"/>
                  </a:cubicBezTo>
                  <a:cubicBezTo>
                    <a:pt x="14191" y="822"/>
                    <a:pt x="11869" y="6"/>
                    <a:pt x="9717" y="0"/>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CC0000"/>
                </a:solidFill>
                <a:latin typeface="Arial"/>
                <a:ea typeface="Arial"/>
                <a:cs typeface="Arial"/>
                <a:sym typeface="Arial"/>
              </a:endParaRPr>
            </a:p>
          </p:txBody>
        </p:sp>
        <p:sp>
          <p:nvSpPr>
            <p:cNvPr id="615" name="Google Shape;615;p60"/>
            <p:cNvSpPr/>
            <p:nvPr/>
          </p:nvSpPr>
          <p:spPr>
            <a:xfrm>
              <a:off x="2246650" y="408900"/>
              <a:ext cx="147075" cy="141600"/>
            </a:xfrm>
            <a:custGeom>
              <a:rect b="b" l="l" r="r" t="t"/>
              <a:pathLst>
                <a:path extrusionOk="0" h="5664" w="5883">
                  <a:moveTo>
                    <a:pt x="3054" y="1132"/>
                  </a:moveTo>
                  <a:cubicBezTo>
                    <a:pt x="3495" y="1132"/>
                    <a:pt x="3930" y="1304"/>
                    <a:pt x="4255" y="1630"/>
                  </a:cubicBezTo>
                  <a:cubicBezTo>
                    <a:pt x="4738" y="2116"/>
                    <a:pt x="4886" y="2846"/>
                    <a:pt x="4624" y="3480"/>
                  </a:cubicBezTo>
                  <a:cubicBezTo>
                    <a:pt x="4358" y="4115"/>
                    <a:pt x="3739" y="4531"/>
                    <a:pt x="3053" y="4531"/>
                  </a:cubicBezTo>
                  <a:cubicBezTo>
                    <a:pt x="2114" y="4528"/>
                    <a:pt x="1357" y="3770"/>
                    <a:pt x="1353" y="2831"/>
                  </a:cubicBezTo>
                  <a:cubicBezTo>
                    <a:pt x="1353" y="2143"/>
                    <a:pt x="1767" y="1524"/>
                    <a:pt x="2404" y="1261"/>
                  </a:cubicBezTo>
                  <a:cubicBezTo>
                    <a:pt x="2614" y="1174"/>
                    <a:pt x="2835" y="1132"/>
                    <a:pt x="3054" y="1132"/>
                  </a:cubicBezTo>
                  <a:close/>
                  <a:moveTo>
                    <a:pt x="3053" y="1"/>
                  </a:moveTo>
                  <a:cubicBezTo>
                    <a:pt x="2316" y="1"/>
                    <a:pt x="1593" y="288"/>
                    <a:pt x="1052" y="829"/>
                  </a:cubicBezTo>
                  <a:cubicBezTo>
                    <a:pt x="242" y="1639"/>
                    <a:pt x="1" y="2855"/>
                    <a:pt x="439" y="3915"/>
                  </a:cubicBezTo>
                  <a:cubicBezTo>
                    <a:pt x="876" y="4972"/>
                    <a:pt x="1909" y="5663"/>
                    <a:pt x="3053" y="5663"/>
                  </a:cubicBezTo>
                  <a:cubicBezTo>
                    <a:pt x="4614" y="5660"/>
                    <a:pt x="5883" y="4395"/>
                    <a:pt x="5883" y="2831"/>
                  </a:cubicBezTo>
                  <a:cubicBezTo>
                    <a:pt x="5883" y="1687"/>
                    <a:pt x="5194" y="654"/>
                    <a:pt x="4137" y="216"/>
                  </a:cubicBezTo>
                  <a:cubicBezTo>
                    <a:pt x="3786" y="71"/>
                    <a:pt x="3418" y="1"/>
                    <a:pt x="3053" y="1"/>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CC0000"/>
                </a:solidFill>
                <a:latin typeface="Arial"/>
                <a:ea typeface="Arial"/>
                <a:cs typeface="Arial"/>
                <a:sym typeface="Arial"/>
              </a:endParaRPr>
            </a:p>
          </p:txBody>
        </p:sp>
      </p:grpSp>
      <p:pic>
        <p:nvPicPr>
          <p:cNvPr id="616" name="Google Shape;616;p60"/>
          <p:cNvPicPr preferRelativeResize="0"/>
          <p:nvPr/>
        </p:nvPicPr>
        <p:blipFill rotWithShape="1">
          <a:blip r:embed="rId3">
            <a:alphaModFix/>
          </a:blip>
          <a:srcRect b="0" l="0" r="0" t="0"/>
          <a:stretch/>
        </p:blipFill>
        <p:spPr>
          <a:xfrm>
            <a:off x="0" y="779875"/>
            <a:ext cx="5949123" cy="4281775"/>
          </a:xfrm>
          <a:prstGeom prst="rect">
            <a:avLst/>
          </a:prstGeom>
          <a:noFill/>
          <a:ln>
            <a:noFill/>
          </a:ln>
        </p:spPr>
      </p:pic>
      <p:sp>
        <p:nvSpPr>
          <p:cNvPr id="617" name="Google Shape;617;p60"/>
          <p:cNvSpPr/>
          <p:nvPr/>
        </p:nvSpPr>
        <p:spPr>
          <a:xfrm>
            <a:off x="6731450" y="2716238"/>
            <a:ext cx="417308" cy="409062"/>
          </a:xfrm>
          <a:custGeom>
            <a:rect b="b" l="l" r="r" t="t"/>
            <a:pathLst>
              <a:path extrusionOk="0" h="19396" w="19787">
                <a:moveTo>
                  <a:pt x="16583" y="1203"/>
                </a:moveTo>
                <a:cubicBezTo>
                  <a:pt x="17017" y="1203"/>
                  <a:pt x="17451" y="1370"/>
                  <a:pt x="17782" y="1702"/>
                </a:cubicBezTo>
                <a:cubicBezTo>
                  <a:pt x="18446" y="2363"/>
                  <a:pt x="18446" y="3438"/>
                  <a:pt x="17782" y="4102"/>
                </a:cubicBezTo>
                <a:lnTo>
                  <a:pt x="16565" y="5319"/>
                </a:lnTo>
                <a:lnTo>
                  <a:pt x="14165" y="2918"/>
                </a:lnTo>
                <a:lnTo>
                  <a:pt x="15382" y="1702"/>
                </a:lnTo>
                <a:cubicBezTo>
                  <a:pt x="15714" y="1370"/>
                  <a:pt x="16149" y="1203"/>
                  <a:pt x="16583" y="1203"/>
                </a:cubicBezTo>
                <a:close/>
                <a:moveTo>
                  <a:pt x="13362" y="3719"/>
                </a:moveTo>
                <a:lnTo>
                  <a:pt x="14162" y="4519"/>
                </a:lnTo>
                <a:lnTo>
                  <a:pt x="4587" y="14096"/>
                </a:lnTo>
                <a:cubicBezTo>
                  <a:pt x="4255" y="13861"/>
                  <a:pt x="3884" y="13692"/>
                  <a:pt x="3488" y="13595"/>
                </a:cubicBezTo>
                <a:lnTo>
                  <a:pt x="13310" y="3770"/>
                </a:lnTo>
                <a:lnTo>
                  <a:pt x="13362" y="3719"/>
                </a:lnTo>
                <a:close/>
                <a:moveTo>
                  <a:pt x="14965" y="5322"/>
                </a:moveTo>
                <a:lnTo>
                  <a:pt x="15765" y="6122"/>
                </a:lnTo>
                <a:lnTo>
                  <a:pt x="15714" y="6173"/>
                </a:lnTo>
                <a:lnTo>
                  <a:pt x="5888" y="15996"/>
                </a:lnTo>
                <a:cubicBezTo>
                  <a:pt x="5792" y="15600"/>
                  <a:pt x="5623" y="15229"/>
                  <a:pt x="5387" y="14897"/>
                </a:cubicBezTo>
                <a:lnTo>
                  <a:pt x="14965" y="5322"/>
                </a:lnTo>
                <a:close/>
                <a:moveTo>
                  <a:pt x="2704" y="14631"/>
                </a:moveTo>
                <a:cubicBezTo>
                  <a:pt x="3925" y="14631"/>
                  <a:pt x="4911" y="15655"/>
                  <a:pt x="4850" y="16889"/>
                </a:cubicBezTo>
                <a:lnTo>
                  <a:pt x="3736" y="17249"/>
                </a:lnTo>
                <a:cubicBezTo>
                  <a:pt x="3449" y="16572"/>
                  <a:pt x="2911" y="16035"/>
                  <a:pt x="2235" y="15748"/>
                </a:cubicBezTo>
                <a:lnTo>
                  <a:pt x="2594" y="14634"/>
                </a:lnTo>
                <a:cubicBezTo>
                  <a:pt x="2631" y="14632"/>
                  <a:pt x="2667" y="14631"/>
                  <a:pt x="2704" y="14631"/>
                </a:cubicBezTo>
                <a:close/>
                <a:moveTo>
                  <a:pt x="1888" y="16835"/>
                </a:moveTo>
                <a:cubicBezTo>
                  <a:pt x="2217" y="17001"/>
                  <a:pt x="2483" y="17267"/>
                  <a:pt x="2649" y="17596"/>
                </a:cubicBezTo>
                <a:lnTo>
                  <a:pt x="1528" y="17955"/>
                </a:lnTo>
                <a:lnTo>
                  <a:pt x="1888" y="16835"/>
                </a:lnTo>
                <a:close/>
                <a:moveTo>
                  <a:pt x="16654" y="1"/>
                </a:moveTo>
                <a:cubicBezTo>
                  <a:pt x="15897" y="1"/>
                  <a:pt x="15141" y="302"/>
                  <a:pt x="14581" y="901"/>
                </a:cubicBezTo>
                <a:lnTo>
                  <a:pt x="11710" y="3770"/>
                </a:lnTo>
                <a:lnTo>
                  <a:pt x="1882" y="13601"/>
                </a:lnTo>
                <a:cubicBezTo>
                  <a:pt x="1861" y="13619"/>
                  <a:pt x="1842" y="13641"/>
                  <a:pt x="1827" y="13662"/>
                </a:cubicBezTo>
                <a:lnTo>
                  <a:pt x="1809" y="13677"/>
                </a:lnTo>
                <a:lnTo>
                  <a:pt x="1788" y="13695"/>
                </a:lnTo>
                <a:cubicBezTo>
                  <a:pt x="1782" y="13701"/>
                  <a:pt x="1773" y="13707"/>
                  <a:pt x="1767" y="13716"/>
                </a:cubicBezTo>
                <a:cubicBezTo>
                  <a:pt x="1761" y="13722"/>
                  <a:pt x="1755" y="13725"/>
                  <a:pt x="1752" y="13731"/>
                </a:cubicBezTo>
                <a:cubicBezTo>
                  <a:pt x="1746" y="13737"/>
                  <a:pt x="1737" y="13746"/>
                  <a:pt x="1728" y="13755"/>
                </a:cubicBezTo>
                <a:lnTo>
                  <a:pt x="1716" y="13773"/>
                </a:lnTo>
                <a:cubicBezTo>
                  <a:pt x="1710" y="13782"/>
                  <a:pt x="1704" y="13789"/>
                  <a:pt x="1698" y="13801"/>
                </a:cubicBezTo>
                <a:cubicBezTo>
                  <a:pt x="1688" y="13810"/>
                  <a:pt x="1688" y="13813"/>
                  <a:pt x="1685" y="13819"/>
                </a:cubicBezTo>
                <a:cubicBezTo>
                  <a:pt x="1679" y="13825"/>
                  <a:pt x="1673" y="13837"/>
                  <a:pt x="1667" y="13846"/>
                </a:cubicBezTo>
                <a:cubicBezTo>
                  <a:pt x="1661" y="13855"/>
                  <a:pt x="1658" y="13861"/>
                  <a:pt x="1655" y="13870"/>
                </a:cubicBezTo>
                <a:cubicBezTo>
                  <a:pt x="1652" y="13879"/>
                  <a:pt x="1646" y="13885"/>
                  <a:pt x="1643" y="13894"/>
                </a:cubicBezTo>
                <a:cubicBezTo>
                  <a:pt x="1640" y="13903"/>
                  <a:pt x="1634" y="13918"/>
                  <a:pt x="1631" y="13933"/>
                </a:cubicBezTo>
                <a:cubicBezTo>
                  <a:pt x="1631" y="13936"/>
                  <a:pt x="1625" y="13939"/>
                  <a:pt x="1625" y="13943"/>
                </a:cubicBezTo>
                <a:lnTo>
                  <a:pt x="1625" y="13949"/>
                </a:lnTo>
                <a:cubicBezTo>
                  <a:pt x="1625" y="13949"/>
                  <a:pt x="1625" y="13952"/>
                  <a:pt x="1625" y="13952"/>
                </a:cubicBezTo>
                <a:lnTo>
                  <a:pt x="118" y="18656"/>
                </a:lnTo>
                <a:cubicBezTo>
                  <a:pt x="1" y="19021"/>
                  <a:pt x="272" y="19393"/>
                  <a:pt x="656" y="19396"/>
                </a:cubicBezTo>
                <a:cubicBezTo>
                  <a:pt x="713" y="19396"/>
                  <a:pt x="771" y="19387"/>
                  <a:pt x="828" y="19368"/>
                </a:cubicBezTo>
                <a:lnTo>
                  <a:pt x="5538" y="17859"/>
                </a:lnTo>
                <a:lnTo>
                  <a:pt x="5547" y="17856"/>
                </a:lnTo>
                <a:cubicBezTo>
                  <a:pt x="5559" y="17853"/>
                  <a:pt x="5571" y="17847"/>
                  <a:pt x="5584" y="17844"/>
                </a:cubicBezTo>
                <a:lnTo>
                  <a:pt x="5599" y="17838"/>
                </a:lnTo>
                <a:cubicBezTo>
                  <a:pt x="5611" y="17832"/>
                  <a:pt x="5623" y="17826"/>
                  <a:pt x="5635" y="17819"/>
                </a:cubicBezTo>
                <a:cubicBezTo>
                  <a:pt x="5650" y="17810"/>
                  <a:pt x="5653" y="17810"/>
                  <a:pt x="5659" y="17804"/>
                </a:cubicBezTo>
                <a:cubicBezTo>
                  <a:pt x="5668" y="17798"/>
                  <a:pt x="5680" y="17792"/>
                  <a:pt x="5689" y="17786"/>
                </a:cubicBezTo>
                <a:cubicBezTo>
                  <a:pt x="5698" y="17780"/>
                  <a:pt x="5701" y="17777"/>
                  <a:pt x="5710" y="17771"/>
                </a:cubicBezTo>
                <a:lnTo>
                  <a:pt x="5728" y="17756"/>
                </a:lnTo>
                <a:lnTo>
                  <a:pt x="5750" y="17738"/>
                </a:lnTo>
                <a:cubicBezTo>
                  <a:pt x="5756" y="17732"/>
                  <a:pt x="5762" y="17726"/>
                  <a:pt x="5768" y="17720"/>
                </a:cubicBezTo>
                <a:cubicBezTo>
                  <a:pt x="5774" y="17714"/>
                  <a:pt x="5780" y="17708"/>
                  <a:pt x="5783" y="17702"/>
                </a:cubicBezTo>
                <a:lnTo>
                  <a:pt x="5798" y="17687"/>
                </a:lnTo>
                <a:cubicBezTo>
                  <a:pt x="5810" y="17678"/>
                  <a:pt x="5819" y="17669"/>
                  <a:pt x="5828" y="17659"/>
                </a:cubicBezTo>
                <a:lnTo>
                  <a:pt x="15714" y="7777"/>
                </a:lnTo>
                <a:lnTo>
                  <a:pt x="18582" y="4902"/>
                </a:lnTo>
                <a:cubicBezTo>
                  <a:pt x="19754" y="3809"/>
                  <a:pt x="19787" y="1961"/>
                  <a:pt x="18655" y="829"/>
                </a:cubicBezTo>
                <a:cubicBezTo>
                  <a:pt x="18102" y="276"/>
                  <a:pt x="17378" y="1"/>
                  <a:pt x="16654" y="1"/>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618" name="Google Shape;618;p60"/>
          <p:cNvSpPr txBox="1"/>
          <p:nvPr/>
        </p:nvSpPr>
        <p:spPr>
          <a:xfrm>
            <a:off x="0" y="5061650"/>
            <a:ext cx="26472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Calibri"/>
                <a:ea typeface="Calibri"/>
                <a:cs typeface="Calibri"/>
                <a:sym typeface="Calibri"/>
              </a:rPr>
              <a:t>C</a:t>
            </a:r>
            <a:r>
              <a:rPr i="0" lang="en-US" sz="1000" u="none" cap="none" strike="noStrike">
                <a:solidFill>
                  <a:schemeClr val="dk1"/>
                </a:solidFill>
                <a:latin typeface="Calibri"/>
                <a:ea typeface="Calibri"/>
                <a:cs typeface="Calibri"/>
                <a:sym typeface="Calibri"/>
              </a:rPr>
              <a:t>aravaggio</a:t>
            </a:r>
            <a:r>
              <a:rPr lang="en-US" sz="1000">
                <a:solidFill>
                  <a:schemeClr val="dk1"/>
                </a:solidFill>
                <a:latin typeface="Calibri"/>
                <a:ea typeface="Calibri"/>
                <a:cs typeface="Calibri"/>
                <a:sym typeface="Calibri"/>
              </a:rPr>
              <a:t>, </a:t>
            </a:r>
            <a:r>
              <a:rPr i="1" lang="en-US" sz="1000" u="none" cap="none" strike="noStrike">
                <a:solidFill>
                  <a:schemeClr val="dk1"/>
                </a:solidFill>
                <a:latin typeface="Calibri"/>
                <a:ea typeface="Calibri"/>
                <a:cs typeface="Calibri"/>
                <a:sym typeface="Calibri"/>
              </a:rPr>
              <a:t>The Cardsharps</a:t>
            </a:r>
            <a:r>
              <a:rPr lang="en-US" sz="1000" u="none" cap="none" strike="noStrike">
                <a:solidFill>
                  <a:schemeClr val="dk1"/>
                </a:solidFill>
                <a:latin typeface="Calibri"/>
                <a:ea typeface="Calibri"/>
                <a:cs typeface="Calibri"/>
                <a:sym typeface="Calibri"/>
              </a:rPr>
              <a:t>,</a:t>
            </a:r>
            <a:r>
              <a:rPr lang="en-US" sz="1000">
                <a:solidFill>
                  <a:schemeClr val="dk1"/>
                </a:solidFill>
                <a:latin typeface="Calibri"/>
                <a:ea typeface="Calibri"/>
                <a:cs typeface="Calibri"/>
                <a:sym typeface="Calibri"/>
              </a:rPr>
              <a:t> c. 1596–97, o</a:t>
            </a:r>
            <a:r>
              <a:rPr b="0" i="0" lang="en-US" sz="1000" u="none" cap="none" strike="noStrike">
                <a:solidFill>
                  <a:schemeClr val="dk1"/>
                </a:solidFill>
                <a:latin typeface="Calibri"/>
                <a:ea typeface="Calibri"/>
                <a:cs typeface="Calibri"/>
                <a:sym typeface="Calibri"/>
              </a:rPr>
              <a:t>il on canvas</a:t>
            </a:r>
            <a:r>
              <a:rPr lang="en-US" sz="1000">
                <a:solidFill>
                  <a:schemeClr val="dk1"/>
                </a:solidFill>
                <a:latin typeface="Calibri"/>
                <a:ea typeface="Calibri"/>
                <a:cs typeface="Calibri"/>
                <a:sym typeface="Calibri"/>
              </a:rPr>
              <a:t>. Kimbell Art Museum</a:t>
            </a:r>
            <a:endParaRPr b="0" i="0" sz="1000" u="none" cap="none" strike="noStrike">
              <a:solidFill>
                <a:schemeClr val="dk1"/>
              </a:solidFill>
              <a:latin typeface="Quattrocento Sans"/>
              <a:ea typeface="Quattrocento Sans"/>
              <a:cs typeface="Quattrocento Sans"/>
              <a:sym typeface="Quattrocento Sans"/>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D8D8"/>
        </a:solidFill>
      </p:bgPr>
    </p:bg>
    <p:spTree>
      <p:nvGrpSpPr>
        <p:cNvPr id="623" name="Shape 623"/>
        <p:cNvGrpSpPr/>
        <p:nvPr/>
      </p:nvGrpSpPr>
      <p:grpSpPr>
        <a:xfrm>
          <a:off x="0" y="0"/>
          <a:ext cx="0" cy="0"/>
          <a:chOff x="0" y="0"/>
          <a:chExt cx="0" cy="0"/>
        </a:xfrm>
      </p:grpSpPr>
      <p:pic>
        <p:nvPicPr>
          <p:cNvPr id="624" name="Google Shape;624;p61"/>
          <p:cNvPicPr preferRelativeResize="0"/>
          <p:nvPr/>
        </p:nvPicPr>
        <p:blipFill rotWithShape="1">
          <a:blip r:embed="rId3">
            <a:alphaModFix/>
          </a:blip>
          <a:srcRect b="0" l="0" r="0" t="0"/>
          <a:stretch/>
        </p:blipFill>
        <p:spPr>
          <a:xfrm>
            <a:off x="1586386" y="0"/>
            <a:ext cx="8481434" cy="6858001"/>
          </a:xfrm>
          <a:prstGeom prst="rect">
            <a:avLst/>
          </a:prstGeom>
          <a:noFill/>
          <a:ln>
            <a:noFill/>
          </a:ln>
        </p:spPr>
      </p:pic>
      <p:sp>
        <p:nvSpPr>
          <p:cNvPr id="625" name="Google Shape;625;p61"/>
          <p:cNvSpPr txBox="1"/>
          <p:nvPr/>
        </p:nvSpPr>
        <p:spPr>
          <a:xfrm>
            <a:off x="10067824" y="6303900"/>
            <a:ext cx="2078100" cy="554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Calibri"/>
                <a:ea typeface="Calibri"/>
                <a:cs typeface="Calibri"/>
                <a:sym typeface="Calibri"/>
              </a:rPr>
              <a:t>Thomas Gainsborough</a:t>
            </a:r>
            <a:r>
              <a:rPr lang="en-US" sz="1000">
                <a:solidFill>
                  <a:schemeClr val="dk1"/>
                </a:solidFill>
                <a:latin typeface="Calibri"/>
                <a:ea typeface="Calibri"/>
                <a:cs typeface="Calibri"/>
                <a:sym typeface="Calibri"/>
              </a:rPr>
              <a:t>, </a:t>
            </a:r>
            <a:r>
              <a:rPr i="1" lang="en-US" sz="1000" u="none" cap="none" strike="noStrike">
                <a:solidFill>
                  <a:schemeClr val="dk1"/>
                </a:solidFill>
                <a:latin typeface="Calibri"/>
                <a:ea typeface="Calibri"/>
                <a:cs typeface="Calibri"/>
                <a:sym typeface="Calibri"/>
              </a:rPr>
              <a:t>Going to Market, Early Morning</a:t>
            </a:r>
            <a:r>
              <a:rPr lang="en-US" sz="1000">
                <a:solidFill>
                  <a:schemeClr val="dk1"/>
                </a:solidFill>
                <a:latin typeface="Calibri"/>
                <a:ea typeface="Calibri"/>
                <a:cs typeface="Calibri"/>
                <a:sym typeface="Calibri"/>
              </a:rPr>
              <a:t>, c. 1773, o</a:t>
            </a:r>
            <a:r>
              <a:rPr b="0" i="0" lang="en-US" sz="1000" u="none" cap="none" strike="noStrike">
                <a:solidFill>
                  <a:schemeClr val="dk1"/>
                </a:solidFill>
                <a:latin typeface="Calibri"/>
                <a:ea typeface="Calibri"/>
                <a:cs typeface="Calibri"/>
                <a:sym typeface="Calibri"/>
              </a:rPr>
              <a:t>il on canvas</a:t>
            </a:r>
            <a:r>
              <a:rPr lang="en-US" sz="1000">
                <a:solidFill>
                  <a:schemeClr val="dk1"/>
                </a:solidFill>
                <a:latin typeface="Calibri"/>
                <a:ea typeface="Calibri"/>
                <a:cs typeface="Calibri"/>
                <a:sym typeface="Calibri"/>
              </a:rPr>
              <a:t>. Kimbell Art Museum</a:t>
            </a:r>
            <a:endParaRPr b="0" i="0" sz="1000" u="none" cap="none" strike="noStrike">
              <a:solidFill>
                <a:schemeClr val="dk1"/>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D8D8"/>
        </a:solidFill>
      </p:bgPr>
    </p:bg>
    <p:spTree>
      <p:nvGrpSpPr>
        <p:cNvPr id="630" name="Shape 630"/>
        <p:cNvGrpSpPr/>
        <p:nvPr/>
      </p:nvGrpSpPr>
      <p:grpSpPr>
        <a:xfrm>
          <a:off x="0" y="0"/>
          <a:ext cx="0" cy="0"/>
          <a:chOff x="0" y="0"/>
          <a:chExt cx="0" cy="0"/>
        </a:xfrm>
      </p:grpSpPr>
      <p:pic>
        <p:nvPicPr>
          <p:cNvPr id="631" name="Google Shape;631;p62"/>
          <p:cNvPicPr preferRelativeResize="0"/>
          <p:nvPr/>
        </p:nvPicPr>
        <p:blipFill rotWithShape="1">
          <a:blip r:embed="rId3">
            <a:alphaModFix/>
          </a:blip>
          <a:srcRect b="0" l="0" r="0" t="0"/>
          <a:stretch/>
        </p:blipFill>
        <p:spPr>
          <a:xfrm>
            <a:off x="3" y="779875"/>
            <a:ext cx="5949123" cy="4810411"/>
          </a:xfrm>
          <a:prstGeom prst="rect">
            <a:avLst/>
          </a:prstGeom>
          <a:noFill/>
          <a:ln>
            <a:noFill/>
          </a:ln>
        </p:spPr>
      </p:pic>
      <p:sp>
        <p:nvSpPr>
          <p:cNvPr id="632" name="Google Shape;632;p62"/>
          <p:cNvSpPr txBox="1"/>
          <p:nvPr/>
        </p:nvSpPr>
        <p:spPr>
          <a:xfrm>
            <a:off x="7450700" y="761725"/>
            <a:ext cx="4407600" cy="501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What is </a:t>
            </a:r>
            <a:r>
              <a:rPr b="1" i="0" lang="en-US" sz="2000" u="none" cap="none" strike="noStrike">
                <a:solidFill>
                  <a:srgbClr val="000000"/>
                </a:solidFill>
                <a:latin typeface="Calibri"/>
                <a:ea typeface="Calibri"/>
                <a:cs typeface="Calibri"/>
                <a:sym typeface="Calibri"/>
              </a:rPr>
              <a:t>happening</a:t>
            </a:r>
            <a:r>
              <a:rPr b="0" i="0" lang="en-US" sz="2000" u="none" cap="none" strike="noStrike">
                <a:solidFill>
                  <a:srgbClr val="000000"/>
                </a:solidFill>
                <a:latin typeface="Calibri"/>
                <a:ea typeface="Calibri"/>
                <a:cs typeface="Calibri"/>
                <a:sym typeface="Calibri"/>
              </a:rPr>
              <a:t> in this painting? What do you </a:t>
            </a:r>
            <a:r>
              <a:rPr b="1" i="0" lang="en-US" sz="2000" u="none" cap="none" strike="noStrike">
                <a:solidFill>
                  <a:srgbClr val="000000"/>
                </a:solidFill>
                <a:latin typeface="Calibri"/>
                <a:ea typeface="Calibri"/>
                <a:cs typeface="Calibri"/>
                <a:sym typeface="Calibri"/>
              </a:rPr>
              <a:t>notice</a:t>
            </a:r>
            <a:r>
              <a:rPr b="0" i="0" lang="en-US" sz="2000" u="none" cap="none" strike="noStrike">
                <a:solidFill>
                  <a:srgbClr val="000000"/>
                </a:solidFill>
                <a:latin typeface="Calibri"/>
                <a:ea typeface="Calibri"/>
                <a:cs typeface="Calibri"/>
                <a:sym typeface="Calibri"/>
              </a:rPr>
              <a:t> first? Follow the </a:t>
            </a:r>
            <a:r>
              <a:rPr b="1" i="0" lang="en-US" sz="2000" u="none" cap="none" strike="noStrike">
                <a:solidFill>
                  <a:srgbClr val="000000"/>
                </a:solidFill>
                <a:latin typeface="Calibri"/>
                <a:ea typeface="Calibri"/>
                <a:cs typeface="Calibri"/>
                <a:sym typeface="Calibri"/>
              </a:rPr>
              <a:t>eyes </a:t>
            </a:r>
            <a:r>
              <a:rPr b="0" i="0" lang="en-US" sz="2000" u="none" cap="none" strike="noStrike">
                <a:solidFill>
                  <a:srgbClr val="000000"/>
                </a:solidFill>
                <a:latin typeface="Calibri"/>
                <a:ea typeface="Calibri"/>
                <a:cs typeface="Calibri"/>
                <a:sym typeface="Calibri"/>
              </a:rPr>
              <a:t>and </a:t>
            </a:r>
            <a:r>
              <a:rPr b="1" i="0" lang="en-US" sz="2000" u="none" cap="none" strike="noStrike">
                <a:solidFill>
                  <a:srgbClr val="000000"/>
                </a:solidFill>
                <a:latin typeface="Calibri"/>
                <a:ea typeface="Calibri"/>
                <a:cs typeface="Calibri"/>
                <a:sym typeface="Calibri"/>
              </a:rPr>
              <a:t>gestures </a:t>
            </a:r>
            <a:r>
              <a:rPr b="0" i="0" lang="en-US" sz="2000" u="none" cap="none" strike="noStrike">
                <a:solidFill>
                  <a:srgbClr val="000000"/>
                </a:solidFill>
                <a:latin typeface="Calibri"/>
                <a:ea typeface="Calibri"/>
                <a:cs typeface="Calibri"/>
                <a:sym typeface="Calibri"/>
              </a:rPr>
              <a:t>of each figure. How does your eye </a:t>
            </a:r>
            <a:r>
              <a:rPr b="1" i="0" lang="en-US" sz="2000" u="none" cap="none" strike="noStrike">
                <a:solidFill>
                  <a:srgbClr val="000000"/>
                </a:solidFill>
                <a:latin typeface="Calibri"/>
                <a:ea typeface="Calibri"/>
                <a:cs typeface="Calibri"/>
                <a:sym typeface="Calibri"/>
              </a:rPr>
              <a:t>move</a:t>
            </a:r>
            <a:r>
              <a:rPr b="0" i="0" lang="en-US" sz="2000" u="none" cap="none" strike="noStrike">
                <a:solidFill>
                  <a:srgbClr val="000000"/>
                </a:solidFill>
                <a:latin typeface="Calibri"/>
                <a:ea typeface="Calibri"/>
                <a:cs typeface="Calibri"/>
                <a:sym typeface="Calibri"/>
              </a:rPr>
              <a:t> around? </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Calibri"/>
                <a:ea typeface="Calibri"/>
                <a:cs typeface="Calibri"/>
                <a:sym typeface="Calibri"/>
              </a:rPr>
              <a:t>Compare </a:t>
            </a:r>
            <a:r>
              <a:rPr b="0" i="0" lang="en-US" sz="2000" u="none" cap="none" strike="noStrike">
                <a:solidFill>
                  <a:srgbClr val="000000"/>
                </a:solidFill>
                <a:latin typeface="Calibri"/>
                <a:ea typeface="Calibri"/>
                <a:cs typeface="Calibri"/>
                <a:sym typeface="Calibri"/>
              </a:rPr>
              <a:t>the characters and describe their </a:t>
            </a:r>
            <a:r>
              <a:rPr b="1" i="0" lang="en-US" sz="2000" u="none" cap="none" strike="noStrike">
                <a:solidFill>
                  <a:srgbClr val="000000"/>
                </a:solidFill>
                <a:latin typeface="Calibri"/>
                <a:ea typeface="Calibri"/>
                <a:cs typeface="Calibri"/>
                <a:sym typeface="Calibri"/>
              </a:rPr>
              <a:t>actions</a:t>
            </a:r>
            <a:r>
              <a:rPr b="0" i="0" lang="en-US" sz="2000" u="none" cap="none" strike="noStrike">
                <a:solidFill>
                  <a:srgbClr val="000000"/>
                </a:solidFill>
                <a:latin typeface="Calibri"/>
                <a:ea typeface="Calibri"/>
                <a:cs typeface="Calibri"/>
                <a:sym typeface="Calibri"/>
              </a:rPr>
              <a:t> and </a:t>
            </a:r>
            <a:r>
              <a:rPr b="1" i="0" lang="en-US" sz="2000" u="none" cap="none" strike="noStrike">
                <a:solidFill>
                  <a:srgbClr val="000000"/>
                </a:solidFill>
                <a:latin typeface="Calibri"/>
                <a:ea typeface="Calibri"/>
                <a:cs typeface="Calibri"/>
                <a:sym typeface="Calibri"/>
              </a:rPr>
              <a:t>expressions</a:t>
            </a:r>
            <a:r>
              <a:rPr b="0" i="0" lang="en-US" sz="2000" u="none" cap="none" strike="noStrike">
                <a:solidFill>
                  <a:srgbClr val="000000"/>
                </a:solidFill>
                <a:latin typeface="Calibri"/>
                <a:ea typeface="Calibri"/>
                <a:cs typeface="Calibri"/>
                <a:sym typeface="Calibri"/>
              </a:rPr>
              <a:t>. How are they feeling? What is each person’s role? What do you notice about their attire?</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How does the artist suggest time of day? Describe where you see </a:t>
            </a:r>
            <a:r>
              <a:rPr b="1" i="0" lang="en-US" sz="2000" u="none" cap="none" strike="noStrike">
                <a:solidFill>
                  <a:srgbClr val="000000"/>
                </a:solidFill>
                <a:latin typeface="Calibri"/>
                <a:ea typeface="Calibri"/>
                <a:cs typeface="Calibri"/>
                <a:sym typeface="Calibri"/>
              </a:rPr>
              <a:t>light</a:t>
            </a:r>
            <a:r>
              <a:rPr b="0" i="0" lang="en-US" sz="2000" u="none" cap="none" strike="noStrike">
                <a:solidFill>
                  <a:srgbClr val="000000"/>
                </a:solidFill>
                <a:latin typeface="Calibri"/>
                <a:ea typeface="Calibri"/>
                <a:cs typeface="Calibri"/>
                <a:sym typeface="Calibri"/>
              </a:rPr>
              <a:t> and </a:t>
            </a:r>
            <a:r>
              <a:rPr b="1" i="0" lang="en-US" sz="2000" u="none" cap="none" strike="noStrike">
                <a:solidFill>
                  <a:srgbClr val="000000"/>
                </a:solidFill>
                <a:latin typeface="Calibri"/>
                <a:ea typeface="Calibri"/>
                <a:cs typeface="Calibri"/>
                <a:sym typeface="Calibri"/>
              </a:rPr>
              <a:t>shadow</a:t>
            </a:r>
            <a:r>
              <a:rPr b="0" i="0" lang="en-US" sz="2000" u="none" cap="none" strike="noStrike">
                <a:solidFill>
                  <a:srgbClr val="000000"/>
                </a:solidFill>
                <a:latin typeface="Calibri"/>
                <a:ea typeface="Calibri"/>
                <a:cs typeface="Calibri"/>
                <a:sym typeface="Calibri"/>
              </a:rPr>
              <a:t>. What else can you discover about this setting?</a:t>
            </a:r>
            <a:endParaRPr b="0" i="0" sz="2000" u="none" cap="none" strike="noStrike">
              <a:solidFill>
                <a:srgbClr val="000000"/>
              </a:solidFill>
              <a:latin typeface="Quattrocento Sans"/>
              <a:ea typeface="Quattrocento Sans"/>
              <a:cs typeface="Quattrocento Sans"/>
              <a:sym typeface="Quattrocento Sans"/>
            </a:endParaRPr>
          </a:p>
        </p:txBody>
      </p:sp>
      <p:grpSp>
        <p:nvGrpSpPr>
          <p:cNvPr id="633" name="Google Shape;633;p62"/>
          <p:cNvGrpSpPr/>
          <p:nvPr/>
        </p:nvGrpSpPr>
        <p:grpSpPr>
          <a:xfrm>
            <a:off x="6673328" y="863125"/>
            <a:ext cx="533549" cy="280331"/>
            <a:chOff x="2080675" y="352325"/>
            <a:chExt cx="485000" cy="254800"/>
          </a:xfrm>
        </p:grpSpPr>
        <p:sp>
          <p:nvSpPr>
            <p:cNvPr id="634" name="Google Shape;634;p62"/>
            <p:cNvSpPr/>
            <p:nvPr/>
          </p:nvSpPr>
          <p:spPr>
            <a:xfrm>
              <a:off x="2080675" y="352325"/>
              <a:ext cx="485000" cy="254800"/>
            </a:xfrm>
            <a:custGeom>
              <a:rect b="b" l="l" r="r" t="t"/>
              <a:pathLst>
                <a:path extrusionOk="0" h="10192" w="19400">
                  <a:moveTo>
                    <a:pt x="5514" y="2183"/>
                  </a:moveTo>
                  <a:cubicBezTo>
                    <a:pt x="4291" y="3932"/>
                    <a:pt x="4291" y="6254"/>
                    <a:pt x="5514" y="8002"/>
                  </a:cubicBezTo>
                  <a:cubicBezTo>
                    <a:pt x="4858" y="7685"/>
                    <a:pt x="4230" y="7320"/>
                    <a:pt x="3632" y="6909"/>
                  </a:cubicBezTo>
                  <a:cubicBezTo>
                    <a:pt x="2841" y="6368"/>
                    <a:pt x="2099" y="5762"/>
                    <a:pt x="1410" y="5097"/>
                  </a:cubicBezTo>
                  <a:cubicBezTo>
                    <a:pt x="2071" y="4454"/>
                    <a:pt x="3572" y="3126"/>
                    <a:pt x="5514" y="2183"/>
                  </a:cubicBezTo>
                  <a:close/>
                  <a:moveTo>
                    <a:pt x="13865" y="2171"/>
                  </a:moveTo>
                  <a:cubicBezTo>
                    <a:pt x="14527" y="2491"/>
                    <a:pt x="15167" y="2866"/>
                    <a:pt x="15774" y="3283"/>
                  </a:cubicBezTo>
                  <a:cubicBezTo>
                    <a:pt x="16562" y="3823"/>
                    <a:pt x="17304" y="4430"/>
                    <a:pt x="17996" y="5094"/>
                  </a:cubicBezTo>
                  <a:cubicBezTo>
                    <a:pt x="17307" y="5759"/>
                    <a:pt x="16565" y="6365"/>
                    <a:pt x="15774" y="6909"/>
                  </a:cubicBezTo>
                  <a:cubicBezTo>
                    <a:pt x="15167" y="7326"/>
                    <a:pt x="14530" y="7697"/>
                    <a:pt x="13865" y="8017"/>
                  </a:cubicBezTo>
                  <a:cubicBezTo>
                    <a:pt x="15097" y="6263"/>
                    <a:pt x="15097" y="3926"/>
                    <a:pt x="13865" y="2171"/>
                  </a:cubicBezTo>
                  <a:close/>
                  <a:moveTo>
                    <a:pt x="9801" y="1133"/>
                  </a:moveTo>
                  <a:cubicBezTo>
                    <a:pt x="11948" y="1190"/>
                    <a:pt x="13657" y="2947"/>
                    <a:pt x="13657" y="5091"/>
                  </a:cubicBezTo>
                  <a:cubicBezTo>
                    <a:pt x="13657" y="7238"/>
                    <a:pt x="11948" y="8995"/>
                    <a:pt x="9801" y="9053"/>
                  </a:cubicBezTo>
                  <a:lnTo>
                    <a:pt x="9566" y="9053"/>
                  </a:lnTo>
                  <a:cubicBezTo>
                    <a:pt x="7431" y="8983"/>
                    <a:pt x="5734" y="7232"/>
                    <a:pt x="5728" y="5094"/>
                  </a:cubicBezTo>
                  <a:cubicBezTo>
                    <a:pt x="5731" y="2947"/>
                    <a:pt x="7440" y="1190"/>
                    <a:pt x="9587" y="1133"/>
                  </a:cubicBezTo>
                  <a:close/>
                  <a:moveTo>
                    <a:pt x="9557" y="0"/>
                  </a:moveTo>
                  <a:cubicBezTo>
                    <a:pt x="7440" y="37"/>
                    <a:pt x="5166" y="852"/>
                    <a:pt x="2965" y="2362"/>
                  </a:cubicBezTo>
                  <a:cubicBezTo>
                    <a:pt x="1283" y="3518"/>
                    <a:pt x="239" y="4665"/>
                    <a:pt x="196" y="4714"/>
                  </a:cubicBezTo>
                  <a:cubicBezTo>
                    <a:pt x="0" y="4928"/>
                    <a:pt x="0" y="5257"/>
                    <a:pt x="196" y="5472"/>
                  </a:cubicBezTo>
                  <a:cubicBezTo>
                    <a:pt x="239" y="5523"/>
                    <a:pt x="1283" y="6670"/>
                    <a:pt x="2965" y="7827"/>
                  </a:cubicBezTo>
                  <a:cubicBezTo>
                    <a:pt x="5166" y="9337"/>
                    <a:pt x="7440" y="10149"/>
                    <a:pt x="9557" y="10188"/>
                  </a:cubicBezTo>
                  <a:cubicBezTo>
                    <a:pt x="9602" y="10188"/>
                    <a:pt x="9647" y="10191"/>
                    <a:pt x="9692" y="10191"/>
                  </a:cubicBezTo>
                  <a:lnTo>
                    <a:pt x="9717" y="10191"/>
                  </a:lnTo>
                  <a:cubicBezTo>
                    <a:pt x="11869" y="10185"/>
                    <a:pt x="14194" y="9367"/>
                    <a:pt x="16435" y="7827"/>
                  </a:cubicBezTo>
                  <a:cubicBezTo>
                    <a:pt x="18120" y="6670"/>
                    <a:pt x="19161" y="5523"/>
                    <a:pt x="19207" y="5475"/>
                  </a:cubicBezTo>
                  <a:cubicBezTo>
                    <a:pt x="19400" y="5257"/>
                    <a:pt x="19400" y="4931"/>
                    <a:pt x="19207" y="4714"/>
                  </a:cubicBezTo>
                  <a:cubicBezTo>
                    <a:pt x="19161" y="4665"/>
                    <a:pt x="18120" y="3521"/>
                    <a:pt x="16435" y="2365"/>
                  </a:cubicBezTo>
                  <a:cubicBezTo>
                    <a:pt x="14191" y="822"/>
                    <a:pt x="11869" y="6"/>
                    <a:pt x="9717" y="0"/>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CC0000"/>
                </a:solidFill>
                <a:latin typeface="Arial"/>
                <a:ea typeface="Arial"/>
                <a:cs typeface="Arial"/>
                <a:sym typeface="Arial"/>
              </a:endParaRPr>
            </a:p>
          </p:txBody>
        </p:sp>
        <p:sp>
          <p:nvSpPr>
            <p:cNvPr id="635" name="Google Shape;635;p62"/>
            <p:cNvSpPr/>
            <p:nvPr/>
          </p:nvSpPr>
          <p:spPr>
            <a:xfrm>
              <a:off x="2246650" y="408900"/>
              <a:ext cx="147075" cy="141600"/>
            </a:xfrm>
            <a:custGeom>
              <a:rect b="b" l="l" r="r" t="t"/>
              <a:pathLst>
                <a:path extrusionOk="0" h="5664" w="5883">
                  <a:moveTo>
                    <a:pt x="3054" y="1132"/>
                  </a:moveTo>
                  <a:cubicBezTo>
                    <a:pt x="3495" y="1132"/>
                    <a:pt x="3930" y="1304"/>
                    <a:pt x="4255" y="1630"/>
                  </a:cubicBezTo>
                  <a:cubicBezTo>
                    <a:pt x="4738" y="2116"/>
                    <a:pt x="4886" y="2846"/>
                    <a:pt x="4624" y="3480"/>
                  </a:cubicBezTo>
                  <a:cubicBezTo>
                    <a:pt x="4358" y="4115"/>
                    <a:pt x="3739" y="4531"/>
                    <a:pt x="3053" y="4531"/>
                  </a:cubicBezTo>
                  <a:cubicBezTo>
                    <a:pt x="2114" y="4528"/>
                    <a:pt x="1357" y="3770"/>
                    <a:pt x="1353" y="2831"/>
                  </a:cubicBezTo>
                  <a:cubicBezTo>
                    <a:pt x="1353" y="2143"/>
                    <a:pt x="1767" y="1524"/>
                    <a:pt x="2404" y="1261"/>
                  </a:cubicBezTo>
                  <a:cubicBezTo>
                    <a:pt x="2614" y="1174"/>
                    <a:pt x="2835" y="1132"/>
                    <a:pt x="3054" y="1132"/>
                  </a:cubicBezTo>
                  <a:close/>
                  <a:moveTo>
                    <a:pt x="3053" y="1"/>
                  </a:moveTo>
                  <a:cubicBezTo>
                    <a:pt x="2316" y="1"/>
                    <a:pt x="1593" y="288"/>
                    <a:pt x="1052" y="829"/>
                  </a:cubicBezTo>
                  <a:cubicBezTo>
                    <a:pt x="242" y="1639"/>
                    <a:pt x="1" y="2855"/>
                    <a:pt x="439" y="3915"/>
                  </a:cubicBezTo>
                  <a:cubicBezTo>
                    <a:pt x="876" y="4972"/>
                    <a:pt x="1909" y="5663"/>
                    <a:pt x="3053" y="5663"/>
                  </a:cubicBezTo>
                  <a:cubicBezTo>
                    <a:pt x="4614" y="5660"/>
                    <a:pt x="5883" y="4395"/>
                    <a:pt x="5883" y="2831"/>
                  </a:cubicBezTo>
                  <a:cubicBezTo>
                    <a:pt x="5883" y="1687"/>
                    <a:pt x="5194" y="654"/>
                    <a:pt x="4137" y="216"/>
                  </a:cubicBezTo>
                  <a:cubicBezTo>
                    <a:pt x="3786" y="71"/>
                    <a:pt x="3418" y="1"/>
                    <a:pt x="3053" y="1"/>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CC0000"/>
                </a:solidFill>
                <a:latin typeface="Arial"/>
                <a:ea typeface="Arial"/>
                <a:cs typeface="Arial"/>
                <a:sym typeface="Arial"/>
              </a:endParaRPr>
            </a:p>
          </p:txBody>
        </p:sp>
      </p:grpSp>
      <p:grpSp>
        <p:nvGrpSpPr>
          <p:cNvPr id="636" name="Google Shape;636;p62"/>
          <p:cNvGrpSpPr/>
          <p:nvPr/>
        </p:nvGrpSpPr>
        <p:grpSpPr>
          <a:xfrm>
            <a:off x="6673335" y="2696695"/>
            <a:ext cx="533537" cy="510347"/>
            <a:chOff x="5049750" y="832600"/>
            <a:chExt cx="505100" cy="483100"/>
          </a:xfrm>
        </p:grpSpPr>
        <p:sp>
          <p:nvSpPr>
            <p:cNvPr id="637" name="Google Shape;637;p62"/>
            <p:cNvSpPr/>
            <p:nvPr/>
          </p:nvSpPr>
          <p:spPr>
            <a:xfrm>
              <a:off x="5049750" y="832600"/>
              <a:ext cx="505100" cy="483100"/>
            </a:xfrm>
            <a:custGeom>
              <a:rect b="b" l="l" r="r" t="t"/>
              <a:pathLst>
                <a:path extrusionOk="0" h="19324" w="20204">
                  <a:moveTo>
                    <a:pt x="12136" y="1129"/>
                  </a:moveTo>
                  <a:cubicBezTo>
                    <a:pt x="13730" y="1129"/>
                    <a:pt x="15325" y="1737"/>
                    <a:pt x="16538" y="2952"/>
                  </a:cubicBezTo>
                  <a:cubicBezTo>
                    <a:pt x="18969" y="5383"/>
                    <a:pt x="18969" y="9323"/>
                    <a:pt x="16538" y="11757"/>
                  </a:cubicBezTo>
                  <a:cubicBezTo>
                    <a:pt x="15341" y="12950"/>
                    <a:pt x="13747" y="13579"/>
                    <a:pt x="12129" y="13579"/>
                  </a:cubicBezTo>
                  <a:cubicBezTo>
                    <a:pt x="11233" y="13579"/>
                    <a:pt x="10329" y="13386"/>
                    <a:pt x="9482" y="12989"/>
                  </a:cubicBezTo>
                  <a:cubicBezTo>
                    <a:pt x="9461" y="12980"/>
                    <a:pt x="9440" y="12968"/>
                    <a:pt x="9419" y="12959"/>
                  </a:cubicBezTo>
                  <a:cubicBezTo>
                    <a:pt x="8794" y="12657"/>
                    <a:pt x="8223" y="12249"/>
                    <a:pt x="7734" y="11757"/>
                  </a:cubicBezTo>
                  <a:cubicBezTo>
                    <a:pt x="5306" y="9329"/>
                    <a:pt x="5306" y="5380"/>
                    <a:pt x="7734" y="2952"/>
                  </a:cubicBezTo>
                  <a:cubicBezTo>
                    <a:pt x="8948" y="1737"/>
                    <a:pt x="10542" y="1129"/>
                    <a:pt x="12136" y="1129"/>
                  </a:cubicBezTo>
                  <a:close/>
                  <a:moveTo>
                    <a:pt x="5871" y="11216"/>
                  </a:moveTo>
                  <a:cubicBezTo>
                    <a:pt x="6475" y="12195"/>
                    <a:pt x="7296" y="13016"/>
                    <a:pt x="8271" y="13620"/>
                  </a:cubicBezTo>
                  <a:lnTo>
                    <a:pt x="7734" y="14160"/>
                  </a:lnTo>
                  <a:cubicBezTo>
                    <a:pt x="7622" y="14271"/>
                    <a:pt x="7477" y="14326"/>
                    <a:pt x="7332" y="14326"/>
                  </a:cubicBezTo>
                  <a:cubicBezTo>
                    <a:pt x="7188" y="14326"/>
                    <a:pt x="7044" y="14271"/>
                    <a:pt x="6934" y="14160"/>
                  </a:cubicBezTo>
                  <a:lnTo>
                    <a:pt x="5330" y="12557"/>
                  </a:lnTo>
                  <a:cubicBezTo>
                    <a:pt x="5110" y="12337"/>
                    <a:pt x="5110" y="11977"/>
                    <a:pt x="5330" y="11757"/>
                  </a:cubicBezTo>
                  <a:lnTo>
                    <a:pt x="5871" y="11216"/>
                  </a:lnTo>
                  <a:close/>
                  <a:moveTo>
                    <a:pt x="4932" y="13762"/>
                  </a:moveTo>
                  <a:lnTo>
                    <a:pt x="5732" y="14562"/>
                  </a:lnTo>
                  <a:lnTo>
                    <a:pt x="4932" y="15362"/>
                  </a:lnTo>
                  <a:lnTo>
                    <a:pt x="4131" y="14562"/>
                  </a:lnTo>
                  <a:lnTo>
                    <a:pt x="4932" y="13762"/>
                  </a:lnTo>
                  <a:close/>
                  <a:moveTo>
                    <a:pt x="3328" y="15362"/>
                  </a:moveTo>
                  <a:lnTo>
                    <a:pt x="4128" y="16162"/>
                  </a:lnTo>
                  <a:lnTo>
                    <a:pt x="2268" y="18025"/>
                  </a:lnTo>
                  <a:cubicBezTo>
                    <a:pt x="2157" y="18135"/>
                    <a:pt x="2013" y="18190"/>
                    <a:pt x="1868" y="18190"/>
                  </a:cubicBezTo>
                  <a:cubicBezTo>
                    <a:pt x="1723" y="18190"/>
                    <a:pt x="1577" y="18134"/>
                    <a:pt x="1465" y="18022"/>
                  </a:cubicBezTo>
                  <a:cubicBezTo>
                    <a:pt x="1245" y="17802"/>
                    <a:pt x="1245" y="17443"/>
                    <a:pt x="1465" y="17222"/>
                  </a:cubicBezTo>
                  <a:lnTo>
                    <a:pt x="3328" y="15362"/>
                  </a:lnTo>
                  <a:close/>
                  <a:moveTo>
                    <a:pt x="12135" y="1"/>
                  </a:moveTo>
                  <a:cubicBezTo>
                    <a:pt x="10250" y="1"/>
                    <a:pt x="8365" y="718"/>
                    <a:pt x="6931" y="2152"/>
                  </a:cubicBezTo>
                  <a:cubicBezTo>
                    <a:pt x="4769" y="4311"/>
                    <a:pt x="4237" y="7493"/>
                    <a:pt x="5330" y="10157"/>
                  </a:cubicBezTo>
                  <a:lnTo>
                    <a:pt x="4527" y="10957"/>
                  </a:lnTo>
                  <a:cubicBezTo>
                    <a:pt x="4020" y="11467"/>
                    <a:pt x="3887" y="12240"/>
                    <a:pt x="4198" y="12892"/>
                  </a:cubicBezTo>
                  <a:lnTo>
                    <a:pt x="665" y="16422"/>
                  </a:lnTo>
                  <a:cubicBezTo>
                    <a:pt x="1" y="17086"/>
                    <a:pt x="1" y="18161"/>
                    <a:pt x="665" y="18825"/>
                  </a:cubicBezTo>
                  <a:cubicBezTo>
                    <a:pt x="996" y="19158"/>
                    <a:pt x="1431" y="19324"/>
                    <a:pt x="1865" y="19324"/>
                  </a:cubicBezTo>
                  <a:cubicBezTo>
                    <a:pt x="2300" y="19324"/>
                    <a:pt x="2735" y="19158"/>
                    <a:pt x="3066" y="18825"/>
                  </a:cubicBezTo>
                  <a:lnTo>
                    <a:pt x="6598" y="15293"/>
                  </a:lnTo>
                  <a:cubicBezTo>
                    <a:pt x="6831" y="15403"/>
                    <a:pt x="7081" y="15457"/>
                    <a:pt x="7328" y="15457"/>
                  </a:cubicBezTo>
                  <a:cubicBezTo>
                    <a:pt x="7770" y="15457"/>
                    <a:pt x="8206" y="15286"/>
                    <a:pt x="8531" y="14961"/>
                  </a:cubicBezTo>
                  <a:lnTo>
                    <a:pt x="9331" y="14163"/>
                  </a:lnTo>
                  <a:cubicBezTo>
                    <a:pt x="10241" y="14538"/>
                    <a:pt x="11190" y="14717"/>
                    <a:pt x="12127" y="14717"/>
                  </a:cubicBezTo>
                  <a:cubicBezTo>
                    <a:pt x="14530" y="14717"/>
                    <a:pt x="16858" y="13537"/>
                    <a:pt x="18256" y="11437"/>
                  </a:cubicBezTo>
                  <a:cubicBezTo>
                    <a:pt x="20204" y="8520"/>
                    <a:pt x="19821" y="4631"/>
                    <a:pt x="17342" y="2152"/>
                  </a:cubicBezTo>
                  <a:cubicBezTo>
                    <a:pt x="15906" y="718"/>
                    <a:pt x="14020" y="1"/>
                    <a:pt x="12135" y="1"/>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638" name="Google Shape;638;p62"/>
            <p:cNvSpPr/>
            <p:nvPr/>
          </p:nvSpPr>
          <p:spPr>
            <a:xfrm>
              <a:off x="5216725" y="889175"/>
              <a:ext cx="276000" cy="254400"/>
            </a:xfrm>
            <a:custGeom>
              <a:rect b="b" l="l" r="r" t="t"/>
              <a:pathLst>
                <a:path extrusionOk="0" h="10176" w="11040">
                  <a:moveTo>
                    <a:pt x="5456" y="1133"/>
                  </a:moveTo>
                  <a:cubicBezTo>
                    <a:pt x="6487" y="1133"/>
                    <a:pt x="7500" y="1535"/>
                    <a:pt x="8259" y="2293"/>
                  </a:cubicBezTo>
                  <a:cubicBezTo>
                    <a:pt x="9802" y="3839"/>
                    <a:pt x="9802" y="6348"/>
                    <a:pt x="8259" y="7897"/>
                  </a:cubicBezTo>
                  <a:cubicBezTo>
                    <a:pt x="7501" y="8653"/>
                    <a:pt x="6489" y="9055"/>
                    <a:pt x="5460" y="9055"/>
                  </a:cubicBezTo>
                  <a:cubicBezTo>
                    <a:pt x="4948" y="9055"/>
                    <a:pt x="4433" y="8956"/>
                    <a:pt x="3941" y="8751"/>
                  </a:cubicBezTo>
                  <a:cubicBezTo>
                    <a:pt x="2462" y="8138"/>
                    <a:pt x="1499" y="6695"/>
                    <a:pt x="1499" y="5095"/>
                  </a:cubicBezTo>
                  <a:cubicBezTo>
                    <a:pt x="1499" y="3491"/>
                    <a:pt x="2462" y="2048"/>
                    <a:pt x="3941" y="1435"/>
                  </a:cubicBezTo>
                  <a:cubicBezTo>
                    <a:pt x="4431" y="1232"/>
                    <a:pt x="4946" y="1133"/>
                    <a:pt x="5456" y="1133"/>
                  </a:cubicBezTo>
                  <a:close/>
                  <a:moveTo>
                    <a:pt x="5468" y="1"/>
                  </a:moveTo>
                  <a:cubicBezTo>
                    <a:pt x="5465" y="1"/>
                    <a:pt x="5461" y="1"/>
                    <a:pt x="5457" y="1"/>
                  </a:cubicBezTo>
                  <a:cubicBezTo>
                    <a:pt x="3029" y="4"/>
                    <a:pt x="943" y="1719"/>
                    <a:pt x="472" y="4098"/>
                  </a:cubicBezTo>
                  <a:cubicBezTo>
                    <a:pt x="1" y="6481"/>
                    <a:pt x="1275" y="8860"/>
                    <a:pt x="3519" y="9787"/>
                  </a:cubicBezTo>
                  <a:cubicBezTo>
                    <a:pt x="4151" y="10049"/>
                    <a:pt x="4811" y="10175"/>
                    <a:pt x="5463" y="10175"/>
                  </a:cubicBezTo>
                  <a:cubicBezTo>
                    <a:pt x="7120" y="10175"/>
                    <a:pt x="8725" y="9362"/>
                    <a:pt x="9693" y="7912"/>
                  </a:cubicBezTo>
                  <a:cubicBezTo>
                    <a:pt x="11040" y="5895"/>
                    <a:pt x="10774" y="3207"/>
                    <a:pt x="9059" y="1492"/>
                  </a:cubicBezTo>
                  <a:cubicBezTo>
                    <a:pt x="8108" y="535"/>
                    <a:pt x="6814" y="1"/>
                    <a:pt x="5468" y="1"/>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grpSp>
      <p:grpSp>
        <p:nvGrpSpPr>
          <p:cNvPr id="639" name="Google Shape;639;p62"/>
          <p:cNvGrpSpPr/>
          <p:nvPr/>
        </p:nvGrpSpPr>
        <p:grpSpPr>
          <a:xfrm>
            <a:off x="6673328" y="4543800"/>
            <a:ext cx="533549" cy="280331"/>
            <a:chOff x="2080675" y="352325"/>
            <a:chExt cx="485000" cy="254800"/>
          </a:xfrm>
        </p:grpSpPr>
        <p:sp>
          <p:nvSpPr>
            <p:cNvPr id="640" name="Google Shape;640;p62"/>
            <p:cNvSpPr/>
            <p:nvPr/>
          </p:nvSpPr>
          <p:spPr>
            <a:xfrm>
              <a:off x="2080675" y="352325"/>
              <a:ext cx="485000" cy="254800"/>
            </a:xfrm>
            <a:custGeom>
              <a:rect b="b" l="l" r="r" t="t"/>
              <a:pathLst>
                <a:path extrusionOk="0" h="10192" w="19400">
                  <a:moveTo>
                    <a:pt x="5514" y="2183"/>
                  </a:moveTo>
                  <a:cubicBezTo>
                    <a:pt x="4291" y="3932"/>
                    <a:pt x="4291" y="6254"/>
                    <a:pt x="5514" y="8002"/>
                  </a:cubicBezTo>
                  <a:cubicBezTo>
                    <a:pt x="4858" y="7685"/>
                    <a:pt x="4230" y="7320"/>
                    <a:pt x="3632" y="6909"/>
                  </a:cubicBezTo>
                  <a:cubicBezTo>
                    <a:pt x="2841" y="6368"/>
                    <a:pt x="2099" y="5762"/>
                    <a:pt x="1410" y="5097"/>
                  </a:cubicBezTo>
                  <a:cubicBezTo>
                    <a:pt x="2071" y="4454"/>
                    <a:pt x="3572" y="3126"/>
                    <a:pt x="5514" y="2183"/>
                  </a:cubicBezTo>
                  <a:close/>
                  <a:moveTo>
                    <a:pt x="13865" y="2171"/>
                  </a:moveTo>
                  <a:cubicBezTo>
                    <a:pt x="14527" y="2491"/>
                    <a:pt x="15167" y="2866"/>
                    <a:pt x="15774" y="3283"/>
                  </a:cubicBezTo>
                  <a:cubicBezTo>
                    <a:pt x="16562" y="3823"/>
                    <a:pt x="17304" y="4430"/>
                    <a:pt x="17996" y="5094"/>
                  </a:cubicBezTo>
                  <a:cubicBezTo>
                    <a:pt x="17307" y="5759"/>
                    <a:pt x="16565" y="6365"/>
                    <a:pt x="15774" y="6909"/>
                  </a:cubicBezTo>
                  <a:cubicBezTo>
                    <a:pt x="15167" y="7326"/>
                    <a:pt x="14530" y="7697"/>
                    <a:pt x="13865" y="8017"/>
                  </a:cubicBezTo>
                  <a:cubicBezTo>
                    <a:pt x="15097" y="6263"/>
                    <a:pt x="15097" y="3926"/>
                    <a:pt x="13865" y="2171"/>
                  </a:cubicBezTo>
                  <a:close/>
                  <a:moveTo>
                    <a:pt x="9801" y="1133"/>
                  </a:moveTo>
                  <a:cubicBezTo>
                    <a:pt x="11948" y="1190"/>
                    <a:pt x="13657" y="2947"/>
                    <a:pt x="13657" y="5091"/>
                  </a:cubicBezTo>
                  <a:cubicBezTo>
                    <a:pt x="13657" y="7238"/>
                    <a:pt x="11948" y="8995"/>
                    <a:pt x="9801" y="9053"/>
                  </a:cubicBezTo>
                  <a:lnTo>
                    <a:pt x="9566" y="9053"/>
                  </a:lnTo>
                  <a:cubicBezTo>
                    <a:pt x="7431" y="8983"/>
                    <a:pt x="5734" y="7232"/>
                    <a:pt x="5728" y="5094"/>
                  </a:cubicBezTo>
                  <a:cubicBezTo>
                    <a:pt x="5731" y="2947"/>
                    <a:pt x="7440" y="1190"/>
                    <a:pt x="9587" y="1133"/>
                  </a:cubicBezTo>
                  <a:close/>
                  <a:moveTo>
                    <a:pt x="9557" y="0"/>
                  </a:moveTo>
                  <a:cubicBezTo>
                    <a:pt x="7440" y="37"/>
                    <a:pt x="5166" y="852"/>
                    <a:pt x="2965" y="2362"/>
                  </a:cubicBezTo>
                  <a:cubicBezTo>
                    <a:pt x="1283" y="3518"/>
                    <a:pt x="239" y="4665"/>
                    <a:pt x="196" y="4714"/>
                  </a:cubicBezTo>
                  <a:cubicBezTo>
                    <a:pt x="0" y="4928"/>
                    <a:pt x="0" y="5257"/>
                    <a:pt x="196" y="5472"/>
                  </a:cubicBezTo>
                  <a:cubicBezTo>
                    <a:pt x="239" y="5523"/>
                    <a:pt x="1283" y="6670"/>
                    <a:pt x="2965" y="7827"/>
                  </a:cubicBezTo>
                  <a:cubicBezTo>
                    <a:pt x="5166" y="9337"/>
                    <a:pt x="7440" y="10149"/>
                    <a:pt x="9557" y="10188"/>
                  </a:cubicBezTo>
                  <a:cubicBezTo>
                    <a:pt x="9602" y="10188"/>
                    <a:pt x="9647" y="10191"/>
                    <a:pt x="9692" y="10191"/>
                  </a:cubicBezTo>
                  <a:lnTo>
                    <a:pt x="9717" y="10191"/>
                  </a:lnTo>
                  <a:cubicBezTo>
                    <a:pt x="11869" y="10185"/>
                    <a:pt x="14194" y="9367"/>
                    <a:pt x="16435" y="7827"/>
                  </a:cubicBezTo>
                  <a:cubicBezTo>
                    <a:pt x="18120" y="6670"/>
                    <a:pt x="19161" y="5523"/>
                    <a:pt x="19207" y="5475"/>
                  </a:cubicBezTo>
                  <a:cubicBezTo>
                    <a:pt x="19400" y="5257"/>
                    <a:pt x="19400" y="4931"/>
                    <a:pt x="19207" y="4714"/>
                  </a:cubicBezTo>
                  <a:cubicBezTo>
                    <a:pt x="19161" y="4665"/>
                    <a:pt x="18120" y="3521"/>
                    <a:pt x="16435" y="2365"/>
                  </a:cubicBezTo>
                  <a:cubicBezTo>
                    <a:pt x="14191" y="822"/>
                    <a:pt x="11869" y="6"/>
                    <a:pt x="9717" y="0"/>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CC0000"/>
                </a:solidFill>
                <a:latin typeface="Arial"/>
                <a:ea typeface="Arial"/>
                <a:cs typeface="Arial"/>
                <a:sym typeface="Arial"/>
              </a:endParaRPr>
            </a:p>
          </p:txBody>
        </p:sp>
        <p:sp>
          <p:nvSpPr>
            <p:cNvPr id="641" name="Google Shape;641;p62"/>
            <p:cNvSpPr/>
            <p:nvPr/>
          </p:nvSpPr>
          <p:spPr>
            <a:xfrm>
              <a:off x="2246650" y="408900"/>
              <a:ext cx="147075" cy="141600"/>
            </a:xfrm>
            <a:custGeom>
              <a:rect b="b" l="l" r="r" t="t"/>
              <a:pathLst>
                <a:path extrusionOk="0" h="5664" w="5883">
                  <a:moveTo>
                    <a:pt x="3054" y="1132"/>
                  </a:moveTo>
                  <a:cubicBezTo>
                    <a:pt x="3495" y="1132"/>
                    <a:pt x="3930" y="1304"/>
                    <a:pt x="4255" y="1630"/>
                  </a:cubicBezTo>
                  <a:cubicBezTo>
                    <a:pt x="4738" y="2116"/>
                    <a:pt x="4886" y="2846"/>
                    <a:pt x="4624" y="3480"/>
                  </a:cubicBezTo>
                  <a:cubicBezTo>
                    <a:pt x="4358" y="4115"/>
                    <a:pt x="3739" y="4531"/>
                    <a:pt x="3053" y="4531"/>
                  </a:cubicBezTo>
                  <a:cubicBezTo>
                    <a:pt x="2114" y="4528"/>
                    <a:pt x="1357" y="3770"/>
                    <a:pt x="1353" y="2831"/>
                  </a:cubicBezTo>
                  <a:cubicBezTo>
                    <a:pt x="1353" y="2143"/>
                    <a:pt x="1767" y="1524"/>
                    <a:pt x="2404" y="1261"/>
                  </a:cubicBezTo>
                  <a:cubicBezTo>
                    <a:pt x="2614" y="1174"/>
                    <a:pt x="2835" y="1132"/>
                    <a:pt x="3054" y="1132"/>
                  </a:cubicBezTo>
                  <a:close/>
                  <a:moveTo>
                    <a:pt x="3053" y="1"/>
                  </a:moveTo>
                  <a:cubicBezTo>
                    <a:pt x="2316" y="1"/>
                    <a:pt x="1593" y="288"/>
                    <a:pt x="1052" y="829"/>
                  </a:cubicBezTo>
                  <a:cubicBezTo>
                    <a:pt x="242" y="1639"/>
                    <a:pt x="1" y="2855"/>
                    <a:pt x="439" y="3915"/>
                  </a:cubicBezTo>
                  <a:cubicBezTo>
                    <a:pt x="876" y="4972"/>
                    <a:pt x="1909" y="5663"/>
                    <a:pt x="3053" y="5663"/>
                  </a:cubicBezTo>
                  <a:cubicBezTo>
                    <a:pt x="4614" y="5660"/>
                    <a:pt x="5883" y="4395"/>
                    <a:pt x="5883" y="2831"/>
                  </a:cubicBezTo>
                  <a:cubicBezTo>
                    <a:pt x="5883" y="1687"/>
                    <a:pt x="5194" y="654"/>
                    <a:pt x="4137" y="216"/>
                  </a:cubicBezTo>
                  <a:cubicBezTo>
                    <a:pt x="3786" y="71"/>
                    <a:pt x="3418" y="1"/>
                    <a:pt x="3053" y="1"/>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CC0000"/>
                </a:solidFill>
                <a:latin typeface="Arial"/>
                <a:ea typeface="Arial"/>
                <a:cs typeface="Arial"/>
                <a:sym typeface="Arial"/>
              </a:endParaRPr>
            </a:p>
          </p:txBody>
        </p:sp>
      </p:grpSp>
      <p:sp>
        <p:nvSpPr>
          <p:cNvPr id="642" name="Google Shape;642;p62"/>
          <p:cNvSpPr txBox="1"/>
          <p:nvPr/>
        </p:nvSpPr>
        <p:spPr>
          <a:xfrm>
            <a:off x="0" y="5590275"/>
            <a:ext cx="35487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Calibri"/>
                <a:ea typeface="Calibri"/>
                <a:cs typeface="Calibri"/>
                <a:sym typeface="Calibri"/>
              </a:rPr>
              <a:t>Thomas Gainsborough</a:t>
            </a:r>
            <a:r>
              <a:rPr lang="en-US" sz="1000">
                <a:solidFill>
                  <a:schemeClr val="dk1"/>
                </a:solidFill>
                <a:latin typeface="Calibri"/>
                <a:ea typeface="Calibri"/>
                <a:cs typeface="Calibri"/>
                <a:sym typeface="Calibri"/>
              </a:rPr>
              <a:t>, </a:t>
            </a:r>
            <a:r>
              <a:rPr i="1" lang="en-US" sz="1000" u="none" cap="none" strike="noStrike">
                <a:solidFill>
                  <a:schemeClr val="dk1"/>
                </a:solidFill>
                <a:latin typeface="Calibri"/>
                <a:ea typeface="Calibri"/>
                <a:cs typeface="Calibri"/>
                <a:sym typeface="Calibri"/>
              </a:rPr>
              <a:t>Going to Market, Early Morning</a:t>
            </a:r>
            <a:r>
              <a:rPr lang="en-US" sz="1000">
                <a:solidFill>
                  <a:schemeClr val="dk1"/>
                </a:solidFill>
                <a:latin typeface="Calibri"/>
                <a:ea typeface="Calibri"/>
                <a:cs typeface="Calibri"/>
                <a:sym typeface="Calibri"/>
              </a:rPr>
              <a:t>, c. 1773, o</a:t>
            </a:r>
            <a:r>
              <a:rPr b="0" i="0" lang="en-US" sz="1000" u="none" cap="none" strike="noStrike">
                <a:solidFill>
                  <a:schemeClr val="dk1"/>
                </a:solidFill>
                <a:latin typeface="Calibri"/>
                <a:ea typeface="Calibri"/>
                <a:cs typeface="Calibri"/>
                <a:sym typeface="Calibri"/>
              </a:rPr>
              <a:t>il on canvas</a:t>
            </a:r>
            <a:r>
              <a:rPr lang="en-US" sz="1000">
                <a:solidFill>
                  <a:schemeClr val="dk1"/>
                </a:solidFill>
                <a:latin typeface="Calibri"/>
                <a:ea typeface="Calibri"/>
                <a:cs typeface="Calibri"/>
                <a:sym typeface="Calibri"/>
              </a:rPr>
              <a:t>. Kimbell Art Museum</a:t>
            </a:r>
            <a:endParaRPr b="0" i="0" sz="1000" u="none" cap="none" strike="noStrike">
              <a:solidFill>
                <a:schemeClr val="dk1"/>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D8D8"/>
        </a:solidFill>
      </p:bgPr>
    </p:bg>
    <p:spTree>
      <p:nvGrpSpPr>
        <p:cNvPr id="647" name="Shape 647"/>
        <p:cNvGrpSpPr/>
        <p:nvPr/>
      </p:nvGrpSpPr>
      <p:grpSpPr>
        <a:xfrm>
          <a:off x="0" y="0"/>
          <a:ext cx="0" cy="0"/>
          <a:chOff x="0" y="0"/>
          <a:chExt cx="0" cy="0"/>
        </a:xfrm>
      </p:grpSpPr>
      <p:grpSp>
        <p:nvGrpSpPr>
          <p:cNvPr id="648" name="Google Shape;648;p63"/>
          <p:cNvGrpSpPr/>
          <p:nvPr/>
        </p:nvGrpSpPr>
        <p:grpSpPr>
          <a:xfrm>
            <a:off x="6693128" y="779865"/>
            <a:ext cx="493957" cy="493319"/>
            <a:chOff x="5053900" y="2021500"/>
            <a:chExt cx="483750" cy="483125"/>
          </a:xfrm>
        </p:grpSpPr>
        <p:sp>
          <p:nvSpPr>
            <p:cNvPr id="649" name="Google Shape;649;p63"/>
            <p:cNvSpPr/>
            <p:nvPr/>
          </p:nvSpPr>
          <p:spPr>
            <a:xfrm>
              <a:off x="5281350" y="2078100"/>
              <a:ext cx="127375" cy="127350"/>
            </a:xfrm>
            <a:custGeom>
              <a:rect b="b" l="l" r="r" t="t"/>
              <a:pathLst>
                <a:path extrusionOk="0" h="5094" w="5095">
                  <a:moveTo>
                    <a:pt x="565" y="0"/>
                  </a:moveTo>
                  <a:cubicBezTo>
                    <a:pt x="251" y="0"/>
                    <a:pt x="1" y="254"/>
                    <a:pt x="1" y="568"/>
                  </a:cubicBezTo>
                  <a:cubicBezTo>
                    <a:pt x="1" y="879"/>
                    <a:pt x="251" y="1132"/>
                    <a:pt x="565" y="1132"/>
                  </a:cubicBezTo>
                  <a:cubicBezTo>
                    <a:pt x="2440" y="1135"/>
                    <a:pt x="3959" y="2654"/>
                    <a:pt x="3962" y="4529"/>
                  </a:cubicBezTo>
                  <a:cubicBezTo>
                    <a:pt x="3962" y="4843"/>
                    <a:pt x="4216" y="5094"/>
                    <a:pt x="4530" y="5094"/>
                  </a:cubicBezTo>
                  <a:cubicBezTo>
                    <a:pt x="4841" y="5094"/>
                    <a:pt x="5094" y="4843"/>
                    <a:pt x="5094" y="4529"/>
                  </a:cubicBezTo>
                  <a:cubicBezTo>
                    <a:pt x="5091" y="2029"/>
                    <a:pt x="3065" y="3"/>
                    <a:pt x="565" y="0"/>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650" name="Google Shape;650;p63"/>
            <p:cNvSpPr/>
            <p:nvPr/>
          </p:nvSpPr>
          <p:spPr>
            <a:xfrm>
              <a:off x="5118000" y="2021500"/>
              <a:ext cx="368700" cy="483125"/>
            </a:xfrm>
            <a:custGeom>
              <a:rect b="b" l="l" r="r" t="t"/>
              <a:pathLst>
                <a:path extrusionOk="0" h="19325" w="14748">
                  <a:moveTo>
                    <a:pt x="7088" y="1135"/>
                  </a:moveTo>
                  <a:cubicBezTo>
                    <a:pt x="8391" y="1135"/>
                    <a:pt x="9651" y="1571"/>
                    <a:pt x="10668" y="2397"/>
                  </a:cubicBezTo>
                  <a:cubicBezTo>
                    <a:pt x="13159" y="4417"/>
                    <a:pt x="13473" y="8104"/>
                    <a:pt x="11360" y="10516"/>
                  </a:cubicBezTo>
                  <a:cubicBezTo>
                    <a:pt x="10572" y="11419"/>
                    <a:pt x="10085" y="12503"/>
                    <a:pt x="9962" y="13626"/>
                  </a:cubicBezTo>
                  <a:lnTo>
                    <a:pt x="4237" y="13626"/>
                  </a:lnTo>
                  <a:cubicBezTo>
                    <a:pt x="4107" y="12482"/>
                    <a:pt x="3630" y="11407"/>
                    <a:pt x="2866" y="10550"/>
                  </a:cubicBezTo>
                  <a:cubicBezTo>
                    <a:pt x="1658" y="9191"/>
                    <a:pt x="1184" y="7367"/>
                    <a:pt x="1571" y="5549"/>
                  </a:cubicBezTo>
                  <a:cubicBezTo>
                    <a:pt x="2020" y="3427"/>
                    <a:pt x="3748" y="1706"/>
                    <a:pt x="5873" y="1262"/>
                  </a:cubicBezTo>
                  <a:cubicBezTo>
                    <a:pt x="6278" y="1177"/>
                    <a:pt x="6685" y="1135"/>
                    <a:pt x="7088" y="1135"/>
                  </a:cubicBezTo>
                  <a:close/>
                  <a:moveTo>
                    <a:pt x="9931" y="14759"/>
                  </a:moveTo>
                  <a:lnTo>
                    <a:pt x="9931" y="15323"/>
                  </a:lnTo>
                  <a:cubicBezTo>
                    <a:pt x="9931" y="15637"/>
                    <a:pt x="9678" y="15891"/>
                    <a:pt x="9364" y="15891"/>
                  </a:cubicBezTo>
                  <a:lnTo>
                    <a:pt x="4835" y="15891"/>
                  </a:lnTo>
                  <a:cubicBezTo>
                    <a:pt x="4521" y="15891"/>
                    <a:pt x="4270" y="15637"/>
                    <a:pt x="4270" y="15323"/>
                  </a:cubicBezTo>
                  <a:lnTo>
                    <a:pt x="4270" y="14759"/>
                  </a:lnTo>
                  <a:close/>
                  <a:moveTo>
                    <a:pt x="8699" y="17023"/>
                  </a:moveTo>
                  <a:cubicBezTo>
                    <a:pt x="8464" y="17694"/>
                    <a:pt x="7827" y="18192"/>
                    <a:pt x="7099" y="18192"/>
                  </a:cubicBezTo>
                  <a:cubicBezTo>
                    <a:pt x="6371" y="18192"/>
                    <a:pt x="5734" y="17694"/>
                    <a:pt x="5499" y="17023"/>
                  </a:cubicBezTo>
                  <a:close/>
                  <a:moveTo>
                    <a:pt x="7087" y="0"/>
                  </a:moveTo>
                  <a:cubicBezTo>
                    <a:pt x="6607" y="0"/>
                    <a:pt x="6123" y="50"/>
                    <a:pt x="5641" y="151"/>
                  </a:cubicBezTo>
                  <a:cubicBezTo>
                    <a:pt x="3053" y="712"/>
                    <a:pt x="1027" y="2729"/>
                    <a:pt x="462" y="5314"/>
                  </a:cubicBezTo>
                  <a:cubicBezTo>
                    <a:pt x="0" y="7488"/>
                    <a:pt x="568" y="9671"/>
                    <a:pt x="2020" y="11301"/>
                  </a:cubicBezTo>
                  <a:cubicBezTo>
                    <a:pt x="2730" y="12099"/>
                    <a:pt x="3135" y="13149"/>
                    <a:pt x="3135" y="14191"/>
                  </a:cubicBezTo>
                  <a:lnTo>
                    <a:pt x="3135" y="15323"/>
                  </a:lnTo>
                  <a:cubicBezTo>
                    <a:pt x="3138" y="16060"/>
                    <a:pt x="3612" y="16709"/>
                    <a:pt x="4309" y="16939"/>
                  </a:cubicBezTo>
                  <a:cubicBezTo>
                    <a:pt x="4409" y="17518"/>
                    <a:pt x="4681" y="18053"/>
                    <a:pt x="5094" y="18473"/>
                  </a:cubicBezTo>
                  <a:cubicBezTo>
                    <a:pt x="5642" y="19040"/>
                    <a:pt x="6371" y="19324"/>
                    <a:pt x="7099" y="19324"/>
                  </a:cubicBezTo>
                  <a:cubicBezTo>
                    <a:pt x="7828" y="19324"/>
                    <a:pt x="8556" y="19040"/>
                    <a:pt x="9104" y="18473"/>
                  </a:cubicBezTo>
                  <a:cubicBezTo>
                    <a:pt x="9518" y="18053"/>
                    <a:pt x="9790" y="17518"/>
                    <a:pt x="9889" y="16939"/>
                  </a:cubicBezTo>
                  <a:cubicBezTo>
                    <a:pt x="10587" y="16709"/>
                    <a:pt x="11061" y="16060"/>
                    <a:pt x="11064" y="15323"/>
                  </a:cubicBezTo>
                  <a:lnTo>
                    <a:pt x="11064" y="14191"/>
                  </a:lnTo>
                  <a:cubicBezTo>
                    <a:pt x="11064" y="13149"/>
                    <a:pt x="11471" y="12108"/>
                    <a:pt x="12211" y="11262"/>
                  </a:cubicBezTo>
                  <a:cubicBezTo>
                    <a:pt x="14747" y="8366"/>
                    <a:pt x="14370" y="3943"/>
                    <a:pt x="11381" y="1518"/>
                  </a:cubicBezTo>
                  <a:cubicBezTo>
                    <a:pt x="10159" y="525"/>
                    <a:pt x="8647" y="0"/>
                    <a:pt x="7087" y="0"/>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651" name="Google Shape;651;p63"/>
            <p:cNvSpPr/>
            <p:nvPr/>
          </p:nvSpPr>
          <p:spPr>
            <a:xfrm>
              <a:off x="5053900" y="2191325"/>
              <a:ext cx="56650" cy="28325"/>
            </a:xfrm>
            <a:custGeom>
              <a:rect b="b" l="l" r="r" t="t"/>
              <a:pathLst>
                <a:path extrusionOk="0" h="1133" w="2266">
                  <a:moveTo>
                    <a:pt x="569" y="0"/>
                  </a:moveTo>
                  <a:cubicBezTo>
                    <a:pt x="255" y="0"/>
                    <a:pt x="1" y="254"/>
                    <a:pt x="1" y="568"/>
                  </a:cubicBezTo>
                  <a:cubicBezTo>
                    <a:pt x="1" y="879"/>
                    <a:pt x="255" y="1133"/>
                    <a:pt x="569" y="1133"/>
                  </a:cubicBezTo>
                  <a:lnTo>
                    <a:pt x="1701" y="1133"/>
                  </a:lnTo>
                  <a:cubicBezTo>
                    <a:pt x="2012" y="1133"/>
                    <a:pt x="2266" y="879"/>
                    <a:pt x="2266" y="568"/>
                  </a:cubicBezTo>
                  <a:cubicBezTo>
                    <a:pt x="2266" y="254"/>
                    <a:pt x="2012" y="0"/>
                    <a:pt x="1701" y="0"/>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652" name="Google Shape;652;p63"/>
            <p:cNvSpPr/>
            <p:nvPr/>
          </p:nvSpPr>
          <p:spPr>
            <a:xfrm>
              <a:off x="5056850" y="2096550"/>
              <a:ext cx="50750" cy="48025"/>
            </a:xfrm>
            <a:custGeom>
              <a:rect b="b" l="l" r="r" t="t"/>
              <a:pathLst>
                <a:path extrusionOk="0" h="1921" w="2030">
                  <a:moveTo>
                    <a:pt x="622" y="0"/>
                  </a:moveTo>
                  <a:cubicBezTo>
                    <a:pt x="476" y="0"/>
                    <a:pt x="331" y="56"/>
                    <a:pt x="221" y="168"/>
                  </a:cubicBezTo>
                  <a:cubicBezTo>
                    <a:pt x="4" y="385"/>
                    <a:pt x="1" y="739"/>
                    <a:pt x="215" y="962"/>
                  </a:cubicBezTo>
                  <a:lnTo>
                    <a:pt x="1015" y="1762"/>
                  </a:lnTo>
                  <a:cubicBezTo>
                    <a:pt x="1125" y="1868"/>
                    <a:pt x="1267" y="1921"/>
                    <a:pt x="1409" y="1921"/>
                  </a:cubicBezTo>
                  <a:cubicBezTo>
                    <a:pt x="1554" y="1921"/>
                    <a:pt x="1699" y="1865"/>
                    <a:pt x="1809" y="1753"/>
                  </a:cubicBezTo>
                  <a:cubicBezTo>
                    <a:pt x="2027" y="1536"/>
                    <a:pt x="2030" y="1183"/>
                    <a:pt x="1815" y="962"/>
                  </a:cubicBezTo>
                  <a:lnTo>
                    <a:pt x="1015" y="159"/>
                  </a:lnTo>
                  <a:cubicBezTo>
                    <a:pt x="905" y="53"/>
                    <a:pt x="763" y="0"/>
                    <a:pt x="622" y="0"/>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653" name="Google Shape;653;p63"/>
            <p:cNvSpPr/>
            <p:nvPr/>
          </p:nvSpPr>
          <p:spPr>
            <a:xfrm>
              <a:off x="5056400" y="2266400"/>
              <a:ext cx="51200" cy="48350"/>
            </a:xfrm>
            <a:custGeom>
              <a:rect b="b" l="l" r="r" t="t"/>
              <a:pathLst>
                <a:path extrusionOk="0" h="1934" w="2048">
                  <a:moveTo>
                    <a:pt x="1427" y="0"/>
                  </a:moveTo>
                  <a:cubicBezTo>
                    <a:pt x="1285" y="0"/>
                    <a:pt x="1143" y="53"/>
                    <a:pt x="1033" y="159"/>
                  </a:cubicBezTo>
                  <a:lnTo>
                    <a:pt x="233" y="962"/>
                  </a:lnTo>
                  <a:cubicBezTo>
                    <a:pt x="4" y="1179"/>
                    <a:pt x="1" y="1545"/>
                    <a:pt x="227" y="1768"/>
                  </a:cubicBezTo>
                  <a:cubicBezTo>
                    <a:pt x="338" y="1879"/>
                    <a:pt x="482" y="1934"/>
                    <a:pt x="627" y="1934"/>
                  </a:cubicBezTo>
                  <a:cubicBezTo>
                    <a:pt x="774" y="1934"/>
                    <a:pt x="922" y="1876"/>
                    <a:pt x="1033" y="1762"/>
                  </a:cubicBezTo>
                  <a:lnTo>
                    <a:pt x="1833" y="962"/>
                  </a:lnTo>
                  <a:cubicBezTo>
                    <a:pt x="2048" y="738"/>
                    <a:pt x="2045" y="385"/>
                    <a:pt x="1827" y="168"/>
                  </a:cubicBezTo>
                  <a:cubicBezTo>
                    <a:pt x="1717" y="56"/>
                    <a:pt x="1572" y="0"/>
                    <a:pt x="1427" y="0"/>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654" name="Google Shape;654;p63"/>
            <p:cNvSpPr/>
            <p:nvPr/>
          </p:nvSpPr>
          <p:spPr>
            <a:xfrm>
              <a:off x="5480400" y="2191325"/>
              <a:ext cx="56650" cy="28325"/>
            </a:xfrm>
            <a:custGeom>
              <a:rect b="b" l="l" r="r" t="t"/>
              <a:pathLst>
                <a:path extrusionOk="0" h="1133" w="2266">
                  <a:moveTo>
                    <a:pt x="568" y="0"/>
                  </a:moveTo>
                  <a:cubicBezTo>
                    <a:pt x="254" y="0"/>
                    <a:pt x="1" y="254"/>
                    <a:pt x="1" y="568"/>
                  </a:cubicBezTo>
                  <a:cubicBezTo>
                    <a:pt x="1" y="879"/>
                    <a:pt x="254" y="1133"/>
                    <a:pt x="568" y="1133"/>
                  </a:cubicBezTo>
                  <a:lnTo>
                    <a:pt x="1701" y="1133"/>
                  </a:lnTo>
                  <a:cubicBezTo>
                    <a:pt x="2012" y="1133"/>
                    <a:pt x="2265" y="879"/>
                    <a:pt x="2265" y="568"/>
                  </a:cubicBezTo>
                  <a:cubicBezTo>
                    <a:pt x="2265" y="254"/>
                    <a:pt x="2012" y="0"/>
                    <a:pt x="1701" y="0"/>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655" name="Google Shape;655;p63"/>
            <p:cNvSpPr/>
            <p:nvPr/>
          </p:nvSpPr>
          <p:spPr>
            <a:xfrm>
              <a:off x="5479800" y="2096550"/>
              <a:ext cx="54300" cy="48225"/>
            </a:xfrm>
            <a:custGeom>
              <a:rect b="b" l="l" r="r" t="t"/>
              <a:pathLst>
                <a:path extrusionOk="0" h="1929" w="2172">
                  <a:moveTo>
                    <a:pt x="1550" y="0"/>
                  </a:moveTo>
                  <a:cubicBezTo>
                    <a:pt x="1409" y="0"/>
                    <a:pt x="1267" y="53"/>
                    <a:pt x="1157" y="159"/>
                  </a:cubicBezTo>
                  <a:lnTo>
                    <a:pt x="357" y="962"/>
                  </a:lnTo>
                  <a:cubicBezTo>
                    <a:pt x="1" y="1318"/>
                    <a:pt x="251" y="1928"/>
                    <a:pt x="756" y="1928"/>
                  </a:cubicBezTo>
                  <a:cubicBezTo>
                    <a:pt x="907" y="1928"/>
                    <a:pt x="1051" y="1868"/>
                    <a:pt x="1157" y="1762"/>
                  </a:cubicBezTo>
                  <a:lnTo>
                    <a:pt x="1957" y="959"/>
                  </a:lnTo>
                  <a:cubicBezTo>
                    <a:pt x="2172" y="739"/>
                    <a:pt x="2169" y="385"/>
                    <a:pt x="1951" y="168"/>
                  </a:cubicBezTo>
                  <a:cubicBezTo>
                    <a:pt x="1841" y="56"/>
                    <a:pt x="1696" y="0"/>
                    <a:pt x="1550" y="0"/>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656" name="Google Shape;656;p63"/>
            <p:cNvSpPr/>
            <p:nvPr/>
          </p:nvSpPr>
          <p:spPr>
            <a:xfrm>
              <a:off x="5483350" y="2266400"/>
              <a:ext cx="54300" cy="48225"/>
            </a:xfrm>
            <a:custGeom>
              <a:rect b="b" l="l" r="r" t="t"/>
              <a:pathLst>
                <a:path extrusionOk="0" h="1929" w="2172">
                  <a:moveTo>
                    <a:pt x="622" y="0"/>
                  </a:moveTo>
                  <a:cubicBezTo>
                    <a:pt x="476" y="0"/>
                    <a:pt x="331" y="56"/>
                    <a:pt x="221" y="168"/>
                  </a:cubicBezTo>
                  <a:cubicBezTo>
                    <a:pt x="4" y="385"/>
                    <a:pt x="1" y="738"/>
                    <a:pt x="215" y="962"/>
                  </a:cubicBezTo>
                  <a:lnTo>
                    <a:pt x="1015" y="1762"/>
                  </a:lnTo>
                  <a:cubicBezTo>
                    <a:pt x="1121" y="1868"/>
                    <a:pt x="1266" y="1928"/>
                    <a:pt x="1417" y="1928"/>
                  </a:cubicBezTo>
                  <a:cubicBezTo>
                    <a:pt x="1921" y="1928"/>
                    <a:pt x="2172" y="1318"/>
                    <a:pt x="1815" y="962"/>
                  </a:cubicBezTo>
                  <a:lnTo>
                    <a:pt x="1015" y="159"/>
                  </a:lnTo>
                  <a:cubicBezTo>
                    <a:pt x="905" y="53"/>
                    <a:pt x="763" y="0"/>
                    <a:pt x="622" y="0"/>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grpSp>
      <p:pic>
        <p:nvPicPr>
          <p:cNvPr id="657" name="Google Shape;657;p63"/>
          <p:cNvPicPr preferRelativeResize="0"/>
          <p:nvPr/>
        </p:nvPicPr>
        <p:blipFill rotWithShape="1">
          <a:blip r:embed="rId3">
            <a:alphaModFix/>
          </a:blip>
          <a:srcRect b="0" l="0" r="0" t="0"/>
          <a:stretch/>
        </p:blipFill>
        <p:spPr>
          <a:xfrm>
            <a:off x="3" y="779875"/>
            <a:ext cx="5949123" cy="4810411"/>
          </a:xfrm>
          <a:prstGeom prst="rect">
            <a:avLst/>
          </a:prstGeom>
          <a:noFill/>
          <a:ln>
            <a:noFill/>
          </a:ln>
        </p:spPr>
      </p:pic>
      <p:sp>
        <p:nvSpPr>
          <p:cNvPr id="658" name="Google Shape;658;p63"/>
          <p:cNvSpPr txBox="1"/>
          <p:nvPr/>
        </p:nvSpPr>
        <p:spPr>
          <a:xfrm>
            <a:off x="7450700" y="761725"/>
            <a:ext cx="4407600" cy="1939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000"/>
              <a:buFont typeface="Arial"/>
              <a:buNone/>
            </a:pPr>
            <a:r>
              <a:rPr b="1" i="0" lang="en-US" sz="2000" u="none" cap="none" strike="noStrike">
                <a:solidFill>
                  <a:schemeClr val="dk1"/>
                </a:solidFill>
                <a:latin typeface="Calibri"/>
                <a:ea typeface="Calibri"/>
                <a:cs typeface="Calibri"/>
                <a:sym typeface="Calibri"/>
              </a:rPr>
              <a:t>Imagine a journey</a:t>
            </a:r>
            <a:r>
              <a:rPr b="0" i="0" lang="en-US" sz="2000" u="none" cap="none" strike="noStrike">
                <a:solidFill>
                  <a:schemeClr val="dk1"/>
                </a:solidFill>
                <a:latin typeface="Calibri"/>
                <a:ea typeface="Calibri"/>
                <a:cs typeface="Calibri"/>
                <a:sym typeface="Calibri"/>
              </a:rPr>
              <a:t> that starts early in the day. How would you </a:t>
            </a:r>
            <a:r>
              <a:rPr b="1" i="0" lang="en-US" sz="2000" u="none" cap="none" strike="noStrike">
                <a:solidFill>
                  <a:schemeClr val="dk1"/>
                </a:solidFill>
                <a:latin typeface="Calibri"/>
                <a:ea typeface="Calibri"/>
                <a:cs typeface="Calibri"/>
                <a:sym typeface="Calibri"/>
              </a:rPr>
              <a:t>prepare</a:t>
            </a:r>
            <a:r>
              <a:rPr b="0" i="0" lang="en-US" sz="2000" u="none" cap="none" strike="noStrike">
                <a:solidFill>
                  <a:schemeClr val="dk1"/>
                </a:solidFill>
                <a:latin typeface="Calibri"/>
                <a:ea typeface="Calibri"/>
                <a:cs typeface="Calibri"/>
                <a:sym typeface="Calibri"/>
              </a:rPr>
              <a:t>?</a:t>
            </a:r>
            <a:endParaRPr b="0" i="0" sz="2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000"/>
              <a:buFont typeface="Arial"/>
              <a:buNone/>
            </a:pPr>
            <a:r>
              <a:t/>
            </a:r>
            <a:endParaRPr b="0" i="0" sz="2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000"/>
              <a:buFont typeface="Arial"/>
              <a:buNone/>
            </a:pPr>
            <a:r>
              <a:t/>
            </a:r>
            <a:endParaRPr b="0" i="0" sz="20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000"/>
              <a:buFont typeface="Arial"/>
              <a:buNone/>
            </a:pPr>
            <a:r>
              <a:rPr b="1" i="0" lang="en-US" sz="2000" u="none" cap="none" strike="noStrike">
                <a:solidFill>
                  <a:schemeClr val="dk1"/>
                </a:solidFill>
                <a:latin typeface="Calibri"/>
                <a:ea typeface="Calibri"/>
                <a:cs typeface="Calibri"/>
                <a:sym typeface="Calibri"/>
              </a:rPr>
              <a:t>Draw</a:t>
            </a:r>
            <a:r>
              <a:rPr b="0" i="0" lang="en-US" sz="2000" u="none" cap="none" strike="noStrike">
                <a:solidFill>
                  <a:schemeClr val="dk1"/>
                </a:solidFill>
                <a:latin typeface="Calibri"/>
                <a:ea typeface="Calibri"/>
                <a:cs typeface="Calibri"/>
                <a:sym typeface="Calibri"/>
              </a:rPr>
              <a:t> a picture that shows their </a:t>
            </a:r>
            <a:r>
              <a:rPr b="1" i="0" lang="en-US" sz="2000" u="none" cap="none" strike="noStrike">
                <a:solidFill>
                  <a:schemeClr val="dk1"/>
                </a:solidFill>
                <a:latin typeface="Calibri"/>
                <a:ea typeface="Calibri"/>
                <a:cs typeface="Calibri"/>
                <a:sym typeface="Calibri"/>
              </a:rPr>
              <a:t>destination</a:t>
            </a:r>
            <a:r>
              <a:rPr b="0" i="0" lang="en-US" sz="2000" u="none" cap="none" strike="noStrike">
                <a:solidFill>
                  <a:schemeClr val="dk1"/>
                </a:solidFill>
                <a:latin typeface="Calibri"/>
                <a:ea typeface="Calibri"/>
                <a:cs typeface="Calibri"/>
                <a:sym typeface="Calibri"/>
              </a:rPr>
              <a:t>. What will they do </a:t>
            </a:r>
            <a:r>
              <a:rPr b="1" i="0" lang="en-US" sz="2000" u="none" cap="none" strike="noStrike">
                <a:solidFill>
                  <a:schemeClr val="dk1"/>
                </a:solidFill>
                <a:latin typeface="Calibri"/>
                <a:ea typeface="Calibri"/>
                <a:cs typeface="Calibri"/>
                <a:sym typeface="Calibri"/>
              </a:rPr>
              <a:t>next</a:t>
            </a:r>
            <a:r>
              <a:rPr b="0" i="0" lang="en-US" sz="2000" u="none" cap="none" strike="noStrike">
                <a:solidFill>
                  <a:schemeClr val="dk1"/>
                </a:solidFill>
                <a:latin typeface="Calibri"/>
                <a:ea typeface="Calibri"/>
                <a:cs typeface="Calibri"/>
                <a:sym typeface="Calibri"/>
              </a:rPr>
              <a:t>?</a:t>
            </a:r>
            <a:endParaRPr b="0" i="0" sz="2000" u="none" cap="none" strike="noStrike">
              <a:solidFill>
                <a:srgbClr val="000000"/>
              </a:solidFill>
              <a:latin typeface="Quattrocento Sans"/>
              <a:ea typeface="Quattrocento Sans"/>
              <a:cs typeface="Quattrocento Sans"/>
              <a:sym typeface="Quattrocento Sans"/>
            </a:endParaRPr>
          </a:p>
        </p:txBody>
      </p:sp>
      <p:sp>
        <p:nvSpPr>
          <p:cNvPr id="659" name="Google Shape;659;p63"/>
          <p:cNvSpPr/>
          <p:nvPr/>
        </p:nvSpPr>
        <p:spPr>
          <a:xfrm>
            <a:off x="6731450" y="2098250"/>
            <a:ext cx="417308" cy="409062"/>
          </a:xfrm>
          <a:custGeom>
            <a:rect b="b" l="l" r="r" t="t"/>
            <a:pathLst>
              <a:path extrusionOk="0" h="19396" w="19787">
                <a:moveTo>
                  <a:pt x="16583" y="1203"/>
                </a:moveTo>
                <a:cubicBezTo>
                  <a:pt x="17017" y="1203"/>
                  <a:pt x="17451" y="1370"/>
                  <a:pt x="17782" y="1702"/>
                </a:cubicBezTo>
                <a:cubicBezTo>
                  <a:pt x="18446" y="2363"/>
                  <a:pt x="18446" y="3438"/>
                  <a:pt x="17782" y="4102"/>
                </a:cubicBezTo>
                <a:lnTo>
                  <a:pt x="16565" y="5319"/>
                </a:lnTo>
                <a:lnTo>
                  <a:pt x="14165" y="2918"/>
                </a:lnTo>
                <a:lnTo>
                  <a:pt x="15382" y="1702"/>
                </a:lnTo>
                <a:cubicBezTo>
                  <a:pt x="15714" y="1370"/>
                  <a:pt x="16149" y="1203"/>
                  <a:pt x="16583" y="1203"/>
                </a:cubicBezTo>
                <a:close/>
                <a:moveTo>
                  <a:pt x="13362" y="3719"/>
                </a:moveTo>
                <a:lnTo>
                  <a:pt x="14162" y="4519"/>
                </a:lnTo>
                <a:lnTo>
                  <a:pt x="4587" y="14096"/>
                </a:lnTo>
                <a:cubicBezTo>
                  <a:pt x="4255" y="13861"/>
                  <a:pt x="3884" y="13692"/>
                  <a:pt x="3488" y="13595"/>
                </a:cubicBezTo>
                <a:lnTo>
                  <a:pt x="13310" y="3770"/>
                </a:lnTo>
                <a:lnTo>
                  <a:pt x="13362" y="3719"/>
                </a:lnTo>
                <a:close/>
                <a:moveTo>
                  <a:pt x="14965" y="5322"/>
                </a:moveTo>
                <a:lnTo>
                  <a:pt x="15765" y="6122"/>
                </a:lnTo>
                <a:lnTo>
                  <a:pt x="15714" y="6173"/>
                </a:lnTo>
                <a:lnTo>
                  <a:pt x="5888" y="15996"/>
                </a:lnTo>
                <a:cubicBezTo>
                  <a:pt x="5792" y="15600"/>
                  <a:pt x="5623" y="15229"/>
                  <a:pt x="5387" y="14897"/>
                </a:cubicBezTo>
                <a:lnTo>
                  <a:pt x="14965" y="5322"/>
                </a:lnTo>
                <a:close/>
                <a:moveTo>
                  <a:pt x="2704" y="14631"/>
                </a:moveTo>
                <a:cubicBezTo>
                  <a:pt x="3925" y="14631"/>
                  <a:pt x="4911" y="15655"/>
                  <a:pt x="4850" y="16889"/>
                </a:cubicBezTo>
                <a:lnTo>
                  <a:pt x="3736" y="17249"/>
                </a:lnTo>
                <a:cubicBezTo>
                  <a:pt x="3449" y="16572"/>
                  <a:pt x="2911" y="16035"/>
                  <a:pt x="2235" y="15748"/>
                </a:cubicBezTo>
                <a:lnTo>
                  <a:pt x="2594" y="14634"/>
                </a:lnTo>
                <a:cubicBezTo>
                  <a:pt x="2631" y="14632"/>
                  <a:pt x="2667" y="14631"/>
                  <a:pt x="2704" y="14631"/>
                </a:cubicBezTo>
                <a:close/>
                <a:moveTo>
                  <a:pt x="1888" y="16835"/>
                </a:moveTo>
                <a:cubicBezTo>
                  <a:pt x="2217" y="17001"/>
                  <a:pt x="2483" y="17267"/>
                  <a:pt x="2649" y="17596"/>
                </a:cubicBezTo>
                <a:lnTo>
                  <a:pt x="1528" y="17955"/>
                </a:lnTo>
                <a:lnTo>
                  <a:pt x="1888" y="16835"/>
                </a:lnTo>
                <a:close/>
                <a:moveTo>
                  <a:pt x="16654" y="1"/>
                </a:moveTo>
                <a:cubicBezTo>
                  <a:pt x="15897" y="1"/>
                  <a:pt x="15141" y="302"/>
                  <a:pt x="14581" y="901"/>
                </a:cubicBezTo>
                <a:lnTo>
                  <a:pt x="11710" y="3770"/>
                </a:lnTo>
                <a:lnTo>
                  <a:pt x="1882" y="13601"/>
                </a:lnTo>
                <a:cubicBezTo>
                  <a:pt x="1861" y="13619"/>
                  <a:pt x="1842" y="13641"/>
                  <a:pt x="1827" y="13662"/>
                </a:cubicBezTo>
                <a:lnTo>
                  <a:pt x="1809" y="13677"/>
                </a:lnTo>
                <a:lnTo>
                  <a:pt x="1788" y="13695"/>
                </a:lnTo>
                <a:cubicBezTo>
                  <a:pt x="1782" y="13701"/>
                  <a:pt x="1773" y="13707"/>
                  <a:pt x="1767" y="13716"/>
                </a:cubicBezTo>
                <a:cubicBezTo>
                  <a:pt x="1761" y="13722"/>
                  <a:pt x="1755" y="13725"/>
                  <a:pt x="1752" y="13731"/>
                </a:cubicBezTo>
                <a:cubicBezTo>
                  <a:pt x="1746" y="13737"/>
                  <a:pt x="1737" y="13746"/>
                  <a:pt x="1728" y="13755"/>
                </a:cubicBezTo>
                <a:lnTo>
                  <a:pt x="1716" y="13773"/>
                </a:lnTo>
                <a:cubicBezTo>
                  <a:pt x="1710" y="13782"/>
                  <a:pt x="1704" y="13789"/>
                  <a:pt x="1698" y="13801"/>
                </a:cubicBezTo>
                <a:cubicBezTo>
                  <a:pt x="1688" y="13810"/>
                  <a:pt x="1688" y="13813"/>
                  <a:pt x="1685" y="13819"/>
                </a:cubicBezTo>
                <a:cubicBezTo>
                  <a:pt x="1679" y="13825"/>
                  <a:pt x="1673" y="13837"/>
                  <a:pt x="1667" y="13846"/>
                </a:cubicBezTo>
                <a:cubicBezTo>
                  <a:pt x="1661" y="13855"/>
                  <a:pt x="1658" y="13861"/>
                  <a:pt x="1655" y="13870"/>
                </a:cubicBezTo>
                <a:cubicBezTo>
                  <a:pt x="1652" y="13879"/>
                  <a:pt x="1646" y="13885"/>
                  <a:pt x="1643" y="13894"/>
                </a:cubicBezTo>
                <a:cubicBezTo>
                  <a:pt x="1640" y="13903"/>
                  <a:pt x="1634" y="13918"/>
                  <a:pt x="1631" y="13933"/>
                </a:cubicBezTo>
                <a:cubicBezTo>
                  <a:pt x="1631" y="13936"/>
                  <a:pt x="1625" y="13939"/>
                  <a:pt x="1625" y="13943"/>
                </a:cubicBezTo>
                <a:lnTo>
                  <a:pt x="1625" y="13949"/>
                </a:lnTo>
                <a:cubicBezTo>
                  <a:pt x="1625" y="13949"/>
                  <a:pt x="1625" y="13952"/>
                  <a:pt x="1625" y="13952"/>
                </a:cubicBezTo>
                <a:lnTo>
                  <a:pt x="118" y="18656"/>
                </a:lnTo>
                <a:cubicBezTo>
                  <a:pt x="1" y="19021"/>
                  <a:pt x="272" y="19393"/>
                  <a:pt x="656" y="19396"/>
                </a:cubicBezTo>
                <a:cubicBezTo>
                  <a:pt x="713" y="19396"/>
                  <a:pt x="771" y="19387"/>
                  <a:pt x="828" y="19368"/>
                </a:cubicBezTo>
                <a:lnTo>
                  <a:pt x="5538" y="17859"/>
                </a:lnTo>
                <a:lnTo>
                  <a:pt x="5547" y="17856"/>
                </a:lnTo>
                <a:cubicBezTo>
                  <a:pt x="5559" y="17853"/>
                  <a:pt x="5571" y="17847"/>
                  <a:pt x="5584" y="17844"/>
                </a:cubicBezTo>
                <a:lnTo>
                  <a:pt x="5599" y="17838"/>
                </a:lnTo>
                <a:cubicBezTo>
                  <a:pt x="5611" y="17832"/>
                  <a:pt x="5623" y="17826"/>
                  <a:pt x="5635" y="17819"/>
                </a:cubicBezTo>
                <a:cubicBezTo>
                  <a:pt x="5650" y="17810"/>
                  <a:pt x="5653" y="17810"/>
                  <a:pt x="5659" y="17804"/>
                </a:cubicBezTo>
                <a:cubicBezTo>
                  <a:pt x="5668" y="17798"/>
                  <a:pt x="5680" y="17792"/>
                  <a:pt x="5689" y="17786"/>
                </a:cubicBezTo>
                <a:cubicBezTo>
                  <a:pt x="5698" y="17780"/>
                  <a:pt x="5701" y="17777"/>
                  <a:pt x="5710" y="17771"/>
                </a:cubicBezTo>
                <a:lnTo>
                  <a:pt x="5728" y="17756"/>
                </a:lnTo>
                <a:lnTo>
                  <a:pt x="5750" y="17738"/>
                </a:lnTo>
                <a:cubicBezTo>
                  <a:pt x="5756" y="17732"/>
                  <a:pt x="5762" y="17726"/>
                  <a:pt x="5768" y="17720"/>
                </a:cubicBezTo>
                <a:cubicBezTo>
                  <a:pt x="5774" y="17714"/>
                  <a:pt x="5780" y="17708"/>
                  <a:pt x="5783" y="17702"/>
                </a:cubicBezTo>
                <a:lnTo>
                  <a:pt x="5798" y="17687"/>
                </a:lnTo>
                <a:cubicBezTo>
                  <a:pt x="5810" y="17678"/>
                  <a:pt x="5819" y="17669"/>
                  <a:pt x="5828" y="17659"/>
                </a:cubicBezTo>
                <a:lnTo>
                  <a:pt x="15714" y="7777"/>
                </a:lnTo>
                <a:lnTo>
                  <a:pt x="18582" y="4902"/>
                </a:lnTo>
                <a:cubicBezTo>
                  <a:pt x="19754" y="3809"/>
                  <a:pt x="19787" y="1961"/>
                  <a:pt x="18655" y="829"/>
                </a:cubicBezTo>
                <a:cubicBezTo>
                  <a:pt x="18102" y="276"/>
                  <a:pt x="17378" y="1"/>
                  <a:pt x="16654" y="1"/>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660" name="Google Shape;660;p63"/>
          <p:cNvSpPr txBox="1"/>
          <p:nvPr/>
        </p:nvSpPr>
        <p:spPr>
          <a:xfrm>
            <a:off x="0" y="5590275"/>
            <a:ext cx="35487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Calibri"/>
                <a:ea typeface="Calibri"/>
                <a:cs typeface="Calibri"/>
                <a:sym typeface="Calibri"/>
              </a:rPr>
              <a:t>Thomas Gainsborough</a:t>
            </a:r>
            <a:r>
              <a:rPr lang="en-US" sz="1000">
                <a:solidFill>
                  <a:schemeClr val="dk1"/>
                </a:solidFill>
                <a:latin typeface="Calibri"/>
                <a:ea typeface="Calibri"/>
                <a:cs typeface="Calibri"/>
                <a:sym typeface="Calibri"/>
              </a:rPr>
              <a:t>, </a:t>
            </a:r>
            <a:r>
              <a:rPr i="1" lang="en-US" sz="1000" u="none" cap="none" strike="noStrike">
                <a:solidFill>
                  <a:schemeClr val="dk1"/>
                </a:solidFill>
                <a:latin typeface="Calibri"/>
                <a:ea typeface="Calibri"/>
                <a:cs typeface="Calibri"/>
                <a:sym typeface="Calibri"/>
              </a:rPr>
              <a:t>Going to Market, Early Morning</a:t>
            </a:r>
            <a:r>
              <a:rPr lang="en-US" sz="1000">
                <a:solidFill>
                  <a:schemeClr val="dk1"/>
                </a:solidFill>
                <a:latin typeface="Calibri"/>
                <a:ea typeface="Calibri"/>
                <a:cs typeface="Calibri"/>
                <a:sym typeface="Calibri"/>
              </a:rPr>
              <a:t>, c. 1773, o</a:t>
            </a:r>
            <a:r>
              <a:rPr b="0" i="0" lang="en-US" sz="1000" u="none" cap="none" strike="noStrike">
                <a:solidFill>
                  <a:schemeClr val="dk1"/>
                </a:solidFill>
                <a:latin typeface="Calibri"/>
                <a:ea typeface="Calibri"/>
                <a:cs typeface="Calibri"/>
                <a:sym typeface="Calibri"/>
              </a:rPr>
              <a:t>il on canvas</a:t>
            </a:r>
            <a:r>
              <a:rPr lang="en-US" sz="1000">
                <a:solidFill>
                  <a:schemeClr val="dk1"/>
                </a:solidFill>
                <a:latin typeface="Calibri"/>
                <a:ea typeface="Calibri"/>
                <a:cs typeface="Calibri"/>
                <a:sym typeface="Calibri"/>
              </a:rPr>
              <a:t>. Kimbell Art Museum</a:t>
            </a:r>
            <a:endParaRPr b="0" i="0" sz="1000" u="none" cap="none" strike="noStrik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D8D8"/>
        </a:solidFill>
      </p:bgPr>
    </p:bg>
    <p:spTree>
      <p:nvGrpSpPr>
        <p:cNvPr id="188" name="Shape 188"/>
        <p:cNvGrpSpPr/>
        <p:nvPr/>
      </p:nvGrpSpPr>
      <p:grpSpPr>
        <a:xfrm>
          <a:off x="0" y="0"/>
          <a:ext cx="0" cy="0"/>
          <a:chOff x="0" y="0"/>
          <a:chExt cx="0" cy="0"/>
        </a:xfrm>
      </p:grpSpPr>
      <p:pic>
        <p:nvPicPr>
          <p:cNvPr id="189" name="Google Shape;189;p28"/>
          <p:cNvPicPr preferRelativeResize="0"/>
          <p:nvPr/>
        </p:nvPicPr>
        <p:blipFill rotWithShape="1">
          <a:blip r:embed="rId3">
            <a:alphaModFix/>
          </a:blip>
          <a:srcRect b="0" l="0" r="0" t="0"/>
          <a:stretch/>
        </p:blipFill>
        <p:spPr>
          <a:xfrm>
            <a:off x="3798838" y="0"/>
            <a:ext cx="4594317" cy="6857999"/>
          </a:xfrm>
          <a:prstGeom prst="rect">
            <a:avLst/>
          </a:prstGeom>
          <a:noFill/>
          <a:ln>
            <a:noFill/>
          </a:ln>
        </p:spPr>
      </p:pic>
      <p:sp>
        <p:nvSpPr>
          <p:cNvPr id="190" name="Google Shape;190;p28"/>
          <p:cNvSpPr txBox="1"/>
          <p:nvPr/>
        </p:nvSpPr>
        <p:spPr>
          <a:xfrm>
            <a:off x="8393150" y="6057600"/>
            <a:ext cx="30000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000">
                <a:solidFill>
                  <a:schemeClr val="dk1"/>
                </a:solidFill>
                <a:latin typeface="Calibri"/>
                <a:ea typeface="Calibri"/>
                <a:cs typeface="Calibri"/>
                <a:sym typeface="Calibri"/>
              </a:rPr>
              <a:t>Egyptian, </a:t>
            </a:r>
            <a:r>
              <a:rPr i="1" lang="en-US" sz="1000">
                <a:solidFill>
                  <a:schemeClr val="dk1"/>
                </a:solidFill>
                <a:latin typeface="Calibri"/>
                <a:ea typeface="Calibri"/>
                <a:cs typeface="Calibri"/>
                <a:sym typeface="Calibri"/>
              </a:rPr>
              <a:t>Portrait Statue of Pharaoh Amenhotep II</a:t>
            </a:r>
            <a:r>
              <a:rPr lang="en-US" sz="1000">
                <a:solidFill>
                  <a:schemeClr val="dk1"/>
                </a:solidFill>
                <a:latin typeface="Calibri"/>
                <a:ea typeface="Calibri"/>
                <a:cs typeface="Calibri"/>
                <a:sym typeface="Calibri"/>
              </a:rPr>
              <a:t>, c. 1400 BC, </a:t>
            </a:r>
            <a:r>
              <a:rPr lang="en-US" sz="1000">
                <a:solidFill>
                  <a:schemeClr val="dk1"/>
                </a:solidFill>
                <a:latin typeface="Calibri"/>
                <a:ea typeface="Calibri"/>
                <a:cs typeface="Calibri"/>
                <a:sym typeface="Calibri"/>
              </a:rPr>
              <a:t>recarved for Ramesses II (the Great) c. 1250 BC, </a:t>
            </a:r>
            <a:r>
              <a:rPr lang="en-US" sz="1000">
                <a:solidFill>
                  <a:schemeClr val="dk1"/>
                </a:solidFill>
                <a:latin typeface="Calibri"/>
                <a:ea typeface="Calibri"/>
                <a:cs typeface="Calibri"/>
                <a:sym typeface="Calibri"/>
              </a:rPr>
              <a:t>limeston</a:t>
            </a:r>
            <a:r>
              <a:rPr lang="en-US" sz="1000">
                <a:solidFill>
                  <a:schemeClr val="dk1"/>
                </a:solidFill>
                <a:latin typeface="Calibri"/>
                <a:ea typeface="Calibri"/>
                <a:cs typeface="Calibri"/>
                <a:sym typeface="Calibri"/>
              </a:rPr>
              <a:t>e</a:t>
            </a:r>
            <a:r>
              <a:rPr lang="en-US" sz="1000">
                <a:solidFill>
                  <a:schemeClr val="dk1"/>
                </a:solidFill>
                <a:latin typeface="Calibri"/>
                <a:ea typeface="Calibri"/>
                <a:cs typeface="Calibri"/>
                <a:sym typeface="Calibri"/>
              </a:rPr>
              <a:t> with traces of original painted decoration. Kimbell Art Museum</a:t>
            </a:r>
            <a:endParaRPr sz="1000">
              <a:solidFill>
                <a:schemeClr val="dk1"/>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D8D8"/>
        </a:solidFill>
      </p:bgPr>
    </p:bg>
    <p:spTree>
      <p:nvGrpSpPr>
        <p:cNvPr id="665" name="Shape 665"/>
        <p:cNvGrpSpPr/>
        <p:nvPr/>
      </p:nvGrpSpPr>
      <p:grpSpPr>
        <a:xfrm>
          <a:off x="0" y="0"/>
          <a:ext cx="0" cy="0"/>
          <a:chOff x="0" y="0"/>
          <a:chExt cx="0" cy="0"/>
        </a:xfrm>
      </p:grpSpPr>
      <p:pic>
        <p:nvPicPr>
          <p:cNvPr id="666" name="Google Shape;666;p64"/>
          <p:cNvPicPr preferRelativeResize="0"/>
          <p:nvPr/>
        </p:nvPicPr>
        <p:blipFill rotWithShape="1">
          <a:blip r:embed="rId3">
            <a:alphaModFix/>
          </a:blip>
          <a:srcRect b="0" l="0" r="0" t="0"/>
          <a:stretch/>
        </p:blipFill>
        <p:spPr>
          <a:xfrm>
            <a:off x="4070075" y="0"/>
            <a:ext cx="4051857" cy="6857999"/>
          </a:xfrm>
          <a:prstGeom prst="rect">
            <a:avLst/>
          </a:prstGeom>
          <a:noFill/>
          <a:ln>
            <a:noFill/>
          </a:ln>
        </p:spPr>
      </p:pic>
      <p:sp>
        <p:nvSpPr>
          <p:cNvPr id="667" name="Google Shape;667;p64"/>
          <p:cNvSpPr txBox="1"/>
          <p:nvPr/>
        </p:nvSpPr>
        <p:spPr>
          <a:xfrm>
            <a:off x="8121925" y="6457800"/>
            <a:ext cx="29190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i="0" lang="en-US" sz="1000" u="none" cap="none" strike="noStrike">
                <a:solidFill>
                  <a:schemeClr val="dk1"/>
                </a:solidFill>
                <a:latin typeface="Calibri"/>
                <a:ea typeface="Calibri"/>
                <a:cs typeface="Calibri"/>
                <a:sym typeface="Calibri"/>
              </a:rPr>
              <a:t>Frederic Leighton</a:t>
            </a:r>
            <a:r>
              <a:rPr lang="en-US" sz="1000">
                <a:solidFill>
                  <a:schemeClr val="dk1"/>
                </a:solidFill>
                <a:latin typeface="Calibri"/>
                <a:ea typeface="Calibri"/>
                <a:cs typeface="Calibri"/>
                <a:sym typeface="Calibri"/>
              </a:rPr>
              <a:t>, </a:t>
            </a:r>
            <a:r>
              <a:rPr i="1" lang="en-US" sz="1000" u="none" cap="none" strike="noStrike">
                <a:solidFill>
                  <a:schemeClr val="dk1"/>
                </a:solidFill>
                <a:latin typeface="Calibri"/>
                <a:ea typeface="Calibri"/>
                <a:cs typeface="Calibri"/>
                <a:sym typeface="Calibri"/>
              </a:rPr>
              <a:t>Portrait of May Sartoris</a:t>
            </a:r>
            <a:r>
              <a:rPr lang="en-US" sz="1000" u="none" cap="none" strike="noStrike">
                <a:solidFill>
                  <a:schemeClr val="dk1"/>
                </a:solidFill>
                <a:latin typeface="Calibri"/>
                <a:ea typeface="Calibri"/>
                <a:cs typeface="Calibri"/>
                <a:sym typeface="Calibri"/>
              </a:rPr>
              <a:t>, </a:t>
            </a:r>
            <a:r>
              <a:rPr lang="en-US" sz="1000">
                <a:solidFill>
                  <a:schemeClr val="dk1"/>
                </a:solidFill>
                <a:latin typeface="Calibri"/>
                <a:ea typeface="Calibri"/>
                <a:cs typeface="Calibri"/>
                <a:sym typeface="Calibri"/>
              </a:rPr>
              <a:t> c. 1860, o</a:t>
            </a:r>
            <a:r>
              <a:rPr i="0" lang="en-US" sz="1000" u="none" cap="none" strike="noStrike">
                <a:solidFill>
                  <a:schemeClr val="dk1"/>
                </a:solidFill>
                <a:latin typeface="Calibri"/>
                <a:ea typeface="Calibri"/>
                <a:cs typeface="Calibri"/>
                <a:sym typeface="Calibri"/>
              </a:rPr>
              <a:t>il on canvas</a:t>
            </a:r>
            <a:r>
              <a:rPr lang="en-US" sz="1000">
                <a:solidFill>
                  <a:schemeClr val="dk1"/>
                </a:solidFill>
                <a:latin typeface="Calibri"/>
                <a:ea typeface="Calibri"/>
                <a:cs typeface="Calibri"/>
                <a:sym typeface="Calibri"/>
              </a:rPr>
              <a:t>. Kimbell Art Museum</a:t>
            </a:r>
            <a:endParaRPr i="0" sz="1000" u="none" cap="none" strike="noStrike">
              <a:solidFill>
                <a:schemeClr val="dk1"/>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D8D8"/>
        </a:solidFill>
      </p:bgPr>
    </p:bg>
    <p:spTree>
      <p:nvGrpSpPr>
        <p:cNvPr id="672" name="Shape 672"/>
        <p:cNvGrpSpPr/>
        <p:nvPr/>
      </p:nvGrpSpPr>
      <p:grpSpPr>
        <a:xfrm>
          <a:off x="0" y="0"/>
          <a:ext cx="0" cy="0"/>
          <a:chOff x="0" y="0"/>
          <a:chExt cx="0" cy="0"/>
        </a:xfrm>
      </p:grpSpPr>
      <p:sp>
        <p:nvSpPr>
          <p:cNvPr id="673" name="Google Shape;673;p65"/>
          <p:cNvSpPr txBox="1"/>
          <p:nvPr/>
        </p:nvSpPr>
        <p:spPr>
          <a:xfrm>
            <a:off x="7242625" y="376525"/>
            <a:ext cx="4601100" cy="4710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Choose </a:t>
            </a:r>
            <a:r>
              <a:rPr b="1" i="0" lang="en-US" sz="2000" u="none" cap="none" strike="noStrike">
                <a:solidFill>
                  <a:srgbClr val="000000"/>
                </a:solidFill>
                <a:latin typeface="Calibri"/>
                <a:ea typeface="Calibri"/>
                <a:cs typeface="Calibri"/>
                <a:sym typeface="Calibri"/>
              </a:rPr>
              <a:t>three words</a:t>
            </a:r>
            <a:r>
              <a:rPr b="0" i="0" lang="en-US" sz="2000" u="none" cap="none" strike="noStrike">
                <a:solidFill>
                  <a:srgbClr val="000000"/>
                </a:solidFill>
                <a:latin typeface="Calibri"/>
                <a:ea typeface="Calibri"/>
                <a:cs typeface="Calibri"/>
                <a:sym typeface="Calibri"/>
              </a:rPr>
              <a:t> to describe this figure. What does her </a:t>
            </a:r>
            <a:r>
              <a:rPr b="1" i="0" lang="en-US" sz="2000" u="none" cap="none" strike="noStrike">
                <a:solidFill>
                  <a:srgbClr val="000000"/>
                </a:solidFill>
                <a:latin typeface="Calibri"/>
                <a:ea typeface="Calibri"/>
                <a:cs typeface="Calibri"/>
                <a:sym typeface="Calibri"/>
              </a:rPr>
              <a:t>costume </a:t>
            </a:r>
            <a:r>
              <a:rPr b="0" i="0" lang="en-US" sz="2000" u="none" cap="none" strike="noStrike">
                <a:solidFill>
                  <a:srgbClr val="000000"/>
                </a:solidFill>
                <a:latin typeface="Calibri"/>
                <a:ea typeface="Calibri"/>
                <a:cs typeface="Calibri"/>
                <a:sym typeface="Calibri"/>
              </a:rPr>
              <a:t>suggest about her? How would you describe her </a:t>
            </a:r>
            <a:r>
              <a:rPr b="1" i="0" lang="en-US" sz="2000" u="none" cap="none" strike="noStrike">
                <a:solidFill>
                  <a:srgbClr val="000000"/>
                </a:solidFill>
                <a:latin typeface="Calibri"/>
                <a:ea typeface="Calibri"/>
                <a:cs typeface="Calibri"/>
                <a:sym typeface="Calibri"/>
              </a:rPr>
              <a:t>expression</a:t>
            </a:r>
            <a:r>
              <a:rPr b="0" i="0" lang="en-US" sz="2000" u="none" cap="none" strike="noStrike">
                <a:solidFill>
                  <a:srgbClr val="000000"/>
                </a:solidFill>
                <a:latin typeface="Calibri"/>
                <a:ea typeface="Calibri"/>
                <a:cs typeface="Calibri"/>
                <a:sym typeface="Calibri"/>
              </a:rPr>
              <a:t>?</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What </a:t>
            </a:r>
            <a:r>
              <a:rPr b="1" i="0" lang="en-US" sz="2000" u="none" cap="none" strike="noStrike">
                <a:solidFill>
                  <a:srgbClr val="000000"/>
                </a:solidFill>
                <a:latin typeface="Calibri"/>
                <a:ea typeface="Calibri"/>
                <a:cs typeface="Calibri"/>
                <a:sym typeface="Calibri"/>
              </a:rPr>
              <a:t>colors</a:t>
            </a:r>
            <a:r>
              <a:rPr b="0" i="0" lang="en-US" sz="2000" u="none" cap="none" strike="noStrike">
                <a:solidFill>
                  <a:srgbClr val="000000"/>
                </a:solidFill>
                <a:latin typeface="Calibri"/>
                <a:ea typeface="Calibri"/>
                <a:cs typeface="Calibri"/>
                <a:sym typeface="Calibri"/>
              </a:rPr>
              <a:t> or </a:t>
            </a:r>
            <a:r>
              <a:rPr b="1" i="0" lang="en-US" sz="2000" u="none" cap="none" strike="noStrike">
                <a:solidFill>
                  <a:srgbClr val="000000"/>
                </a:solidFill>
                <a:latin typeface="Calibri"/>
                <a:ea typeface="Calibri"/>
                <a:cs typeface="Calibri"/>
                <a:sym typeface="Calibri"/>
              </a:rPr>
              <a:t>shapes</a:t>
            </a:r>
            <a:r>
              <a:rPr b="0" i="0" lang="en-US" sz="2000" u="none" cap="none" strike="noStrike">
                <a:solidFill>
                  <a:srgbClr val="000000"/>
                </a:solidFill>
                <a:latin typeface="Calibri"/>
                <a:ea typeface="Calibri"/>
                <a:cs typeface="Calibri"/>
                <a:sym typeface="Calibri"/>
              </a:rPr>
              <a:t> do you notice first? How do they lead your eye around? </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000"/>
              <a:buFont typeface="Arial"/>
              <a:buNone/>
            </a:pPr>
            <a:r>
              <a:rPr b="0" i="0" lang="en-US" sz="2000" u="none" cap="none" strike="noStrike">
                <a:solidFill>
                  <a:schemeClr val="dk1"/>
                </a:solidFill>
                <a:latin typeface="Calibri"/>
                <a:ea typeface="Calibri"/>
                <a:cs typeface="Calibri"/>
                <a:sym typeface="Calibri"/>
              </a:rPr>
              <a:t>Where do you think this is? What details do you notice in the </a:t>
            </a:r>
            <a:r>
              <a:rPr b="1" i="0" lang="en-US" sz="2000" u="none" cap="none" strike="noStrike">
                <a:solidFill>
                  <a:schemeClr val="dk1"/>
                </a:solidFill>
                <a:latin typeface="Calibri"/>
                <a:ea typeface="Calibri"/>
                <a:cs typeface="Calibri"/>
                <a:sym typeface="Calibri"/>
              </a:rPr>
              <a:t>background</a:t>
            </a:r>
            <a:r>
              <a:rPr b="0" i="0" lang="en-US" sz="2000" u="none" cap="none" strike="noStrike">
                <a:solidFill>
                  <a:schemeClr val="dk1"/>
                </a:solidFill>
                <a:latin typeface="Calibri"/>
                <a:ea typeface="Calibri"/>
                <a:cs typeface="Calibri"/>
                <a:sym typeface="Calibri"/>
              </a:rPr>
              <a:t>? How would you describe the </a:t>
            </a:r>
            <a:r>
              <a:rPr b="1" i="0" lang="en-US" sz="2000" u="none" cap="none" strike="noStrike">
                <a:solidFill>
                  <a:schemeClr val="dk1"/>
                </a:solidFill>
                <a:latin typeface="Calibri"/>
                <a:ea typeface="Calibri"/>
                <a:cs typeface="Calibri"/>
                <a:sym typeface="Calibri"/>
              </a:rPr>
              <a:t>season</a:t>
            </a:r>
            <a:r>
              <a:rPr b="0" i="0" lang="en-US" sz="2000" u="none" cap="none" strike="noStrike">
                <a:solidFill>
                  <a:schemeClr val="dk1"/>
                </a:solidFill>
                <a:latin typeface="Calibri"/>
                <a:ea typeface="Calibri"/>
                <a:cs typeface="Calibri"/>
                <a:sym typeface="Calibri"/>
              </a:rPr>
              <a:t> and </a:t>
            </a:r>
            <a:r>
              <a:rPr b="1" i="0" lang="en-US" sz="2000" u="none" cap="none" strike="noStrike">
                <a:solidFill>
                  <a:schemeClr val="dk1"/>
                </a:solidFill>
                <a:latin typeface="Calibri"/>
                <a:ea typeface="Calibri"/>
                <a:cs typeface="Calibri"/>
                <a:sym typeface="Calibri"/>
              </a:rPr>
              <a:t>time of day</a:t>
            </a:r>
            <a:r>
              <a:rPr b="0" i="0" lang="en-US" sz="2000" u="none" cap="none" strike="noStrike">
                <a:solidFill>
                  <a:schemeClr val="dk1"/>
                </a:solidFill>
                <a:latin typeface="Calibri"/>
                <a:ea typeface="Calibri"/>
                <a:cs typeface="Calibri"/>
                <a:sym typeface="Calibri"/>
              </a:rPr>
              <a:t>? </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alibri"/>
              <a:ea typeface="Calibri"/>
              <a:cs typeface="Calibri"/>
              <a:sym typeface="Calibri"/>
            </a:endParaRPr>
          </a:p>
        </p:txBody>
      </p:sp>
      <p:grpSp>
        <p:nvGrpSpPr>
          <p:cNvPr id="674" name="Google Shape;674;p65"/>
          <p:cNvGrpSpPr/>
          <p:nvPr/>
        </p:nvGrpSpPr>
        <p:grpSpPr>
          <a:xfrm>
            <a:off x="6503950" y="539245"/>
            <a:ext cx="533537" cy="510347"/>
            <a:chOff x="5049750" y="832600"/>
            <a:chExt cx="505100" cy="483100"/>
          </a:xfrm>
        </p:grpSpPr>
        <p:sp>
          <p:nvSpPr>
            <p:cNvPr id="675" name="Google Shape;675;p65"/>
            <p:cNvSpPr/>
            <p:nvPr/>
          </p:nvSpPr>
          <p:spPr>
            <a:xfrm>
              <a:off x="5049750" y="832600"/>
              <a:ext cx="505100" cy="483100"/>
            </a:xfrm>
            <a:custGeom>
              <a:rect b="b" l="l" r="r" t="t"/>
              <a:pathLst>
                <a:path extrusionOk="0" h="19324" w="20204">
                  <a:moveTo>
                    <a:pt x="12136" y="1129"/>
                  </a:moveTo>
                  <a:cubicBezTo>
                    <a:pt x="13730" y="1129"/>
                    <a:pt x="15325" y="1737"/>
                    <a:pt x="16538" y="2952"/>
                  </a:cubicBezTo>
                  <a:cubicBezTo>
                    <a:pt x="18969" y="5383"/>
                    <a:pt x="18969" y="9323"/>
                    <a:pt x="16538" y="11757"/>
                  </a:cubicBezTo>
                  <a:cubicBezTo>
                    <a:pt x="15341" y="12950"/>
                    <a:pt x="13747" y="13579"/>
                    <a:pt x="12129" y="13579"/>
                  </a:cubicBezTo>
                  <a:cubicBezTo>
                    <a:pt x="11233" y="13579"/>
                    <a:pt x="10329" y="13386"/>
                    <a:pt x="9482" y="12989"/>
                  </a:cubicBezTo>
                  <a:cubicBezTo>
                    <a:pt x="9461" y="12980"/>
                    <a:pt x="9440" y="12968"/>
                    <a:pt x="9419" y="12959"/>
                  </a:cubicBezTo>
                  <a:cubicBezTo>
                    <a:pt x="8794" y="12657"/>
                    <a:pt x="8223" y="12249"/>
                    <a:pt x="7734" y="11757"/>
                  </a:cubicBezTo>
                  <a:cubicBezTo>
                    <a:pt x="5306" y="9329"/>
                    <a:pt x="5306" y="5380"/>
                    <a:pt x="7734" y="2952"/>
                  </a:cubicBezTo>
                  <a:cubicBezTo>
                    <a:pt x="8948" y="1737"/>
                    <a:pt x="10542" y="1129"/>
                    <a:pt x="12136" y="1129"/>
                  </a:cubicBezTo>
                  <a:close/>
                  <a:moveTo>
                    <a:pt x="5871" y="11216"/>
                  </a:moveTo>
                  <a:cubicBezTo>
                    <a:pt x="6475" y="12195"/>
                    <a:pt x="7296" y="13016"/>
                    <a:pt x="8271" y="13620"/>
                  </a:cubicBezTo>
                  <a:lnTo>
                    <a:pt x="7734" y="14160"/>
                  </a:lnTo>
                  <a:cubicBezTo>
                    <a:pt x="7622" y="14271"/>
                    <a:pt x="7477" y="14326"/>
                    <a:pt x="7332" y="14326"/>
                  </a:cubicBezTo>
                  <a:cubicBezTo>
                    <a:pt x="7188" y="14326"/>
                    <a:pt x="7044" y="14271"/>
                    <a:pt x="6934" y="14160"/>
                  </a:cubicBezTo>
                  <a:lnTo>
                    <a:pt x="5330" y="12557"/>
                  </a:lnTo>
                  <a:cubicBezTo>
                    <a:pt x="5110" y="12337"/>
                    <a:pt x="5110" y="11977"/>
                    <a:pt x="5330" y="11757"/>
                  </a:cubicBezTo>
                  <a:lnTo>
                    <a:pt x="5871" y="11216"/>
                  </a:lnTo>
                  <a:close/>
                  <a:moveTo>
                    <a:pt x="4932" y="13762"/>
                  </a:moveTo>
                  <a:lnTo>
                    <a:pt x="5732" y="14562"/>
                  </a:lnTo>
                  <a:lnTo>
                    <a:pt x="4932" y="15362"/>
                  </a:lnTo>
                  <a:lnTo>
                    <a:pt x="4131" y="14562"/>
                  </a:lnTo>
                  <a:lnTo>
                    <a:pt x="4932" y="13762"/>
                  </a:lnTo>
                  <a:close/>
                  <a:moveTo>
                    <a:pt x="3328" y="15362"/>
                  </a:moveTo>
                  <a:lnTo>
                    <a:pt x="4128" y="16162"/>
                  </a:lnTo>
                  <a:lnTo>
                    <a:pt x="2268" y="18025"/>
                  </a:lnTo>
                  <a:cubicBezTo>
                    <a:pt x="2157" y="18135"/>
                    <a:pt x="2013" y="18190"/>
                    <a:pt x="1868" y="18190"/>
                  </a:cubicBezTo>
                  <a:cubicBezTo>
                    <a:pt x="1723" y="18190"/>
                    <a:pt x="1577" y="18134"/>
                    <a:pt x="1465" y="18022"/>
                  </a:cubicBezTo>
                  <a:cubicBezTo>
                    <a:pt x="1245" y="17802"/>
                    <a:pt x="1245" y="17443"/>
                    <a:pt x="1465" y="17222"/>
                  </a:cubicBezTo>
                  <a:lnTo>
                    <a:pt x="3328" y="15362"/>
                  </a:lnTo>
                  <a:close/>
                  <a:moveTo>
                    <a:pt x="12135" y="1"/>
                  </a:moveTo>
                  <a:cubicBezTo>
                    <a:pt x="10250" y="1"/>
                    <a:pt x="8365" y="718"/>
                    <a:pt x="6931" y="2152"/>
                  </a:cubicBezTo>
                  <a:cubicBezTo>
                    <a:pt x="4769" y="4311"/>
                    <a:pt x="4237" y="7493"/>
                    <a:pt x="5330" y="10157"/>
                  </a:cubicBezTo>
                  <a:lnTo>
                    <a:pt x="4527" y="10957"/>
                  </a:lnTo>
                  <a:cubicBezTo>
                    <a:pt x="4020" y="11467"/>
                    <a:pt x="3887" y="12240"/>
                    <a:pt x="4198" y="12892"/>
                  </a:cubicBezTo>
                  <a:lnTo>
                    <a:pt x="665" y="16422"/>
                  </a:lnTo>
                  <a:cubicBezTo>
                    <a:pt x="1" y="17086"/>
                    <a:pt x="1" y="18161"/>
                    <a:pt x="665" y="18825"/>
                  </a:cubicBezTo>
                  <a:cubicBezTo>
                    <a:pt x="996" y="19158"/>
                    <a:pt x="1431" y="19324"/>
                    <a:pt x="1865" y="19324"/>
                  </a:cubicBezTo>
                  <a:cubicBezTo>
                    <a:pt x="2300" y="19324"/>
                    <a:pt x="2735" y="19158"/>
                    <a:pt x="3066" y="18825"/>
                  </a:cubicBezTo>
                  <a:lnTo>
                    <a:pt x="6598" y="15293"/>
                  </a:lnTo>
                  <a:cubicBezTo>
                    <a:pt x="6831" y="15403"/>
                    <a:pt x="7081" y="15457"/>
                    <a:pt x="7328" y="15457"/>
                  </a:cubicBezTo>
                  <a:cubicBezTo>
                    <a:pt x="7770" y="15457"/>
                    <a:pt x="8206" y="15286"/>
                    <a:pt x="8531" y="14961"/>
                  </a:cubicBezTo>
                  <a:lnTo>
                    <a:pt x="9331" y="14163"/>
                  </a:lnTo>
                  <a:cubicBezTo>
                    <a:pt x="10241" y="14538"/>
                    <a:pt x="11190" y="14717"/>
                    <a:pt x="12127" y="14717"/>
                  </a:cubicBezTo>
                  <a:cubicBezTo>
                    <a:pt x="14530" y="14717"/>
                    <a:pt x="16858" y="13537"/>
                    <a:pt x="18256" y="11437"/>
                  </a:cubicBezTo>
                  <a:cubicBezTo>
                    <a:pt x="20204" y="8520"/>
                    <a:pt x="19821" y="4631"/>
                    <a:pt x="17342" y="2152"/>
                  </a:cubicBezTo>
                  <a:cubicBezTo>
                    <a:pt x="15906" y="718"/>
                    <a:pt x="14020" y="1"/>
                    <a:pt x="12135" y="1"/>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676" name="Google Shape;676;p65"/>
            <p:cNvSpPr/>
            <p:nvPr/>
          </p:nvSpPr>
          <p:spPr>
            <a:xfrm>
              <a:off x="5216725" y="889175"/>
              <a:ext cx="276000" cy="254400"/>
            </a:xfrm>
            <a:custGeom>
              <a:rect b="b" l="l" r="r" t="t"/>
              <a:pathLst>
                <a:path extrusionOk="0" h="10176" w="11040">
                  <a:moveTo>
                    <a:pt x="5456" y="1133"/>
                  </a:moveTo>
                  <a:cubicBezTo>
                    <a:pt x="6487" y="1133"/>
                    <a:pt x="7500" y="1535"/>
                    <a:pt x="8259" y="2293"/>
                  </a:cubicBezTo>
                  <a:cubicBezTo>
                    <a:pt x="9802" y="3839"/>
                    <a:pt x="9802" y="6348"/>
                    <a:pt x="8259" y="7897"/>
                  </a:cubicBezTo>
                  <a:cubicBezTo>
                    <a:pt x="7501" y="8653"/>
                    <a:pt x="6489" y="9055"/>
                    <a:pt x="5460" y="9055"/>
                  </a:cubicBezTo>
                  <a:cubicBezTo>
                    <a:pt x="4948" y="9055"/>
                    <a:pt x="4433" y="8956"/>
                    <a:pt x="3941" y="8751"/>
                  </a:cubicBezTo>
                  <a:cubicBezTo>
                    <a:pt x="2462" y="8138"/>
                    <a:pt x="1499" y="6695"/>
                    <a:pt x="1499" y="5095"/>
                  </a:cubicBezTo>
                  <a:cubicBezTo>
                    <a:pt x="1499" y="3491"/>
                    <a:pt x="2462" y="2048"/>
                    <a:pt x="3941" y="1435"/>
                  </a:cubicBezTo>
                  <a:cubicBezTo>
                    <a:pt x="4431" y="1232"/>
                    <a:pt x="4946" y="1133"/>
                    <a:pt x="5456" y="1133"/>
                  </a:cubicBezTo>
                  <a:close/>
                  <a:moveTo>
                    <a:pt x="5468" y="1"/>
                  </a:moveTo>
                  <a:cubicBezTo>
                    <a:pt x="5465" y="1"/>
                    <a:pt x="5461" y="1"/>
                    <a:pt x="5457" y="1"/>
                  </a:cubicBezTo>
                  <a:cubicBezTo>
                    <a:pt x="3029" y="4"/>
                    <a:pt x="943" y="1719"/>
                    <a:pt x="472" y="4098"/>
                  </a:cubicBezTo>
                  <a:cubicBezTo>
                    <a:pt x="1" y="6481"/>
                    <a:pt x="1275" y="8860"/>
                    <a:pt x="3519" y="9787"/>
                  </a:cubicBezTo>
                  <a:cubicBezTo>
                    <a:pt x="4151" y="10049"/>
                    <a:pt x="4811" y="10175"/>
                    <a:pt x="5463" y="10175"/>
                  </a:cubicBezTo>
                  <a:cubicBezTo>
                    <a:pt x="7120" y="10175"/>
                    <a:pt x="8725" y="9362"/>
                    <a:pt x="9693" y="7912"/>
                  </a:cubicBezTo>
                  <a:cubicBezTo>
                    <a:pt x="11040" y="5895"/>
                    <a:pt x="10774" y="3207"/>
                    <a:pt x="9059" y="1492"/>
                  </a:cubicBezTo>
                  <a:cubicBezTo>
                    <a:pt x="8108" y="535"/>
                    <a:pt x="6814" y="1"/>
                    <a:pt x="5468" y="1"/>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grpSp>
      <p:grpSp>
        <p:nvGrpSpPr>
          <p:cNvPr id="677" name="Google Shape;677;p65"/>
          <p:cNvGrpSpPr/>
          <p:nvPr/>
        </p:nvGrpSpPr>
        <p:grpSpPr>
          <a:xfrm>
            <a:off x="6491253" y="2329075"/>
            <a:ext cx="533549" cy="280331"/>
            <a:chOff x="2080675" y="352325"/>
            <a:chExt cx="485000" cy="254800"/>
          </a:xfrm>
        </p:grpSpPr>
        <p:sp>
          <p:nvSpPr>
            <p:cNvPr id="678" name="Google Shape;678;p65"/>
            <p:cNvSpPr/>
            <p:nvPr/>
          </p:nvSpPr>
          <p:spPr>
            <a:xfrm>
              <a:off x="2080675" y="352325"/>
              <a:ext cx="485000" cy="254800"/>
            </a:xfrm>
            <a:custGeom>
              <a:rect b="b" l="l" r="r" t="t"/>
              <a:pathLst>
                <a:path extrusionOk="0" h="10192" w="19400">
                  <a:moveTo>
                    <a:pt x="5514" y="2183"/>
                  </a:moveTo>
                  <a:cubicBezTo>
                    <a:pt x="4291" y="3932"/>
                    <a:pt x="4291" y="6254"/>
                    <a:pt x="5514" y="8002"/>
                  </a:cubicBezTo>
                  <a:cubicBezTo>
                    <a:pt x="4858" y="7685"/>
                    <a:pt x="4230" y="7320"/>
                    <a:pt x="3632" y="6909"/>
                  </a:cubicBezTo>
                  <a:cubicBezTo>
                    <a:pt x="2841" y="6368"/>
                    <a:pt x="2099" y="5762"/>
                    <a:pt x="1410" y="5097"/>
                  </a:cubicBezTo>
                  <a:cubicBezTo>
                    <a:pt x="2071" y="4454"/>
                    <a:pt x="3572" y="3126"/>
                    <a:pt x="5514" y="2183"/>
                  </a:cubicBezTo>
                  <a:close/>
                  <a:moveTo>
                    <a:pt x="13865" y="2171"/>
                  </a:moveTo>
                  <a:cubicBezTo>
                    <a:pt x="14527" y="2491"/>
                    <a:pt x="15167" y="2866"/>
                    <a:pt x="15774" y="3283"/>
                  </a:cubicBezTo>
                  <a:cubicBezTo>
                    <a:pt x="16562" y="3823"/>
                    <a:pt x="17304" y="4430"/>
                    <a:pt x="17996" y="5094"/>
                  </a:cubicBezTo>
                  <a:cubicBezTo>
                    <a:pt x="17307" y="5759"/>
                    <a:pt x="16565" y="6365"/>
                    <a:pt x="15774" y="6909"/>
                  </a:cubicBezTo>
                  <a:cubicBezTo>
                    <a:pt x="15167" y="7326"/>
                    <a:pt x="14530" y="7697"/>
                    <a:pt x="13865" y="8017"/>
                  </a:cubicBezTo>
                  <a:cubicBezTo>
                    <a:pt x="15097" y="6263"/>
                    <a:pt x="15097" y="3926"/>
                    <a:pt x="13865" y="2171"/>
                  </a:cubicBezTo>
                  <a:close/>
                  <a:moveTo>
                    <a:pt x="9801" y="1133"/>
                  </a:moveTo>
                  <a:cubicBezTo>
                    <a:pt x="11948" y="1190"/>
                    <a:pt x="13657" y="2947"/>
                    <a:pt x="13657" y="5091"/>
                  </a:cubicBezTo>
                  <a:cubicBezTo>
                    <a:pt x="13657" y="7238"/>
                    <a:pt x="11948" y="8995"/>
                    <a:pt x="9801" y="9053"/>
                  </a:cubicBezTo>
                  <a:lnTo>
                    <a:pt x="9566" y="9053"/>
                  </a:lnTo>
                  <a:cubicBezTo>
                    <a:pt x="7431" y="8983"/>
                    <a:pt x="5734" y="7232"/>
                    <a:pt x="5728" y="5094"/>
                  </a:cubicBezTo>
                  <a:cubicBezTo>
                    <a:pt x="5731" y="2947"/>
                    <a:pt x="7440" y="1190"/>
                    <a:pt x="9587" y="1133"/>
                  </a:cubicBezTo>
                  <a:close/>
                  <a:moveTo>
                    <a:pt x="9557" y="0"/>
                  </a:moveTo>
                  <a:cubicBezTo>
                    <a:pt x="7440" y="37"/>
                    <a:pt x="5166" y="852"/>
                    <a:pt x="2965" y="2362"/>
                  </a:cubicBezTo>
                  <a:cubicBezTo>
                    <a:pt x="1283" y="3518"/>
                    <a:pt x="239" y="4665"/>
                    <a:pt x="196" y="4714"/>
                  </a:cubicBezTo>
                  <a:cubicBezTo>
                    <a:pt x="0" y="4928"/>
                    <a:pt x="0" y="5257"/>
                    <a:pt x="196" y="5472"/>
                  </a:cubicBezTo>
                  <a:cubicBezTo>
                    <a:pt x="239" y="5523"/>
                    <a:pt x="1283" y="6670"/>
                    <a:pt x="2965" y="7827"/>
                  </a:cubicBezTo>
                  <a:cubicBezTo>
                    <a:pt x="5166" y="9337"/>
                    <a:pt x="7440" y="10149"/>
                    <a:pt x="9557" y="10188"/>
                  </a:cubicBezTo>
                  <a:cubicBezTo>
                    <a:pt x="9602" y="10188"/>
                    <a:pt x="9647" y="10191"/>
                    <a:pt x="9692" y="10191"/>
                  </a:cubicBezTo>
                  <a:lnTo>
                    <a:pt x="9717" y="10191"/>
                  </a:lnTo>
                  <a:cubicBezTo>
                    <a:pt x="11869" y="10185"/>
                    <a:pt x="14194" y="9367"/>
                    <a:pt x="16435" y="7827"/>
                  </a:cubicBezTo>
                  <a:cubicBezTo>
                    <a:pt x="18120" y="6670"/>
                    <a:pt x="19161" y="5523"/>
                    <a:pt x="19207" y="5475"/>
                  </a:cubicBezTo>
                  <a:cubicBezTo>
                    <a:pt x="19400" y="5257"/>
                    <a:pt x="19400" y="4931"/>
                    <a:pt x="19207" y="4714"/>
                  </a:cubicBezTo>
                  <a:cubicBezTo>
                    <a:pt x="19161" y="4665"/>
                    <a:pt x="18120" y="3521"/>
                    <a:pt x="16435" y="2365"/>
                  </a:cubicBezTo>
                  <a:cubicBezTo>
                    <a:pt x="14191" y="822"/>
                    <a:pt x="11869" y="6"/>
                    <a:pt x="9717" y="0"/>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CC0000"/>
                </a:solidFill>
                <a:latin typeface="Arial"/>
                <a:ea typeface="Arial"/>
                <a:cs typeface="Arial"/>
                <a:sym typeface="Arial"/>
              </a:endParaRPr>
            </a:p>
          </p:txBody>
        </p:sp>
        <p:sp>
          <p:nvSpPr>
            <p:cNvPr id="679" name="Google Shape;679;p65"/>
            <p:cNvSpPr/>
            <p:nvPr/>
          </p:nvSpPr>
          <p:spPr>
            <a:xfrm>
              <a:off x="2246650" y="408900"/>
              <a:ext cx="147075" cy="141600"/>
            </a:xfrm>
            <a:custGeom>
              <a:rect b="b" l="l" r="r" t="t"/>
              <a:pathLst>
                <a:path extrusionOk="0" h="5664" w="5883">
                  <a:moveTo>
                    <a:pt x="3054" y="1132"/>
                  </a:moveTo>
                  <a:cubicBezTo>
                    <a:pt x="3495" y="1132"/>
                    <a:pt x="3930" y="1304"/>
                    <a:pt x="4255" y="1630"/>
                  </a:cubicBezTo>
                  <a:cubicBezTo>
                    <a:pt x="4738" y="2116"/>
                    <a:pt x="4886" y="2846"/>
                    <a:pt x="4624" y="3480"/>
                  </a:cubicBezTo>
                  <a:cubicBezTo>
                    <a:pt x="4358" y="4115"/>
                    <a:pt x="3739" y="4531"/>
                    <a:pt x="3053" y="4531"/>
                  </a:cubicBezTo>
                  <a:cubicBezTo>
                    <a:pt x="2114" y="4528"/>
                    <a:pt x="1357" y="3770"/>
                    <a:pt x="1353" y="2831"/>
                  </a:cubicBezTo>
                  <a:cubicBezTo>
                    <a:pt x="1353" y="2143"/>
                    <a:pt x="1767" y="1524"/>
                    <a:pt x="2404" y="1261"/>
                  </a:cubicBezTo>
                  <a:cubicBezTo>
                    <a:pt x="2614" y="1174"/>
                    <a:pt x="2835" y="1132"/>
                    <a:pt x="3054" y="1132"/>
                  </a:cubicBezTo>
                  <a:close/>
                  <a:moveTo>
                    <a:pt x="3053" y="1"/>
                  </a:moveTo>
                  <a:cubicBezTo>
                    <a:pt x="2316" y="1"/>
                    <a:pt x="1593" y="288"/>
                    <a:pt x="1052" y="829"/>
                  </a:cubicBezTo>
                  <a:cubicBezTo>
                    <a:pt x="242" y="1639"/>
                    <a:pt x="1" y="2855"/>
                    <a:pt x="439" y="3915"/>
                  </a:cubicBezTo>
                  <a:cubicBezTo>
                    <a:pt x="876" y="4972"/>
                    <a:pt x="1909" y="5663"/>
                    <a:pt x="3053" y="5663"/>
                  </a:cubicBezTo>
                  <a:cubicBezTo>
                    <a:pt x="4614" y="5660"/>
                    <a:pt x="5883" y="4395"/>
                    <a:pt x="5883" y="2831"/>
                  </a:cubicBezTo>
                  <a:cubicBezTo>
                    <a:pt x="5883" y="1687"/>
                    <a:pt x="5194" y="654"/>
                    <a:pt x="4137" y="216"/>
                  </a:cubicBezTo>
                  <a:cubicBezTo>
                    <a:pt x="3786" y="71"/>
                    <a:pt x="3418" y="1"/>
                    <a:pt x="3053" y="1"/>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CC0000"/>
                </a:solidFill>
                <a:latin typeface="Arial"/>
                <a:ea typeface="Arial"/>
                <a:cs typeface="Arial"/>
                <a:sym typeface="Arial"/>
              </a:endParaRPr>
            </a:p>
          </p:txBody>
        </p:sp>
      </p:grpSp>
      <p:pic>
        <p:nvPicPr>
          <p:cNvPr id="680" name="Google Shape;680;p65"/>
          <p:cNvPicPr preferRelativeResize="0"/>
          <p:nvPr/>
        </p:nvPicPr>
        <p:blipFill rotWithShape="1">
          <a:blip r:embed="rId3">
            <a:alphaModFix/>
          </a:blip>
          <a:srcRect b="0" l="0" r="0" t="0"/>
          <a:stretch/>
        </p:blipFill>
        <p:spPr>
          <a:xfrm>
            <a:off x="1226525" y="0"/>
            <a:ext cx="4051857" cy="6857999"/>
          </a:xfrm>
          <a:prstGeom prst="rect">
            <a:avLst/>
          </a:prstGeom>
          <a:noFill/>
          <a:ln>
            <a:noFill/>
          </a:ln>
        </p:spPr>
      </p:pic>
      <p:grpSp>
        <p:nvGrpSpPr>
          <p:cNvPr id="681" name="Google Shape;681;p65"/>
          <p:cNvGrpSpPr/>
          <p:nvPr/>
        </p:nvGrpSpPr>
        <p:grpSpPr>
          <a:xfrm>
            <a:off x="6491260" y="3539620"/>
            <a:ext cx="533537" cy="510347"/>
            <a:chOff x="5049750" y="832600"/>
            <a:chExt cx="505100" cy="483100"/>
          </a:xfrm>
        </p:grpSpPr>
        <p:sp>
          <p:nvSpPr>
            <p:cNvPr id="682" name="Google Shape;682;p65"/>
            <p:cNvSpPr/>
            <p:nvPr/>
          </p:nvSpPr>
          <p:spPr>
            <a:xfrm>
              <a:off x="5049750" y="832600"/>
              <a:ext cx="505100" cy="483100"/>
            </a:xfrm>
            <a:custGeom>
              <a:rect b="b" l="l" r="r" t="t"/>
              <a:pathLst>
                <a:path extrusionOk="0" h="19324" w="20204">
                  <a:moveTo>
                    <a:pt x="12136" y="1129"/>
                  </a:moveTo>
                  <a:cubicBezTo>
                    <a:pt x="13730" y="1129"/>
                    <a:pt x="15325" y="1737"/>
                    <a:pt x="16538" y="2952"/>
                  </a:cubicBezTo>
                  <a:cubicBezTo>
                    <a:pt x="18969" y="5383"/>
                    <a:pt x="18969" y="9323"/>
                    <a:pt x="16538" y="11757"/>
                  </a:cubicBezTo>
                  <a:cubicBezTo>
                    <a:pt x="15341" y="12950"/>
                    <a:pt x="13747" y="13579"/>
                    <a:pt x="12129" y="13579"/>
                  </a:cubicBezTo>
                  <a:cubicBezTo>
                    <a:pt x="11233" y="13579"/>
                    <a:pt x="10329" y="13386"/>
                    <a:pt x="9482" y="12989"/>
                  </a:cubicBezTo>
                  <a:cubicBezTo>
                    <a:pt x="9461" y="12980"/>
                    <a:pt x="9440" y="12968"/>
                    <a:pt x="9419" y="12959"/>
                  </a:cubicBezTo>
                  <a:cubicBezTo>
                    <a:pt x="8794" y="12657"/>
                    <a:pt x="8223" y="12249"/>
                    <a:pt x="7734" y="11757"/>
                  </a:cubicBezTo>
                  <a:cubicBezTo>
                    <a:pt x="5306" y="9329"/>
                    <a:pt x="5306" y="5380"/>
                    <a:pt x="7734" y="2952"/>
                  </a:cubicBezTo>
                  <a:cubicBezTo>
                    <a:pt x="8948" y="1737"/>
                    <a:pt x="10542" y="1129"/>
                    <a:pt x="12136" y="1129"/>
                  </a:cubicBezTo>
                  <a:close/>
                  <a:moveTo>
                    <a:pt x="5871" y="11216"/>
                  </a:moveTo>
                  <a:cubicBezTo>
                    <a:pt x="6475" y="12195"/>
                    <a:pt x="7296" y="13016"/>
                    <a:pt x="8271" y="13620"/>
                  </a:cubicBezTo>
                  <a:lnTo>
                    <a:pt x="7734" y="14160"/>
                  </a:lnTo>
                  <a:cubicBezTo>
                    <a:pt x="7622" y="14271"/>
                    <a:pt x="7477" y="14326"/>
                    <a:pt x="7332" y="14326"/>
                  </a:cubicBezTo>
                  <a:cubicBezTo>
                    <a:pt x="7188" y="14326"/>
                    <a:pt x="7044" y="14271"/>
                    <a:pt x="6934" y="14160"/>
                  </a:cubicBezTo>
                  <a:lnTo>
                    <a:pt x="5330" y="12557"/>
                  </a:lnTo>
                  <a:cubicBezTo>
                    <a:pt x="5110" y="12337"/>
                    <a:pt x="5110" y="11977"/>
                    <a:pt x="5330" y="11757"/>
                  </a:cubicBezTo>
                  <a:lnTo>
                    <a:pt x="5871" y="11216"/>
                  </a:lnTo>
                  <a:close/>
                  <a:moveTo>
                    <a:pt x="4932" y="13762"/>
                  </a:moveTo>
                  <a:lnTo>
                    <a:pt x="5732" y="14562"/>
                  </a:lnTo>
                  <a:lnTo>
                    <a:pt x="4932" y="15362"/>
                  </a:lnTo>
                  <a:lnTo>
                    <a:pt x="4131" y="14562"/>
                  </a:lnTo>
                  <a:lnTo>
                    <a:pt x="4932" y="13762"/>
                  </a:lnTo>
                  <a:close/>
                  <a:moveTo>
                    <a:pt x="3328" y="15362"/>
                  </a:moveTo>
                  <a:lnTo>
                    <a:pt x="4128" y="16162"/>
                  </a:lnTo>
                  <a:lnTo>
                    <a:pt x="2268" y="18025"/>
                  </a:lnTo>
                  <a:cubicBezTo>
                    <a:pt x="2157" y="18135"/>
                    <a:pt x="2013" y="18190"/>
                    <a:pt x="1868" y="18190"/>
                  </a:cubicBezTo>
                  <a:cubicBezTo>
                    <a:pt x="1723" y="18190"/>
                    <a:pt x="1577" y="18134"/>
                    <a:pt x="1465" y="18022"/>
                  </a:cubicBezTo>
                  <a:cubicBezTo>
                    <a:pt x="1245" y="17802"/>
                    <a:pt x="1245" y="17443"/>
                    <a:pt x="1465" y="17222"/>
                  </a:cubicBezTo>
                  <a:lnTo>
                    <a:pt x="3328" y="15362"/>
                  </a:lnTo>
                  <a:close/>
                  <a:moveTo>
                    <a:pt x="12135" y="1"/>
                  </a:moveTo>
                  <a:cubicBezTo>
                    <a:pt x="10250" y="1"/>
                    <a:pt x="8365" y="718"/>
                    <a:pt x="6931" y="2152"/>
                  </a:cubicBezTo>
                  <a:cubicBezTo>
                    <a:pt x="4769" y="4311"/>
                    <a:pt x="4237" y="7493"/>
                    <a:pt x="5330" y="10157"/>
                  </a:cubicBezTo>
                  <a:lnTo>
                    <a:pt x="4527" y="10957"/>
                  </a:lnTo>
                  <a:cubicBezTo>
                    <a:pt x="4020" y="11467"/>
                    <a:pt x="3887" y="12240"/>
                    <a:pt x="4198" y="12892"/>
                  </a:cubicBezTo>
                  <a:lnTo>
                    <a:pt x="665" y="16422"/>
                  </a:lnTo>
                  <a:cubicBezTo>
                    <a:pt x="1" y="17086"/>
                    <a:pt x="1" y="18161"/>
                    <a:pt x="665" y="18825"/>
                  </a:cubicBezTo>
                  <a:cubicBezTo>
                    <a:pt x="996" y="19158"/>
                    <a:pt x="1431" y="19324"/>
                    <a:pt x="1865" y="19324"/>
                  </a:cubicBezTo>
                  <a:cubicBezTo>
                    <a:pt x="2300" y="19324"/>
                    <a:pt x="2735" y="19158"/>
                    <a:pt x="3066" y="18825"/>
                  </a:cubicBezTo>
                  <a:lnTo>
                    <a:pt x="6598" y="15293"/>
                  </a:lnTo>
                  <a:cubicBezTo>
                    <a:pt x="6831" y="15403"/>
                    <a:pt x="7081" y="15457"/>
                    <a:pt x="7328" y="15457"/>
                  </a:cubicBezTo>
                  <a:cubicBezTo>
                    <a:pt x="7770" y="15457"/>
                    <a:pt x="8206" y="15286"/>
                    <a:pt x="8531" y="14961"/>
                  </a:cubicBezTo>
                  <a:lnTo>
                    <a:pt x="9331" y="14163"/>
                  </a:lnTo>
                  <a:cubicBezTo>
                    <a:pt x="10241" y="14538"/>
                    <a:pt x="11190" y="14717"/>
                    <a:pt x="12127" y="14717"/>
                  </a:cubicBezTo>
                  <a:cubicBezTo>
                    <a:pt x="14530" y="14717"/>
                    <a:pt x="16858" y="13537"/>
                    <a:pt x="18256" y="11437"/>
                  </a:cubicBezTo>
                  <a:cubicBezTo>
                    <a:pt x="20204" y="8520"/>
                    <a:pt x="19821" y="4631"/>
                    <a:pt x="17342" y="2152"/>
                  </a:cubicBezTo>
                  <a:cubicBezTo>
                    <a:pt x="15906" y="718"/>
                    <a:pt x="14020" y="1"/>
                    <a:pt x="12135" y="1"/>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683" name="Google Shape;683;p65"/>
            <p:cNvSpPr/>
            <p:nvPr/>
          </p:nvSpPr>
          <p:spPr>
            <a:xfrm>
              <a:off x="5216725" y="889175"/>
              <a:ext cx="276000" cy="254400"/>
            </a:xfrm>
            <a:custGeom>
              <a:rect b="b" l="l" r="r" t="t"/>
              <a:pathLst>
                <a:path extrusionOk="0" h="10176" w="11040">
                  <a:moveTo>
                    <a:pt x="5456" y="1133"/>
                  </a:moveTo>
                  <a:cubicBezTo>
                    <a:pt x="6487" y="1133"/>
                    <a:pt x="7500" y="1535"/>
                    <a:pt x="8259" y="2293"/>
                  </a:cubicBezTo>
                  <a:cubicBezTo>
                    <a:pt x="9802" y="3839"/>
                    <a:pt x="9802" y="6348"/>
                    <a:pt x="8259" y="7897"/>
                  </a:cubicBezTo>
                  <a:cubicBezTo>
                    <a:pt x="7501" y="8653"/>
                    <a:pt x="6489" y="9055"/>
                    <a:pt x="5460" y="9055"/>
                  </a:cubicBezTo>
                  <a:cubicBezTo>
                    <a:pt x="4948" y="9055"/>
                    <a:pt x="4433" y="8956"/>
                    <a:pt x="3941" y="8751"/>
                  </a:cubicBezTo>
                  <a:cubicBezTo>
                    <a:pt x="2462" y="8138"/>
                    <a:pt x="1499" y="6695"/>
                    <a:pt x="1499" y="5095"/>
                  </a:cubicBezTo>
                  <a:cubicBezTo>
                    <a:pt x="1499" y="3491"/>
                    <a:pt x="2462" y="2048"/>
                    <a:pt x="3941" y="1435"/>
                  </a:cubicBezTo>
                  <a:cubicBezTo>
                    <a:pt x="4431" y="1232"/>
                    <a:pt x="4946" y="1133"/>
                    <a:pt x="5456" y="1133"/>
                  </a:cubicBezTo>
                  <a:close/>
                  <a:moveTo>
                    <a:pt x="5468" y="1"/>
                  </a:moveTo>
                  <a:cubicBezTo>
                    <a:pt x="5465" y="1"/>
                    <a:pt x="5461" y="1"/>
                    <a:pt x="5457" y="1"/>
                  </a:cubicBezTo>
                  <a:cubicBezTo>
                    <a:pt x="3029" y="4"/>
                    <a:pt x="943" y="1719"/>
                    <a:pt x="472" y="4098"/>
                  </a:cubicBezTo>
                  <a:cubicBezTo>
                    <a:pt x="1" y="6481"/>
                    <a:pt x="1275" y="8860"/>
                    <a:pt x="3519" y="9787"/>
                  </a:cubicBezTo>
                  <a:cubicBezTo>
                    <a:pt x="4151" y="10049"/>
                    <a:pt x="4811" y="10175"/>
                    <a:pt x="5463" y="10175"/>
                  </a:cubicBezTo>
                  <a:cubicBezTo>
                    <a:pt x="7120" y="10175"/>
                    <a:pt x="8725" y="9362"/>
                    <a:pt x="9693" y="7912"/>
                  </a:cubicBezTo>
                  <a:cubicBezTo>
                    <a:pt x="11040" y="5895"/>
                    <a:pt x="10774" y="3207"/>
                    <a:pt x="9059" y="1492"/>
                  </a:cubicBezTo>
                  <a:cubicBezTo>
                    <a:pt x="8108" y="535"/>
                    <a:pt x="6814" y="1"/>
                    <a:pt x="5468" y="1"/>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grpSp>
      <p:sp>
        <p:nvSpPr>
          <p:cNvPr id="684" name="Google Shape;684;p65"/>
          <p:cNvSpPr txBox="1"/>
          <p:nvPr/>
        </p:nvSpPr>
        <p:spPr>
          <a:xfrm>
            <a:off x="5278375" y="6457800"/>
            <a:ext cx="29190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i="0" lang="en-US" sz="1000" u="none" cap="none" strike="noStrike">
                <a:solidFill>
                  <a:schemeClr val="dk1"/>
                </a:solidFill>
                <a:latin typeface="Calibri"/>
                <a:ea typeface="Calibri"/>
                <a:cs typeface="Calibri"/>
                <a:sym typeface="Calibri"/>
              </a:rPr>
              <a:t>Frederic Leighton</a:t>
            </a:r>
            <a:r>
              <a:rPr lang="en-US" sz="1000">
                <a:solidFill>
                  <a:schemeClr val="dk1"/>
                </a:solidFill>
                <a:latin typeface="Calibri"/>
                <a:ea typeface="Calibri"/>
                <a:cs typeface="Calibri"/>
                <a:sym typeface="Calibri"/>
              </a:rPr>
              <a:t>, </a:t>
            </a:r>
            <a:r>
              <a:rPr i="1" lang="en-US" sz="1000" u="none" cap="none" strike="noStrike">
                <a:solidFill>
                  <a:schemeClr val="dk1"/>
                </a:solidFill>
                <a:latin typeface="Calibri"/>
                <a:ea typeface="Calibri"/>
                <a:cs typeface="Calibri"/>
                <a:sym typeface="Calibri"/>
              </a:rPr>
              <a:t>Portrait of May Sartoris</a:t>
            </a:r>
            <a:r>
              <a:rPr lang="en-US" sz="1000" u="none" cap="none" strike="noStrike">
                <a:solidFill>
                  <a:schemeClr val="dk1"/>
                </a:solidFill>
                <a:latin typeface="Calibri"/>
                <a:ea typeface="Calibri"/>
                <a:cs typeface="Calibri"/>
                <a:sym typeface="Calibri"/>
              </a:rPr>
              <a:t>, </a:t>
            </a:r>
            <a:r>
              <a:rPr lang="en-US" sz="1000">
                <a:solidFill>
                  <a:schemeClr val="dk1"/>
                </a:solidFill>
                <a:latin typeface="Calibri"/>
                <a:ea typeface="Calibri"/>
                <a:cs typeface="Calibri"/>
                <a:sym typeface="Calibri"/>
              </a:rPr>
              <a:t> c. 1860, o</a:t>
            </a:r>
            <a:r>
              <a:rPr i="0" lang="en-US" sz="1000" u="none" cap="none" strike="noStrike">
                <a:solidFill>
                  <a:schemeClr val="dk1"/>
                </a:solidFill>
                <a:latin typeface="Calibri"/>
                <a:ea typeface="Calibri"/>
                <a:cs typeface="Calibri"/>
                <a:sym typeface="Calibri"/>
              </a:rPr>
              <a:t>il on canvas</a:t>
            </a:r>
            <a:r>
              <a:rPr lang="en-US" sz="1000">
                <a:solidFill>
                  <a:schemeClr val="dk1"/>
                </a:solidFill>
                <a:latin typeface="Calibri"/>
                <a:ea typeface="Calibri"/>
                <a:cs typeface="Calibri"/>
                <a:sym typeface="Calibri"/>
              </a:rPr>
              <a:t>. Kimbell Art Museum</a:t>
            </a:r>
            <a:endParaRPr i="0" sz="1000" u="none" cap="none" strike="noStrike">
              <a:solidFill>
                <a:schemeClr val="dk1"/>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D8D8"/>
        </a:solidFill>
      </p:bgPr>
    </p:bg>
    <p:spTree>
      <p:nvGrpSpPr>
        <p:cNvPr id="689" name="Shape 689"/>
        <p:cNvGrpSpPr/>
        <p:nvPr/>
      </p:nvGrpSpPr>
      <p:grpSpPr>
        <a:xfrm>
          <a:off x="0" y="0"/>
          <a:ext cx="0" cy="0"/>
          <a:chOff x="0" y="0"/>
          <a:chExt cx="0" cy="0"/>
        </a:xfrm>
      </p:grpSpPr>
      <p:sp>
        <p:nvSpPr>
          <p:cNvPr id="690" name="Google Shape;690;p66"/>
          <p:cNvSpPr txBox="1"/>
          <p:nvPr/>
        </p:nvSpPr>
        <p:spPr>
          <a:xfrm>
            <a:off x="7242625" y="376525"/>
            <a:ext cx="4601100" cy="2862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How do the </a:t>
            </a:r>
            <a:r>
              <a:rPr b="1" i="0" lang="en-US" sz="2000" u="none" cap="none" strike="noStrike">
                <a:solidFill>
                  <a:srgbClr val="000000"/>
                </a:solidFill>
                <a:latin typeface="Calibri"/>
                <a:ea typeface="Calibri"/>
                <a:cs typeface="Calibri"/>
                <a:sym typeface="Calibri"/>
              </a:rPr>
              <a:t>textures</a:t>
            </a:r>
            <a:r>
              <a:rPr b="0" i="0" lang="en-US" sz="2000" u="none" cap="none" strike="noStrike">
                <a:solidFill>
                  <a:srgbClr val="000000"/>
                </a:solidFill>
                <a:latin typeface="Calibri"/>
                <a:ea typeface="Calibri"/>
                <a:cs typeface="Calibri"/>
                <a:sym typeface="Calibri"/>
              </a:rPr>
              <a:t> in her costume compare to the textures in the landscape?</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Calibri"/>
                <a:ea typeface="Calibri"/>
                <a:cs typeface="Calibri"/>
                <a:sym typeface="Calibri"/>
              </a:rPr>
              <a:t>Write a story</a:t>
            </a:r>
            <a:r>
              <a:rPr b="0" i="0" lang="en-US" sz="2000" u="none" cap="none" strike="noStrike">
                <a:solidFill>
                  <a:srgbClr val="000000"/>
                </a:solidFill>
                <a:latin typeface="Calibri"/>
                <a:ea typeface="Calibri"/>
                <a:cs typeface="Calibri"/>
                <a:sym typeface="Calibri"/>
              </a:rPr>
              <a:t> from this girl’s point of view. Use details as clues to help shape your narrative. </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alibri"/>
              <a:ea typeface="Calibri"/>
              <a:cs typeface="Calibri"/>
              <a:sym typeface="Calibri"/>
            </a:endParaRPr>
          </a:p>
        </p:txBody>
      </p:sp>
      <p:grpSp>
        <p:nvGrpSpPr>
          <p:cNvPr id="691" name="Google Shape;691;p66"/>
          <p:cNvGrpSpPr/>
          <p:nvPr/>
        </p:nvGrpSpPr>
        <p:grpSpPr>
          <a:xfrm>
            <a:off x="6459495" y="510300"/>
            <a:ext cx="533549" cy="280331"/>
            <a:chOff x="2080675" y="352325"/>
            <a:chExt cx="485000" cy="254800"/>
          </a:xfrm>
        </p:grpSpPr>
        <p:sp>
          <p:nvSpPr>
            <p:cNvPr id="692" name="Google Shape;692;p66"/>
            <p:cNvSpPr/>
            <p:nvPr/>
          </p:nvSpPr>
          <p:spPr>
            <a:xfrm>
              <a:off x="2080675" y="352325"/>
              <a:ext cx="485000" cy="254800"/>
            </a:xfrm>
            <a:custGeom>
              <a:rect b="b" l="l" r="r" t="t"/>
              <a:pathLst>
                <a:path extrusionOk="0" h="10192" w="19400">
                  <a:moveTo>
                    <a:pt x="5514" y="2183"/>
                  </a:moveTo>
                  <a:cubicBezTo>
                    <a:pt x="4291" y="3932"/>
                    <a:pt x="4291" y="6254"/>
                    <a:pt x="5514" y="8002"/>
                  </a:cubicBezTo>
                  <a:cubicBezTo>
                    <a:pt x="4858" y="7685"/>
                    <a:pt x="4230" y="7320"/>
                    <a:pt x="3632" y="6909"/>
                  </a:cubicBezTo>
                  <a:cubicBezTo>
                    <a:pt x="2841" y="6368"/>
                    <a:pt x="2099" y="5762"/>
                    <a:pt x="1410" y="5097"/>
                  </a:cubicBezTo>
                  <a:cubicBezTo>
                    <a:pt x="2071" y="4454"/>
                    <a:pt x="3572" y="3126"/>
                    <a:pt x="5514" y="2183"/>
                  </a:cubicBezTo>
                  <a:close/>
                  <a:moveTo>
                    <a:pt x="13865" y="2171"/>
                  </a:moveTo>
                  <a:cubicBezTo>
                    <a:pt x="14527" y="2491"/>
                    <a:pt x="15167" y="2866"/>
                    <a:pt x="15774" y="3283"/>
                  </a:cubicBezTo>
                  <a:cubicBezTo>
                    <a:pt x="16562" y="3823"/>
                    <a:pt x="17304" y="4430"/>
                    <a:pt x="17996" y="5094"/>
                  </a:cubicBezTo>
                  <a:cubicBezTo>
                    <a:pt x="17307" y="5759"/>
                    <a:pt x="16565" y="6365"/>
                    <a:pt x="15774" y="6909"/>
                  </a:cubicBezTo>
                  <a:cubicBezTo>
                    <a:pt x="15167" y="7326"/>
                    <a:pt x="14530" y="7697"/>
                    <a:pt x="13865" y="8017"/>
                  </a:cubicBezTo>
                  <a:cubicBezTo>
                    <a:pt x="15097" y="6263"/>
                    <a:pt x="15097" y="3926"/>
                    <a:pt x="13865" y="2171"/>
                  </a:cubicBezTo>
                  <a:close/>
                  <a:moveTo>
                    <a:pt x="9801" y="1133"/>
                  </a:moveTo>
                  <a:cubicBezTo>
                    <a:pt x="11948" y="1190"/>
                    <a:pt x="13657" y="2947"/>
                    <a:pt x="13657" y="5091"/>
                  </a:cubicBezTo>
                  <a:cubicBezTo>
                    <a:pt x="13657" y="7238"/>
                    <a:pt x="11948" y="8995"/>
                    <a:pt x="9801" y="9053"/>
                  </a:cubicBezTo>
                  <a:lnTo>
                    <a:pt x="9566" y="9053"/>
                  </a:lnTo>
                  <a:cubicBezTo>
                    <a:pt x="7431" y="8983"/>
                    <a:pt x="5734" y="7232"/>
                    <a:pt x="5728" y="5094"/>
                  </a:cubicBezTo>
                  <a:cubicBezTo>
                    <a:pt x="5731" y="2947"/>
                    <a:pt x="7440" y="1190"/>
                    <a:pt x="9587" y="1133"/>
                  </a:cubicBezTo>
                  <a:close/>
                  <a:moveTo>
                    <a:pt x="9557" y="0"/>
                  </a:moveTo>
                  <a:cubicBezTo>
                    <a:pt x="7440" y="37"/>
                    <a:pt x="5166" y="852"/>
                    <a:pt x="2965" y="2362"/>
                  </a:cubicBezTo>
                  <a:cubicBezTo>
                    <a:pt x="1283" y="3518"/>
                    <a:pt x="239" y="4665"/>
                    <a:pt x="196" y="4714"/>
                  </a:cubicBezTo>
                  <a:cubicBezTo>
                    <a:pt x="0" y="4928"/>
                    <a:pt x="0" y="5257"/>
                    <a:pt x="196" y="5472"/>
                  </a:cubicBezTo>
                  <a:cubicBezTo>
                    <a:pt x="239" y="5523"/>
                    <a:pt x="1283" y="6670"/>
                    <a:pt x="2965" y="7827"/>
                  </a:cubicBezTo>
                  <a:cubicBezTo>
                    <a:pt x="5166" y="9337"/>
                    <a:pt x="7440" y="10149"/>
                    <a:pt x="9557" y="10188"/>
                  </a:cubicBezTo>
                  <a:cubicBezTo>
                    <a:pt x="9602" y="10188"/>
                    <a:pt x="9647" y="10191"/>
                    <a:pt x="9692" y="10191"/>
                  </a:cubicBezTo>
                  <a:lnTo>
                    <a:pt x="9717" y="10191"/>
                  </a:lnTo>
                  <a:cubicBezTo>
                    <a:pt x="11869" y="10185"/>
                    <a:pt x="14194" y="9367"/>
                    <a:pt x="16435" y="7827"/>
                  </a:cubicBezTo>
                  <a:cubicBezTo>
                    <a:pt x="18120" y="6670"/>
                    <a:pt x="19161" y="5523"/>
                    <a:pt x="19207" y="5475"/>
                  </a:cubicBezTo>
                  <a:cubicBezTo>
                    <a:pt x="19400" y="5257"/>
                    <a:pt x="19400" y="4931"/>
                    <a:pt x="19207" y="4714"/>
                  </a:cubicBezTo>
                  <a:cubicBezTo>
                    <a:pt x="19161" y="4665"/>
                    <a:pt x="18120" y="3521"/>
                    <a:pt x="16435" y="2365"/>
                  </a:cubicBezTo>
                  <a:cubicBezTo>
                    <a:pt x="14191" y="822"/>
                    <a:pt x="11869" y="6"/>
                    <a:pt x="9717" y="0"/>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CC0000"/>
                </a:solidFill>
                <a:latin typeface="Arial"/>
                <a:ea typeface="Arial"/>
                <a:cs typeface="Arial"/>
                <a:sym typeface="Arial"/>
              </a:endParaRPr>
            </a:p>
          </p:txBody>
        </p:sp>
        <p:sp>
          <p:nvSpPr>
            <p:cNvPr id="693" name="Google Shape;693;p66"/>
            <p:cNvSpPr/>
            <p:nvPr/>
          </p:nvSpPr>
          <p:spPr>
            <a:xfrm>
              <a:off x="2246650" y="408900"/>
              <a:ext cx="147075" cy="141600"/>
            </a:xfrm>
            <a:custGeom>
              <a:rect b="b" l="l" r="r" t="t"/>
              <a:pathLst>
                <a:path extrusionOk="0" h="5664" w="5883">
                  <a:moveTo>
                    <a:pt x="3054" y="1132"/>
                  </a:moveTo>
                  <a:cubicBezTo>
                    <a:pt x="3495" y="1132"/>
                    <a:pt x="3930" y="1304"/>
                    <a:pt x="4255" y="1630"/>
                  </a:cubicBezTo>
                  <a:cubicBezTo>
                    <a:pt x="4738" y="2116"/>
                    <a:pt x="4886" y="2846"/>
                    <a:pt x="4624" y="3480"/>
                  </a:cubicBezTo>
                  <a:cubicBezTo>
                    <a:pt x="4358" y="4115"/>
                    <a:pt x="3739" y="4531"/>
                    <a:pt x="3053" y="4531"/>
                  </a:cubicBezTo>
                  <a:cubicBezTo>
                    <a:pt x="2114" y="4528"/>
                    <a:pt x="1357" y="3770"/>
                    <a:pt x="1353" y="2831"/>
                  </a:cubicBezTo>
                  <a:cubicBezTo>
                    <a:pt x="1353" y="2143"/>
                    <a:pt x="1767" y="1524"/>
                    <a:pt x="2404" y="1261"/>
                  </a:cubicBezTo>
                  <a:cubicBezTo>
                    <a:pt x="2614" y="1174"/>
                    <a:pt x="2835" y="1132"/>
                    <a:pt x="3054" y="1132"/>
                  </a:cubicBezTo>
                  <a:close/>
                  <a:moveTo>
                    <a:pt x="3053" y="1"/>
                  </a:moveTo>
                  <a:cubicBezTo>
                    <a:pt x="2316" y="1"/>
                    <a:pt x="1593" y="288"/>
                    <a:pt x="1052" y="829"/>
                  </a:cubicBezTo>
                  <a:cubicBezTo>
                    <a:pt x="242" y="1639"/>
                    <a:pt x="1" y="2855"/>
                    <a:pt x="439" y="3915"/>
                  </a:cubicBezTo>
                  <a:cubicBezTo>
                    <a:pt x="876" y="4972"/>
                    <a:pt x="1909" y="5663"/>
                    <a:pt x="3053" y="5663"/>
                  </a:cubicBezTo>
                  <a:cubicBezTo>
                    <a:pt x="4614" y="5660"/>
                    <a:pt x="5883" y="4395"/>
                    <a:pt x="5883" y="2831"/>
                  </a:cubicBezTo>
                  <a:cubicBezTo>
                    <a:pt x="5883" y="1687"/>
                    <a:pt x="5194" y="654"/>
                    <a:pt x="4137" y="216"/>
                  </a:cubicBezTo>
                  <a:cubicBezTo>
                    <a:pt x="3786" y="71"/>
                    <a:pt x="3418" y="1"/>
                    <a:pt x="3053" y="1"/>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CC0000"/>
                </a:solidFill>
                <a:latin typeface="Arial"/>
                <a:ea typeface="Arial"/>
                <a:cs typeface="Arial"/>
                <a:sym typeface="Arial"/>
              </a:endParaRPr>
            </a:p>
          </p:txBody>
        </p:sp>
      </p:grpSp>
      <p:pic>
        <p:nvPicPr>
          <p:cNvPr id="694" name="Google Shape;694;p66"/>
          <p:cNvPicPr preferRelativeResize="0"/>
          <p:nvPr/>
        </p:nvPicPr>
        <p:blipFill rotWithShape="1">
          <a:blip r:embed="rId3">
            <a:alphaModFix/>
          </a:blip>
          <a:srcRect b="0" l="0" r="0" t="0"/>
          <a:stretch/>
        </p:blipFill>
        <p:spPr>
          <a:xfrm>
            <a:off x="1226525" y="0"/>
            <a:ext cx="4051857" cy="6857999"/>
          </a:xfrm>
          <a:prstGeom prst="rect">
            <a:avLst/>
          </a:prstGeom>
          <a:noFill/>
          <a:ln>
            <a:noFill/>
          </a:ln>
        </p:spPr>
      </p:pic>
      <p:sp>
        <p:nvSpPr>
          <p:cNvPr id="695" name="Google Shape;695;p66"/>
          <p:cNvSpPr/>
          <p:nvPr/>
        </p:nvSpPr>
        <p:spPr>
          <a:xfrm>
            <a:off x="6511275" y="1717250"/>
            <a:ext cx="417308" cy="409062"/>
          </a:xfrm>
          <a:custGeom>
            <a:rect b="b" l="l" r="r" t="t"/>
            <a:pathLst>
              <a:path extrusionOk="0" h="19396" w="19787">
                <a:moveTo>
                  <a:pt x="16583" y="1203"/>
                </a:moveTo>
                <a:cubicBezTo>
                  <a:pt x="17017" y="1203"/>
                  <a:pt x="17451" y="1370"/>
                  <a:pt x="17782" y="1702"/>
                </a:cubicBezTo>
                <a:cubicBezTo>
                  <a:pt x="18446" y="2363"/>
                  <a:pt x="18446" y="3438"/>
                  <a:pt x="17782" y="4102"/>
                </a:cubicBezTo>
                <a:lnTo>
                  <a:pt x="16565" y="5319"/>
                </a:lnTo>
                <a:lnTo>
                  <a:pt x="14165" y="2918"/>
                </a:lnTo>
                <a:lnTo>
                  <a:pt x="15382" y="1702"/>
                </a:lnTo>
                <a:cubicBezTo>
                  <a:pt x="15714" y="1370"/>
                  <a:pt x="16149" y="1203"/>
                  <a:pt x="16583" y="1203"/>
                </a:cubicBezTo>
                <a:close/>
                <a:moveTo>
                  <a:pt x="13362" y="3719"/>
                </a:moveTo>
                <a:lnTo>
                  <a:pt x="14162" y="4519"/>
                </a:lnTo>
                <a:lnTo>
                  <a:pt x="4587" y="14096"/>
                </a:lnTo>
                <a:cubicBezTo>
                  <a:pt x="4255" y="13861"/>
                  <a:pt x="3884" y="13692"/>
                  <a:pt x="3488" y="13595"/>
                </a:cubicBezTo>
                <a:lnTo>
                  <a:pt x="13310" y="3770"/>
                </a:lnTo>
                <a:lnTo>
                  <a:pt x="13362" y="3719"/>
                </a:lnTo>
                <a:close/>
                <a:moveTo>
                  <a:pt x="14965" y="5322"/>
                </a:moveTo>
                <a:lnTo>
                  <a:pt x="15765" y="6122"/>
                </a:lnTo>
                <a:lnTo>
                  <a:pt x="15714" y="6173"/>
                </a:lnTo>
                <a:lnTo>
                  <a:pt x="5888" y="15996"/>
                </a:lnTo>
                <a:cubicBezTo>
                  <a:pt x="5792" y="15600"/>
                  <a:pt x="5623" y="15229"/>
                  <a:pt x="5387" y="14897"/>
                </a:cubicBezTo>
                <a:lnTo>
                  <a:pt x="14965" y="5322"/>
                </a:lnTo>
                <a:close/>
                <a:moveTo>
                  <a:pt x="2704" y="14631"/>
                </a:moveTo>
                <a:cubicBezTo>
                  <a:pt x="3925" y="14631"/>
                  <a:pt x="4911" y="15655"/>
                  <a:pt x="4850" y="16889"/>
                </a:cubicBezTo>
                <a:lnTo>
                  <a:pt x="3736" y="17249"/>
                </a:lnTo>
                <a:cubicBezTo>
                  <a:pt x="3449" y="16572"/>
                  <a:pt x="2911" y="16035"/>
                  <a:pt x="2235" y="15748"/>
                </a:cubicBezTo>
                <a:lnTo>
                  <a:pt x="2594" y="14634"/>
                </a:lnTo>
                <a:cubicBezTo>
                  <a:pt x="2631" y="14632"/>
                  <a:pt x="2667" y="14631"/>
                  <a:pt x="2704" y="14631"/>
                </a:cubicBezTo>
                <a:close/>
                <a:moveTo>
                  <a:pt x="1888" y="16835"/>
                </a:moveTo>
                <a:cubicBezTo>
                  <a:pt x="2217" y="17001"/>
                  <a:pt x="2483" y="17267"/>
                  <a:pt x="2649" y="17596"/>
                </a:cubicBezTo>
                <a:lnTo>
                  <a:pt x="1528" y="17955"/>
                </a:lnTo>
                <a:lnTo>
                  <a:pt x="1888" y="16835"/>
                </a:lnTo>
                <a:close/>
                <a:moveTo>
                  <a:pt x="16654" y="1"/>
                </a:moveTo>
                <a:cubicBezTo>
                  <a:pt x="15897" y="1"/>
                  <a:pt x="15141" y="302"/>
                  <a:pt x="14581" y="901"/>
                </a:cubicBezTo>
                <a:lnTo>
                  <a:pt x="11710" y="3770"/>
                </a:lnTo>
                <a:lnTo>
                  <a:pt x="1882" y="13601"/>
                </a:lnTo>
                <a:cubicBezTo>
                  <a:pt x="1861" y="13619"/>
                  <a:pt x="1842" y="13641"/>
                  <a:pt x="1827" y="13662"/>
                </a:cubicBezTo>
                <a:lnTo>
                  <a:pt x="1809" y="13677"/>
                </a:lnTo>
                <a:lnTo>
                  <a:pt x="1788" y="13695"/>
                </a:lnTo>
                <a:cubicBezTo>
                  <a:pt x="1782" y="13701"/>
                  <a:pt x="1773" y="13707"/>
                  <a:pt x="1767" y="13716"/>
                </a:cubicBezTo>
                <a:cubicBezTo>
                  <a:pt x="1761" y="13722"/>
                  <a:pt x="1755" y="13725"/>
                  <a:pt x="1752" y="13731"/>
                </a:cubicBezTo>
                <a:cubicBezTo>
                  <a:pt x="1746" y="13737"/>
                  <a:pt x="1737" y="13746"/>
                  <a:pt x="1728" y="13755"/>
                </a:cubicBezTo>
                <a:lnTo>
                  <a:pt x="1716" y="13773"/>
                </a:lnTo>
                <a:cubicBezTo>
                  <a:pt x="1710" y="13782"/>
                  <a:pt x="1704" y="13789"/>
                  <a:pt x="1698" y="13801"/>
                </a:cubicBezTo>
                <a:cubicBezTo>
                  <a:pt x="1688" y="13810"/>
                  <a:pt x="1688" y="13813"/>
                  <a:pt x="1685" y="13819"/>
                </a:cubicBezTo>
                <a:cubicBezTo>
                  <a:pt x="1679" y="13825"/>
                  <a:pt x="1673" y="13837"/>
                  <a:pt x="1667" y="13846"/>
                </a:cubicBezTo>
                <a:cubicBezTo>
                  <a:pt x="1661" y="13855"/>
                  <a:pt x="1658" y="13861"/>
                  <a:pt x="1655" y="13870"/>
                </a:cubicBezTo>
                <a:cubicBezTo>
                  <a:pt x="1652" y="13879"/>
                  <a:pt x="1646" y="13885"/>
                  <a:pt x="1643" y="13894"/>
                </a:cubicBezTo>
                <a:cubicBezTo>
                  <a:pt x="1640" y="13903"/>
                  <a:pt x="1634" y="13918"/>
                  <a:pt x="1631" y="13933"/>
                </a:cubicBezTo>
                <a:cubicBezTo>
                  <a:pt x="1631" y="13936"/>
                  <a:pt x="1625" y="13939"/>
                  <a:pt x="1625" y="13943"/>
                </a:cubicBezTo>
                <a:lnTo>
                  <a:pt x="1625" y="13949"/>
                </a:lnTo>
                <a:cubicBezTo>
                  <a:pt x="1625" y="13949"/>
                  <a:pt x="1625" y="13952"/>
                  <a:pt x="1625" y="13952"/>
                </a:cubicBezTo>
                <a:lnTo>
                  <a:pt x="118" y="18656"/>
                </a:lnTo>
                <a:cubicBezTo>
                  <a:pt x="1" y="19021"/>
                  <a:pt x="272" y="19393"/>
                  <a:pt x="656" y="19396"/>
                </a:cubicBezTo>
                <a:cubicBezTo>
                  <a:pt x="713" y="19396"/>
                  <a:pt x="771" y="19387"/>
                  <a:pt x="828" y="19368"/>
                </a:cubicBezTo>
                <a:lnTo>
                  <a:pt x="5538" y="17859"/>
                </a:lnTo>
                <a:lnTo>
                  <a:pt x="5547" y="17856"/>
                </a:lnTo>
                <a:cubicBezTo>
                  <a:pt x="5559" y="17853"/>
                  <a:pt x="5571" y="17847"/>
                  <a:pt x="5584" y="17844"/>
                </a:cubicBezTo>
                <a:lnTo>
                  <a:pt x="5599" y="17838"/>
                </a:lnTo>
                <a:cubicBezTo>
                  <a:pt x="5611" y="17832"/>
                  <a:pt x="5623" y="17826"/>
                  <a:pt x="5635" y="17819"/>
                </a:cubicBezTo>
                <a:cubicBezTo>
                  <a:pt x="5650" y="17810"/>
                  <a:pt x="5653" y="17810"/>
                  <a:pt x="5659" y="17804"/>
                </a:cubicBezTo>
                <a:cubicBezTo>
                  <a:pt x="5668" y="17798"/>
                  <a:pt x="5680" y="17792"/>
                  <a:pt x="5689" y="17786"/>
                </a:cubicBezTo>
                <a:cubicBezTo>
                  <a:pt x="5698" y="17780"/>
                  <a:pt x="5701" y="17777"/>
                  <a:pt x="5710" y="17771"/>
                </a:cubicBezTo>
                <a:lnTo>
                  <a:pt x="5728" y="17756"/>
                </a:lnTo>
                <a:lnTo>
                  <a:pt x="5750" y="17738"/>
                </a:lnTo>
                <a:cubicBezTo>
                  <a:pt x="5756" y="17732"/>
                  <a:pt x="5762" y="17726"/>
                  <a:pt x="5768" y="17720"/>
                </a:cubicBezTo>
                <a:cubicBezTo>
                  <a:pt x="5774" y="17714"/>
                  <a:pt x="5780" y="17708"/>
                  <a:pt x="5783" y="17702"/>
                </a:cubicBezTo>
                <a:lnTo>
                  <a:pt x="5798" y="17687"/>
                </a:lnTo>
                <a:cubicBezTo>
                  <a:pt x="5810" y="17678"/>
                  <a:pt x="5819" y="17669"/>
                  <a:pt x="5828" y="17659"/>
                </a:cubicBezTo>
                <a:lnTo>
                  <a:pt x="15714" y="7777"/>
                </a:lnTo>
                <a:lnTo>
                  <a:pt x="18582" y="4902"/>
                </a:lnTo>
                <a:cubicBezTo>
                  <a:pt x="19754" y="3809"/>
                  <a:pt x="19787" y="1961"/>
                  <a:pt x="18655" y="829"/>
                </a:cubicBezTo>
                <a:cubicBezTo>
                  <a:pt x="18102" y="276"/>
                  <a:pt x="17378" y="1"/>
                  <a:pt x="16654" y="1"/>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696" name="Google Shape;696;p66"/>
          <p:cNvSpPr txBox="1"/>
          <p:nvPr/>
        </p:nvSpPr>
        <p:spPr>
          <a:xfrm>
            <a:off x="5278375" y="6457800"/>
            <a:ext cx="29190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i="0" lang="en-US" sz="1000" u="none" cap="none" strike="noStrike">
                <a:solidFill>
                  <a:schemeClr val="dk1"/>
                </a:solidFill>
                <a:latin typeface="Calibri"/>
                <a:ea typeface="Calibri"/>
                <a:cs typeface="Calibri"/>
                <a:sym typeface="Calibri"/>
              </a:rPr>
              <a:t>Frederic Leighton</a:t>
            </a:r>
            <a:r>
              <a:rPr lang="en-US" sz="1000">
                <a:solidFill>
                  <a:schemeClr val="dk1"/>
                </a:solidFill>
                <a:latin typeface="Calibri"/>
                <a:ea typeface="Calibri"/>
                <a:cs typeface="Calibri"/>
                <a:sym typeface="Calibri"/>
              </a:rPr>
              <a:t>, </a:t>
            </a:r>
            <a:r>
              <a:rPr i="1" lang="en-US" sz="1000" u="none" cap="none" strike="noStrike">
                <a:solidFill>
                  <a:schemeClr val="dk1"/>
                </a:solidFill>
                <a:latin typeface="Calibri"/>
                <a:ea typeface="Calibri"/>
                <a:cs typeface="Calibri"/>
                <a:sym typeface="Calibri"/>
              </a:rPr>
              <a:t>Portrait of May Sartoris</a:t>
            </a:r>
            <a:r>
              <a:rPr lang="en-US" sz="1000" u="none" cap="none" strike="noStrike">
                <a:solidFill>
                  <a:schemeClr val="dk1"/>
                </a:solidFill>
                <a:latin typeface="Calibri"/>
                <a:ea typeface="Calibri"/>
                <a:cs typeface="Calibri"/>
                <a:sym typeface="Calibri"/>
              </a:rPr>
              <a:t>, </a:t>
            </a:r>
            <a:r>
              <a:rPr lang="en-US" sz="1000">
                <a:solidFill>
                  <a:schemeClr val="dk1"/>
                </a:solidFill>
                <a:latin typeface="Calibri"/>
                <a:ea typeface="Calibri"/>
                <a:cs typeface="Calibri"/>
                <a:sym typeface="Calibri"/>
              </a:rPr>
              <a:t> c. 1860, o</a:t>
            </a:r>
            <a:r>
              <a:rPr i="0" lang="en-US" sz="1000" u="none" cap="none" strike="noStrike">
                <a:solidFill>
                  <a:schemeClr val="dk1"/>
                </a:solidFill>
                <a:latin typeface="Calibri"/>
                <a:ea typeface="Calibri"/>
                <a:cs typeface="Calibri"/>
                <a:sym typeface="Calibri"/>
              </a:rPr>
              <a:t>il on canvas</a:t>
            </a:r>
            <a:r>
              <a:rPr lang="en-US" sz="1000">
                <a:solidFill>
                  <a:schemeClr val="dk1"/>
                </a:solidFill>
                <a:latin typeface="Calibri"/>
                <a:ea typeface="Calibri"/>
                <a:cs typeface="Calibri"/>
                <a:sym typeface="Calibri"/>
              </a:rPr>
              <a:t>. Kimbell Art Museum</a:t>
            </a:r>
            <a:endParaRPr i="0" sz="1000" u="none" cap="none" strike="noStrike">
              <a:solidFill>
                <a:schemeClr val="dk1"/>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D8D8"/>
        </a:solidFill>
      </p:bgPr>
    </p:bg>
    <p:spTree>
      <p:nvGrpSpPr>
        <p:cNvPr id="701" name="Shape 701"/>
        <p:cNvGrpSpPr/>
        <p:nvPr/>
      </p:nvGrpSpPr>
      <p:grpSpPr>
        <a:xfrm>
          <a:off x="0" y="0"/>
          <a:ext cx="0" cy="0"/>
          <a:chOff x="0" y="0"/>
          <a:chExt cx="0" cy="0"/>
        </a:xfrm>
      </p:grpSpPr>
      <p:sp>
        <p:nvSpPr>
          <p:cNvPr id="702" name="Google Shape;702;p67"/>
          <p:cNvSpPr txBox="1"/>
          <p:nvPr/>
        </p:nvSpPr>
        <p:spPr>
          <a:xfrm>
            <a:off x="696300" y="188350"/>
            <a:ext cx="10799400" cy="6972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1" i="0" sz="8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r>
              <a:rPr b="1" i="0" lang="en-US" sz="1800" u="none" cap="none" strike="noStrike">
                <a:solidFill>
                  <a:srgbClr val="000000"/>
                </a:solidFill>
                <a:latin typeface="Calibri"/>
                <a:ea typeface="Calibri"/>
                <a:cs typeface="Calibri"/>
                <a:sym typeface="Calibri"/>
              </a:rPr>
              <a:t>Art in order of appearance:</a:t>
            </a:r>
            <a:endParaRPr b="0" i="0" sz="1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200"/>
              <a:buFont typeface="Arial"/>
              <a:buNone/>
            </a:pPr>
            <a:r>
              <a:rPr b="0" i="0" lang="en-US" sz="900" u="none" cap="none" strike="noStrike">
                <a:solidFill>
                  <a:schemeClr val="dk1"/>
                </a:solidFill>
                <a:latin typeface="Calibri"/>
                <a:ea typeface="Calibri"/>
                <a:cs typeface="Calibri"/>
                <a:sym typeface="Calibri"/>
              </a:rPr>
              <a:t> </a:t>
            </a:r>
            <a:endParaRPr b="0" i="0" sz="12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200"/>
              <a:buFont typeface="Arial"/>
              <a:buNone/>
            </a:pPr>
            <a:r>
              <a:rPr b="0" i="0" lang="en-US" sz="1200" u="none" cap="none" strike="noStrike">
                <a:solidFill>
                  <a:schemeClr val="dk1"/>
                </a:solidFill>
                <a:latin typeface="Calibri"/>
                <a:ea typeface="Calibri"/>
                <a:cs typeface="Calibri"/>
                <a:sym typeface="Calibri"/>
              </a:rPr>
              <a:t>Thomas Gainsborough, </a:t>
            </a:r>
            <a:r>
              <a:rPr b="0" i="1" lang="en-US" sz="1200" u="none" cap="none" strike="noStrike">
                <a:solidFill>
                  <a:schemeClr val="dk1"/>
                </a:solidFill>
                <a:latin typeface="Calibri"/>
                <a:ea typeface="Calibri"/>
                <a:cs typeface="Calibri"/>
                <a:sym typeface="Calibri"/>
              </a:rPr>
              <a:t>Going to Market, Early Morning</a:t>
            </a:r>
            <a:r>
              <a:rPr b="0" i="0" lang="en-US" sz="1200" u="none" cap="none" strike="noStrike">
                <a:solidFill>
                  <a:schemeClr val="dk1"/>
                </a:solidFill>
                <a:latin typeface="Calibri"/>
                <a:ea typeface="Calibri"/>
                <a:cs typeface="Calibri"/>
                <a:sym typeface="Calibri"/>
              </a:rPr>
              <a:t>, c. 1773</a:t>
            </a:r>
            <a:r>
              <a:rPr lang="en-US" sz="1200">
                <a:solidFill>
                  <a:schemeClr val="dk1"/>
                </a:solidFill>
                <a:latin typeface="Calibri"/>
                <a:ea typeface="Calibri"/>
                <a:cs typeface="Calibri"/>
                <a:sym typeface="Calibri"/>
              </a:rPr>
              <a:t>, o</a:t>
            </a:r>
            <a:r>
              <a:rPr b="0" i="0" lang="en-US" sz="1200" u="none" cap="none" strike="noStrike">
                <a:solidFill>
                  <a:schemeClr val="dk1"/>
                </a:solidFill>
                <a:latin typeface="Calibri"/>
                <a:ea typeface="Calibri"/>
                <a:cs typeface="Calibri"/>
                <a:sym typeface="Calibri"/>
              </a:rPr>
              <a:t>il on canvas. Kimbell Art Museum, Fort Worth, AP 2023.01</a:t>
            </a:r>
            <a:endParaRPr b="0" i="0" sz="12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200"/>
              <a:buFont typeface="Arial"/>
              <a:buNone/>
            </a:pPr>
            <a:r>
              <a:t/>
            </a:r>
            <a:endParaRPr b="0" i="0" sz="1100" u="none" cap="none" strike="noStrike">
              <a:solidFill>
                <a:schemeClr val="dk1"/>
              </a:solidFill>
              <a:latin typeface="Calibri"/>
              <a:ea typeface="Calibri"/>
              <a:cs typeface="Calibri"/>
              <a:sym typeface="Calibri"/>
            </a:endParaRPr>
          </a:p>
          <a:p>
            <a:pPr indent="0" lvl="0" marL="0" rtl="0" algn="ctr">
              <a:spcBef>
                <a:spcPts val="0"/>
              </a:spcBef>
              <a:spcAft>
                <a:spcPts val="0"/>
              </a:spcAft>
              <a:buNone/>
            </a:pPr>
            <a:r>
              <a:rPr lang="en-US" sz="1200">
                <a:solidFill>
                  <a:schemeClr val="dk1"/>
                </a:solidFill>
                <a:latin typeface="Calibri"/>
                <a:ea typeface="Calibri"/>
                <a:cs typeface="Calibri"/>
                <a:sym typeface="Calibri"/>
              </a:rPr>
              <a:t>Egyptian, </a:t>
            </a:r>
            <a:r>
              <a:rPr i="1" lang="en-US" sz="1200">
                <a:solidFill>
                  <a:schemeClr val="dk1"/>
                </a:solidFill>
                <a:latin typeface="Calibri"/>
                <a:ea typeface="Calibri"/>
                <a:cs typeface="Calibri"/>
                <a:sym typeface="Calibri"/>
              </a:rPr>
              <a:t>Portrait Statue of Pharaoh Amenhotep II</a:t>
            </a:r>
            <a:r>
              <a:rPr lang="en-US" sz="1200">
                <a:solidFill>
                  <a:schemeClr val="dk1"/>
                </a:solidFill>
                <a:latin typeface="Calibri"/>
                <a:ea typeface="Calibri"/>
                <a:cs typeface="Calibri"/>
                <a:sym typeface="Calibri"/>
              </a:rPr>
              <a:t>, c. 1400 BC, recarved for Ramesses II (the Great) c. 1250 BC, limestone, with traces of original painted decoration. Kimbell Art Museum</a:t>
            </a:r>
            <a:r>
              <a:rPr lang="en-US" sz="1200">
                <a:solidFill>
                  <a:schemeClr val="dk1"/>
                </a:solidFill>
                <a:latin typeface="Calibri"/>
                <a:ea typeface="Calibri"/>
                <a:cs typeface="Calibri"/>
                <a:sym typeface="Calibri"/>
              </a:rPr>
              <a:t>, Fort Worth, AP 1982.04</a:t>
            </a:r>
            <a:endParaRPr sz="1200">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200"/>
              <a:buFont typeface="Arial"/>
              <a:buNone/>
            </a:pPr>
            <a:r>
              <a:t/>
            </a:r>
            <a:endParaRPr b="0" i="0" sz="11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200"/>
              <a:buFont typeface="Arial"/>
              <a:buNone/>
            </a:pPr>
            <a:r>
              <a:rPr b="0" i="0" lang="en-US" sz="1200" u="none" cap="none" strike="noStrike">
                <a:solidFill>
                  <a:schemeClr val="dk1"/>
                </a:solidFill>
                <a:latin typeface="Calibri"/>
                <a:ea typeface="Calibri"/>
                <a:cs typeface="Calibri"/>
                <a:sym typeface="Calibri"/>
              </a:rPr>
              <a:t>Olmec people, </a:t>
            </a:r>
            <a:r>
              <a:rPr b="0" i="1" lang="en-US" sz="1200" u="none" cap="none" strike="noStrike">
                <a:solidFill>
                  <a:schemeClr val="dk1"/>
                </a:solidFill>
                <a:latin typeface="Calibri"/>
                <a:ea typeface="Calibri"/>
                <a:cs typeface="Calibri"/>
                <a:sym typeface="Calibri"/>
              </a:rPr>
              <a:t>Standing Figure Holding a Were-Jaguar Baby</a:t>
            </a:r>
            <a:r>
              <a:rPr b="0" i="0" lang="en-US" sz="1200" u="none" cap="none" strike="noStrike">
                <a:solidFill>
                  <a:schemeClr val="dk1"/>
                </a:solidFill>
                <a:latin typeface="Calibri"/>
                <a:ea typeface="Calibri"/>
                <a:cs typeface="Calibri"/>
                <a:sym typeface="Calibri"/>
              </a:rPr>
              <a:t>, c. 900–300 BC</a:t>
            </a:r>
            <a:r>
              <a:rPr lang="en-US" sz="1200">
                <a:solidFill>
                  <a:schemeClr val="dk1"/>
                </a:solidFill>
                <a:latin typeface="Calibri"/>
                <a:ea typeface="Calibri"/>
                <a:cs typeface="Calibri"/>
                <a:sym typeface="Calibri"/>
              </a:rPr>
              <a:t>, j</a:t>
            </a:r>
            <a:r>
              <a:rPr b="0" i="0" lang="en-US" sz="1200" u="none" cap="none" strike="noStrike">
                <a:solidFill>
                  <a:schemeClr val="dk1"/>
                </a:solidFill>
                <a:latin typeface="Calibri"/>
                <a:ea typeface="Calibri"/>
                <a:cs typeface="Calibri"/>
                <a:sym typeface="Calibri"/>
              </a:rPr>
              <a:t>ade (Jadeite). Kimbell Art Museum, Fort Worth, AP 2023.02</a:t>
            </a:r>
            <a:endParaRPr b="0" i="0" sz="12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200"/>
              <a:buFont typeface="Arial"/>
              <a:buNone/>
            </a:pPr>
            <a:r>
              <a:t/>
            </a:r>
            <a:endParaRPr b="0" i="0" sz="11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200"/>
              <a:buFont typeface="Arial"/>
              <a:buNone/>
            </a:pPr>
            <a:r>
              <a:rPr b="0" i="0" lang="en-US" sz="1200" u="none" cap="none" strike="noStrike">
                <a:solidFill>
                  <a:schemeClr val="dk1"/>
                </a:solidFill>
                <a:latin typeface="Calibri"/>
                <a:ea typeface="Calibri"/>
                <a:cs typeface="Calibri"/>
                <a:sym typeface="Calibri"/>
              </a:rPr>
              <a:t>Caravaggio, </a:t>
            </a:r>
            <a:r>
              <a:rPr b="0" i="1" lang="en-US" sz="1200" u="none" cap="none" strike="noStrike">
                <a:solidFill>
                  <a:schemeClr val="dk1"/>
                </a:solidFill>
                <a:latin typeface="Calibri"/>
                <a:ea typeface="Calibri"/>
                <a:cs typeface="Calibri"/>
                <a:sym typeface="Calibri"/>
              </a:rPr>
              <a:t>The Cardsharps</a:t>
            </a:r>
            <a:r>
              <a:rPr b="0" i="0" lang="en-US" sz="1200" u="none" cap="none" strike="noStrike">
                <a:solidFill>
                  <a:schemeClr val="dk1"/>
                </a:solidFill>
                <a:latin typeface="Calibri"/>
                <a:ea typeface="Calibri"/>
                <a:cs typeface="Calibri"/>
                <a:sym typeface="Calibri"/>
              </a:rPr>
              <a:t>, c. 159</a:t>
            </a:r>
            <a:r>
              <a:rPr lang="en-US" sz="1200">
                <a:solidFill>
                  <a:schemeClr val="dk1"/>
                </a:solidFill>
                <a:latin typeface="Calibri"/>
                <a:ea typeface="Calibri"/>
                <a:cs typeface="Calibri"/>
                <a:sym typeface="Calibri"/>
              </a:rPr>
              <a:t>6–97, o</a:t>
            </a:r>
            <a:r>
              <a:rPr b="0" i="0" lang="en-US" sz="1200" u="none" cap="none" strike="noStrike">
                <a:solidFill>
                  <a:schemeClr val="dk1"/>
                </a:solidFill>
                <a:latin typeface="Calibri"/>
                <a:ea typeface="Calibri"/>
                <a:cs typeface="Calibri"/>
                <a:sym typeface="Calibri"/>
              </a:rPr>
              <a:t>il on canvas. Kimbell Art Museum, Fort Worth, AP 1987.06</a:t>
            </a:r>
            <a:endParaRPr b="0" i="0" sz="12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2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200"/>
              <a:buFont typeface="Arial"/>
              <a:buNone/>
            </a:pPr>
            <a:r>
              <a:rPr b="0" i="0" lang="en-US" sz="1200" u="none" cap="none" strike="noStrike">
                <a:solidFill>
                  <a:schemeClr val="dk1"/>
                </a:solidFill>
                <a:latin typeface="Calibri"/>
                <a:ea typeface="Calibri"/>
                <a:cs typeface="Calibri"/>
                <a:sym typeface="Calibri"/>
              </a:rPr>
              <a:t>Japanese, </a:t>
            </a:r>
            <a:r>
              <a:rPr b="0" i="1" lang="en-US" sz="1200" u="none" cap="none" strike="noStrike">
                <a:solidFill>
                  <a:schemeClr val="dk1"/>
                </a:solidFill>
                <a:latin typeface="Calibri"/>
                <a:ea typeface="Calibri"/>
                <a:cs typeface="Calibri"/>
                <a:sym typeface="Calibri"/>
              </a:rPr>
              <a:t>Genji in Exile at Suma</a:t>
            </a:r>
            <a:r>
              <a:rPr b="0" i="0" lang="en-US" sz="1200" u="none" cap="none" strike="noStrike">
                <a:solidFill>
                  <a:schemeClr val="dk1"/>
                </a:solidFill>
                <a:latin typeface="Calibri"/>
                <a:ea typeface="Calibri"/>
                <a:cs typeface="Calibri"/>
                <a:sym typeface="Calibri"/>
              </a:rPr>
              <a:t>, late 16th century</a:t>
            </a:r>
            <a:r>
              <a:rPr lang="en-US" sz="1200">
                <a:solidFill>
                  <a:schemeClr val="dk1"/>
                </a:solidFill>
                <a:latin typeface="Calibri"/>
                <a:ea typeface="Calibri"/>
                <a:cs typeface="Calibri"/>
                <a:sym typeface="Calibri"/>
              </a:rPr>
              <a:t>, s</a:t>
            </a:r>
            <a:r>
              <a:rPr b="0" i="0" lang="en-US" sz="1200" u="none" cap="none" strike="noStrike">
                <a:solidFill>
                  <a:schemeClr val="dk1"/>
                </a:solidFill>
                <a:latin typeface="Calibri"/>
                <a:ea typeface="Calibri"/>
                <a:cs typeface="Calibri"/>
                <a:sym typeface="Calibri"/>
              </a:rPr>
              <a:t>ix-fold screen; ink, gold, silver, and pigments on paper. Kimbell Art Museum, Fort Worth, AP 1971.11</a:t>
            </a:r>
            <a:endParaRPr b="0" i="0" sz="11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200"/>
              <a:buFont typeface="Arial"/>
              <a:buNone/>
            </a:pPr>
            <a:r>
              <a:t/>
            </a:r>
            <a:endParaRPr b="0" i="0" sz="11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200"/>
              <a:buFont typeface="Arial"/>
              <a:buNone/>
            </a:pPr>
            <a:r>
              <a:rPr b="0" i="0" lang="en-US" sz="1200" u="none" cap="none" strike="noStrike">
                <a:solidFill>
                  <a:schemeClr val="dk1"/>
                </a:solidFill>
                <a:latin typeface="Calibri"/>
                <a:ea typeface="Calibri"/>
                <a:cs typeface="Calibri"/>
                <a:sym typeface="Calibri"/>
              </a:rPr>
              <a:t>Chokwe people, </a:t>
            </a:r>
            <a:r>
              <a:rPr b="0" i="1" lang="en-US" sz="1200" u="none" cap="none" strike="noStrike">
                <a:solidFill>
                  <a:schemeClr val="dk1"/>
                </a:solidFill>
                <a:latin typeface="Calibri"/>
                <a:ea typeface="Calibri"/>
                <a:cs typeface="Calibri"/>
                <a:sym typeface="Calibri"/>
              </a:rPr>
              <a:t>Chibinda Ilunga</a:t>
            </a:r>
            <a:r>
              <a:rPr b="0" i="0" lang="en-US" sz="1200" u="none" cap="none" strike="noStrike">
                <a:solidFill>
                  <a:schemeClr val="dk1"/>
                </a:solidFill>
                <a:latin typeface="Calibri"/>
                <a:ea typeface="Calibri"/>
                <a:cs typeface="Calibri"/>
                <a:sym typeface="Calibri"/>
              </a:rPr>
              <a:t>, mid-19th century</a:t>
            </a:r>
            <a:r>
              <a:rPr lang="en-US" sz="1200">
                <a:solidFill>
                  <a:schemeClr val="dk1"/>
                </a:solidFill>
                <a:latin typeface="Calibri"/>
                <a:ea typeface="Calibri"/>
                <a:cs typeface="Calibri"/>
                <a:sym typeface="Calibri"/>
              </a:rPr>
              <a:t>, w</a:t>
            </a:r>
            <a:r>
              <a:rPr b="0" i="0" lang="en-US" sz="1200" u="none" cap="none" strike="noStrike">
                <a:solidFill>
                  <a:schemeClr val="dk1"/>
                </a:solidFill>
                <a:latin typeface="Calibri"/>
                <a:ea typeface="Calibri"/>
                <a:cs typeface="Calibri"/>
                <a:sym typeface="Calibri"/>
              </a:rPr>
              <a:t>ood, hair, and hide. Kimbell Art Museum, Fort Worth, AP 1978.05</a:t>
            </a:r>
            <a:endParaRPr b="0" i="0" sz="12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100"/>
              <a:buFont typeface="Arial"/>
              <a:buNone/>
            </a:pPr>
            <a:r>
              <a:rPr b="0" i="0" lang="en-US" sz="1200" u="none" cap="none" strike="noStrike">
                <a:solidFill>
                  <a:schemeClr val="dk1"/>
                </a:solidFill>
                <a:latin typeface="Calibri"/>
                <a:ea typeface="Calibri"/>
                <a:cs typeface="Calibri"/>
                <a:sym typeface="Calibri"/>
              </a:rPr>
              <a:t>Kaikei, </a:t>
            </a:r>
            <a:r>
              <a:rPr b="0" i="1" lang="en-US" sz="1200" u="none" cap="none" strike="noStrike">
                <a:solidFill>
                  <a:schemeClr val="dk1"/>
                </a:solidFill>
                <a:latin typeface="Calibri"/>
                <a:ea typeface="Calibri"/>
                <a:cs typeface="Calibri"/>
                <a:sym typeface="Calibri"/>
              </a:rPr>
              <a:t>Standing Shaka Buddha</a:t>
            </a:r>
            <a:r>
              <a:rPr b="0" i="0" lang="en-US" sz="1200" u="none" cap="none" strike="noStrike">
                <a:solidFill>
                  <a:schemeClr val="dk1"/>
                </a:solidFill>
                <a:latin typeface="Calibri"/>
                <a:ea typeface="Calibri"/>
                <a:cs typeface="Calibri"/>
                <a:sym typeface="Calibri"/>
              </a:rPr>
              <a:t>, c. 1210</a:t>
            </a:r>
            <a:r>
              <a:rPr lang="en-US" sz="1200">
                <a:solidFill>
                  <a:schemeClr val="dk1"/>
                </a:solidFill>
                <a:latin typeface="Calibri"/>
                <a:ea typeface="Calibri"/>
                <a:cs typeface="Calibri"/>
                <a:sym typeface="Calibri"/>
              </a:rPr>
              <a:t>, g</a:t>
            </a:r>
            <a:r>
              <a:rPr b="0" i="0" lang="en-US" sz="1200" u="none" cap="none" strike="noStrike">
                <a:solidFill>
                  <a:schemeClr val="dk1"/>
                </a:solidFill>
                <a:latin typeface="Calibri"/>
                <a:ea typeface="Calibri"/>
                <a:cs typeface="Calibri"/>
                <a:sym typeface="Calibri"/>
              </a:rPr>
              <a:t>ilt and lacquered wood. Kimbell Art Museum, Fort Worth, AP 1984.01 a,b,c</a:t>
            </a:r>
            <a:endParaRPr b="0" i="0" sz="12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1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100"/>
              <a:buFont typeface="Arial"/>
              <a:buNone/>
            </a:pPr>
            <a:r>
              <a:rPr b="0" i="0" lang="en-US" sz="1200" u="none" cap="none" strike="noStrike">
                <a:solidFill>
                  <a:schemeClr val="dk1"/>
                </a:solidFill>
                <a:latin typeface="Calibri"/>
                <a:ea typeface="Calibri"/>
                <a:cs typeface="Calibri"/>
                <a:sym typeface="Calibri"/>
              </a:rPr>
              <a:t>Jacob van Ruisdael, </a:t>
            </a:r>
            <a:r>
              <a:rPr b="0" i="1" lang="en-US" sz="1200" u="none" cap="none" strike="noStrike">
                <a:solidFill>
                  <a:schemeClr val="dk1"/>
                </a:solidFill>
                <a:latin typeface="Calibri"/>
                <a:ea typeface="Calibri"/>
                <a:cs typeface="Calibri"/>
                <a:sym typeface="Calibri"/>
              </a:rPr>
              <a:t>Edge of a Forest with a Grainfield</a:t>
            </a:r>
            <a:r>
              <a:rPr b="0" i="0" lang="en-US" sz="1200" u="none" cap="none" strike="noStrike">
                <a:solidFill>
                  <a:schemeClr val="dk1"/>
                </a:solidFill>
                <a:latin typeface="Calibri"/>
                <a:ea typeface="Calibri"/>
                <a:cs typeface="Calibri"/>
                <a:sym typeface="Calibri"/>
              </a:rPr>
              <a:t>, c. 1656</a:t>
            </a:r>
            <a:r>
              <a:rPr lang="en-US" sz="1200">
                <a:solidFill>
                  <a:schemeClr val="dk1"/>
                </a:solidFill>
                <a:latin typeface="Calibri"/>
                <a:ea typeface="Calibri"/>
                <a:cs typeface="Calibri"/>
                <a:sym typeface="Calibri"/>
              </a:rPr>
              <a:t>, o</a:t>
            </a:r>
            <a:r>
              <a:rPr b="0" i="0" lang="en-US" sz="1200" u="none" cap="none" strike="noStrike">
                <a:solidFill>
                  <a:schemeClr val="dk1"/>
                </a:solidFill>
                <a:latin typeface="Calibri"/>
                <a:ea typeface="Calibri"/>
                <a:cs typeface="Calibri"/>
                <a:sym typeface="Calibri"/>
              </a:rPr>
              <a:t>il on canvas. Kimbell Art Museum, Fort Worth, AP 2014.01</a:t>
            </a:r>
            <a:endParaRPr b="0" i="0" sz="12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1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200"/>
              <a:buFont typeface="Arial"/>
              <a:buNone/>
            </a:pPr>
            <a:r>
              <a:rPr b="0" i="0" lang="en-US" sz="1200" u="none" cap="none" strike="noStrike">
                <a:solidFill>
                  <a:schemeClr val="dk1"/>
                </a:solidFill>
                <a:latin typeface="Calibri"/>
                <a:ea typeface="Calibri"/>
                <a:cs typeface="Calibri"/>
                <a:sym typeface="Calibri"/>
              </a:rPr>
              <a:t>Wen Jia, </a:t>
            </a:r>
            <a:r>
              <a:rPr b="0" i="1" lang="en-US" sz="1200" u="none" cap="none" strike="noStrike">
                <a:solidFill>
                  <a:schemeClr val="dk1"/>
                </a:solidFill>
                <a:latin typeface="Calibri"/>
                <a:ea typeface="Calibri"/>
                <a:cs typeface="Calibri"/>
                <a:sym typeface="Calibri"/>
              </a:rPr>
              <a:t>Landscape in the Style of Dong Yuan</a:t>
            </a:r>
            <a:r>
              <a:rPr b="0" i="0" lang="en-US" sz="1200" u="none" cap="none" strike="noStrike">
                <a:solidFill>
                  <a:schemeClr val="dk1"/>
                </a:solidFill>
                <a:latin typeface="Calibri"/>
                <a:ea typeface="Calibri"/>
                <a:cs typeface="Calibri"/>
                <a:sym typeface="Calibri"/>
              </a:rPr>
              <a:t>, 1577</a:t>
            </a:r>
            <a:r>
              <a:rPr lang="en-US" sz="1200">
                <a:solidFill>
                  <a:schemeClr val="dk1"/>
                </a:solidFill>
                <a:latin typeface="Calibri"/>
                <a:ea typeface="Calibri"/>
                <a:cs typeface="Calibri"/>
                <a:sym typeface="Calibri"/>
              </a:rPr>
              <a:t>, h</a:t>
            </a:r>
            <a:r>
              <a:rPr b="0" i="0" lang="en-US" sz="1200" u="none" cap="none" strike="noStrike">
                <a:solidFill>
                  <a:schemeClr val="dk1"/>
                </a:solidFill>
                <a:latin typeface="Calibri"/>
                <a:ea typeface="Calibri"/>
                <a:cs typeface="Calibri"/>
                <a:sym typeface="Calibri"/>
              </a:rPr>
              <a:t>anging scroll; ink and light colors on paper. Kimbell Art Museum, Fort Worth, AP 1980.01</a:t>
            </a:r>
            <a:endParaRPr b="0" i="0" sz="12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100"/>
              <a:buFont typeface="Arial"/>
              <a:buNone/>
            </a:pPr>
            <a:r>
              <a:rPr b="0" i="0" lang="en-US" sz="1200" u="none" cap="none" strike="noStrike">
                <a:solidFill>
                  <a:schemeClr val="dk1"/>
                </a:solidFill>
                <a:latin typeface="Calibri"/>
                <a:ea typeface="Calibri"/>
                <a:cs typeface="Calibri"/>
                <a:sym typeface="Calibri"/>
              </a:rPr>
              <a:t>Claude Monet, </a:t>
            </a:r>
            <a:r>
              <a:rPr b="0" i="1" lang="en-US" sz="1200" u="none" cap="none" strike="noStrike">
                <a:solidFill>
                  <a:schemeClr val="dk1"/>
                </a:solidFill>
                <a:latin typeface="Calibri"/>
                <a:ea typeface="Calibri"/>
                <a:cs typeface="Calibri"/>
                <a:sym typeface="Calibri"/>
              </a:rPr>
              <a:t>La Pointe de la Hève at Low Tide</a:t>
            </a:r>
            <a:r>
              <a:rPr b="0" i="0" lang="en-US" sz="1200" u="none" cap="none" strike="noStrike">
                <a:solidFill>
                  <a:schemeClr val="dk1"/>
                </a:solidFill>
                <a:latin typeface="Calibri"/>
                <a:ea typeface="Calibri"/>
                <a:cs typeface="Calibri"/>
                <a:sym typeface="Calibri"/>
              </a:rPr>
              <a:t>, 1865</a:t>
            </a:r>
            <a:r>
              <a:rPr lang="en-US" sz="1200">
                <a:solidFill>
                  <a:schemeClr val="dk1"/>
                </a:solidFill>
                <a:latin typeface="Calibri"/>
                <a:ea typeface="Calibri"/>
                <a:cs typeface="Calibri"/>
                <a:sym typeface="Calibri"/>
              </a:rPr>
              <a:t>, o</a:t>
            </a:r>
            <a:r>
              <a:rPr b="0" i="0" lang="en-US" sz="1200" u="none" cap="none" strike="noStrike">
                <a:solidFill>
                  <a:schemeClr val="dk1"/>
                </a:solidFill>
                <a:latin typeface="Calibri"/>
                <a:ea typeface="Calibri"/>
                <a:cs typeface="Calibri"/>
                <a:sym typeface="Calibri"/>
              </a:rPr>
              <a:t>il on canvas. Kimbell Art Museum, Fort Worth, AP 1968.07</a:t>
            </a:r>
            <a:endParaRPr b="0" i="0" sz="12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100"/>
              <a:buFont typeface="Arial"/>
              <a:buNone/>
            </a:pPr>
            <a:r>
              <a:rPr b="0" i="0" lang="en-US" sz="1200" u="none" cap="none" strike="noStrike">
                <a:solidFill>
                  <a:schemeClr val="dk1"/>
                </a:solidFill>
                <a:latin typeface="Calibri"/>
                <a:ea typeface="Calibri"/>
                <a:cs typeface="Calibri"/>
                <a:sym typeface="Calibri"/>
              </a:rPr>
              <a:t>Maya, </a:t>
            </a:r>
            <a:r>
              <a:rPr b="0" i="1" lang="en-US" sz="1200" u="none" cap="none" strike="noStrike">
                <a:solidFill>
                  <a:schemeClr val="dk1"/>
                </a:solidFill>
                <a:latin typeface="Calibri"/>
                <a:ea typeface="Calibri"/>
                <a:cs typeface="Calibri"/>
                <a:sym typeface="Calibri"/>
              </a:rPr>
              <a:t>Presentation of Captives to a Maya Ruler</a:t>
            </a:r>
            <a:r>
              <a:rPr b="0" i="0" lang="en-US" sz="1200" u="none" cap="none" strike="noStrike">
                <a:solidFill>
                  <a:schemeClr val="dk1"/>
                </a:solidFill>
                <a:latin typeface="Calibri"/>
                <a:ea typeface="Calibri"/>
                <a:cs typeface="Calibri"/>
                <a:sym typeface="Calibri"/>
              </a:rPr>
              <a:t>, c. AD 785</a:t>
            </a:r>
            <a:r>
              <a:rPr lang="en-US" sz="1200">
                <a:solidFill>
                  <a:schemeClr val="dk1"/>
                </a:solidFill>
                <a:latin typeface="Calibri"/>
                <a:ea typeface="Calibri"/>
                <a:cs typeface="Calibri"/>
                <a:sym typeface="Calibri"/>
              </a:rPr>
              <a:t>, l</a:t>
            </a:r>
            <a:r>
              <a:rPr b="0" i="0" lang="en-US" sz="1200" u="none" cap="none" strike="noStrike">
                <a:solidFill>
                  <a:schemeClr val="dk1"/>
                </a:solidFill>
                <a:latin typeface="Calibri"/>
                <a:ea typeface="Calibri"/>
                <a:cs typeface="Calibri"/>
                <a:sym typeface="Calibri"/>
              </a:rPr>
              <a:t>imestone with traces of paint. Kimbell Art Museum, Fort Worth, AP 1971.07</a:t>
            </a:r>
            <a:endParaRPr b="0" i="0" sz="12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1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100"/>
              <a:buFont typeface="Arial"/>
              <a:buNone/>
            </a:pPr>
            <a:r>
              <a:rPr b="0" i="0" lang="en-US" sz="1200" u="none" cap="none" strike="noStrike">
                <a:solidFill>
                  <a:schemeClr val="dk1"/>
                </a:solidFill>
                <a:latin typeface="Calibri"/>
                <a:ea typeface="Calibri"/>
                <a:cs typeface="Calibri"/>
                <a:sym typeface="Calibri"/>
              </a:rPr>
              <a:t>Frederic Leighton, </a:t>
            </a:r>
            <a:r>
              <a:rPr b="0" i="1" lang="en-US" sz="1200" u="none" cap="none" strike="noStrike">
                <a:solidFill>
                  <a:schemeClr val="dk1"/>
                </a:solidFill>
                <a:latin typeface="Calibri"/>
                <a:ea typeface="Calibri"/>
                <a:cs typeface="Calibri"/>
                <a:sym typeface="Calibri"/>
              </a:rPr>
              <a:t>Portrait of May Sartoris</a:t>
            </a:r>
            <a:r>
              <a:rPr b="0" i="0" lang="en-US" sz="1200" u="none" cap="none" strike="noStrike">
                <a:solidFill>
                  <a:schemeClr val="dk1"/>
                </a:solidFill>
                <a:latin typeface="Calibri"/>
                <a:ea typeface="Calibri"/>
                <a:cs typeface="Calibri"/>
                <a:sym typeface="Calibri"/>
              </a:rPr>
              <a:t>, c. 1860</a:t>
            </a:r>
            <a:r>
              <a:rPr lang="en-US" sz="1200">
                <a:solidFill>
                  <a:schemeClr val="dk1"/>
                </a:solidFill>
                <a:latin typeface="Calibri"/>
                <a:ea typeface="Calibri"/>
                <a:cs typeface="Calibri"/>
                <a:sym typeface="Calibri"/>
              </a:rPr>
              <a:t>, o</a:t>
            </a:r>
            <a:r>
              <a:rPr b="0" i="0" lang="en-US" sz="1200" u="none" cap="none" strike="noStrike">
                <a:solidFill>
                  <a:schemeClr val="dk1"/>
                </a:solidFill>
                <a:latin typeface="Calibri"/>
                <a:ea typeface="Calibri"/>
                <a:cs typeface="Calibri"/>
                <a:sym typeface="Calibri"/>
              </a:rPr>
              <a:t>il on canvas. Kimbell Art Museum, Fort Worth, ACF 1964.03</a:t>
            </a:r>
            <a:endParaRPr b="0" i="0" sz="12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100"/>
              <a:buFont typeface="Arial"/>
              <a:buNone/>
            </a:pPr>
            <a:r>
              <a:t/>
            </a:r>
            <a:endParaRPr b="0" i="0" sz="12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100"/>
              <a:buFont typeface="Arial"/>
              <a:buNone/>
            </a:pPr>
            <a:r>
              <a:t/>
            </a:r>
            <a:endParaRPr b="0" i="0" sz="11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100"/>
              <a:buFont typeface="Arial"/>
              <a:buNone/>
            </a:pPr>
            <a:r>
              <a:t/>
            </a:r>
            <a:endParaRPr b="0" i="0" sz="18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100"/>
              <a:buFont typeface="Arial"/>
              <a:buNone/>
            </a:pPr>
            <a:r>
              <a:rPr b="0" i="0" lang="en-US" sz="1800" u="none" cap="none" strike="noStrike">
                <a:solidFill>
                  <a:srgbClr val="000000"/>
                </a:solidFill>
                <a:latin typeface="Calibri"/>
                <a:ea typeface="Calibri"/>
                <a:cs typeface="Calibri"/>
                <a:sym typeface="Calibri"/>
              </a:rPr>
              <a:t>© 202</a:t>
            </a:r>
            <a:r>
              <a:rPr lang="en-US" sz="1800">
                <a:latin typeface="Calibri"/>
                <a:ea typeface="Calibri"/>
                <a:cs typeface="Calibri"/>
                <a:sym typeface="Calibri"/>
              </a:rPr>
              <a:t>5</a:t>
            </a:r>
            <a:r>
              <a:rPr b="0" i="0" lang="en-US" sz="1800" u="none" cap="none" strike="noStrike">
                <a:solidFill>
                  <a:srgbClr val="000000"/>
                </a:solidFill>
                <a:latin typeface="Calibri"/>
                <a:ea typeface="Calibri"/>
                <a:cs typeface="Calibri"/>
                <a:sym typeface="Calibri"/>
              </a:rPr>
              <a:t> Kimbell Art Museum</a:t>
            </a:r>
            <a:endParaRPr b="0" i="0" sz="18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800"/>
              <a:buFont typeface="Arial"/>
              <a:buNone/>
            </a:pPr>
            <a:br>
              <a:rPr b="0" i="0" lang="en-US" sz="1800" u="none" cap="none" strike="noStrike">
                <a:solidFill>
                  <a:schemeClr val="dk1"/>
                </a:solidFill>
                <a:latin typeface="Calibri"/>
                <a:ea typeface="Calibri"/>
                <a:cs typeface="Calibri"/>
                <a:sym typeface="Calibri"/>
              </a:rPr>
            </a:b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D8D8"/>
        </a:solidFill>
      </p:bgPr>
    </p:bg>
    <p:spTree>
      <p:nvGrpSpPr>
        <p:cNvPr id="195" name="Shape 195"/>
        <p:cNvGrpSpPr/>
        <p:nvPr/>
      </p:nvGrpSpPr>
      <p:grpSpPr>
        <a:xfrm>
          <a:off x="0" y="0"/>
          <a:ext cx="0" cy="0"/>
          <a:chOff x="0" y="0"/>
          <a:chExt cx="0" cy="0"/>
        </a:xfrm>
      </p:grpSpPr>
      <p:pic>
        <p:nvPicPr>
          <p:cNvPr id="196" name="Google Shape;196;p29"/>
          <p:cNvPicPr preferRelativeResize="0"/>
          <p:nvPr/>
        </p:nvPicPr>
        <p:blipFill rotWithShape="1">
          <a:blip r:embed="rId3">
            <a:alphaModFix/>
          </a:blip>
          <a:srcRect b="0" l="0" r="0" t="0"/>
          <a:stretch/>
        </p:blipFill>
        <p:spPr>
          <a:xfrm>
            <a:off x="1219513" y="0"/>
            <a:ext cx="4594317" cy="6857999"/>
          </a:xfrm>
          <a:prstGeom prst="rect">
            <a:avLst/>
          </a:prstGeom>
          <a:noFill/>
          <a:ln>
            <a:noFill/>
          </a:ln>
        </p:spPr>
      </p:pic>
      <p:grpSp>
        <p:nvGrpSpPr>
          <p:cNvPr id="197" name="Google Shape;197;p29"/>
          <p:cNvGrpSpPr/>
          <p:nvPr/>
        </p:nvGrpSpPr>
        <p:grpSpPr>
          <a:xfrm>
            <a:off x="6827085" y="541445"/>
            <a:ext cx="533537" cy="510347"/>
            <a:chOff x="5049750" y="832600"/>
            <a:chExt cx="505100" cy="483100"/>
          </a:xfrm>
        </p:grpSpPr>
        <p:sp>
          <p:nvSpPr>
            <p:cNvPr id="198" name="Google Shape;198;p29"/>
            <p:cNvSpPr/>
            <p:nvPr/>
          </p:nvSpPr>
          <p:spPr>
            <a:xfrm>
              <a:off x="5049750" y="832600"/>
              <a:ext cx="505100" cy="483100"/>
            </a:xfrm>
            <a:custGeom>
              <a:rect b="b" l="l" r="r" t="t"/>
              <a:pathLst>
                <a:path extrusionOk="0" h="19324" w="20204">
                  <a:moveTo>
                    <a:pt x="12136" y="1129"/>
                  </a:moveTo>
                  <a:cubicBezTo>
                    <a:pt x="13730" y="1129"/>
                    <a:pt x="15325" y="1737"/>
                    <a:pt x="16538" y="2952"/>
                  </a:cubicBezTo>
                  <a:cubicBezTo>
                    <a:pt x="18969" y="5383"/>
                    <a:pt x="18969" y="9323"/>
                    <a:pt x="16538" y="11757"/>
                  </a:cubicBezTo>
                  <a:cubicBezTo>
                    <a:pt x="15341" y="12950"/>
                    <a:pt x="13747" y="13579"/>
                    <a:pt x="12129" y="13579"/>
                  </a:cubicBezTo>
                  <a:cubicBezTo>
                    <a:pt x="11233" y="13579"/>
                    <a:pt x="10329" y="13386"/>
                    <a:pt x="9482" y="12989"/>
                  </a:cubicBezTo>
                  <a:cubicBezTo>
                    <a:pt x="9461" y="12980"/>
                    <a:pt x="9440" y="12968"/>
                    <a:pt x="9419" y="12959"/>
                  </a:cubicBezTo>
                  <a:cubicBezTo>
                    <a:pt x="8794" y="12657"/>
                    <a:pt x="8223" y="12249"/>
                    <a:pt x="7734" y="11757"/>
                  </a:cubicBezTo>
                  <a:cubicBezTo>
                    <a:pt x="5306" y="9329"/>
                    <a:pt x="5306" y="5380"/>
                    <a:pt x="7734" y="2952"/>
                  </a:cubicBezTo>
                  <a:cubicBezTo>
                    <a:pt x="8948" y="1737"/>
                    <a:pt x="10542" y="1129"/>
                    <a:pt x="12136" y="1129"/>
                  </a:cubicBezTo>
                  <a:close/>
                  <a:moveTo>
                    <a:pt x="5871" y="11216"/>
                  </a:moveTo>
                  <a:cubicBezTo>
                    <a:pt x="6475" y="12195"/>
                    <a:pt x="7296" y="13016"/>
                    <a:pt x="8271" y="13620"/>
                  </a:cubicBezTo>
                  <a:lnTo>
                    <a:pt x="7734" y="14160"/>
                  </a:lnTo>
                  <a:cubicBezTo>
                    <a:pt x="7622" y="14271"/>
                    <a:pt x="7477" y="14326"/>
                    <a:pt x="7332" y="14326"/>
                  </a:cubicBezTo>
                  <a:cubicBezTo>
                    <a:pt x="7188" y="14326"/>
                    <a:pt x="7044" y="14271"/>
                    <a:pt x="6934" y="14160"/>
                  </a:cubicBezTo>
                  <a:lnTo>
                    <a:pt x="5330" y="12557"/>
                  </a:lnTo>
                  <a:cubicBezTo>
                    <a:pt x="5110" y="12337"/>
                    <a:pt x="5110" y="11977"/>
                    <a:pt x="5330" y="11757"/>
                  </a:cubicBezTo>
                  <a:lnTo>
                    <a:pt x="5871" y="11216"/>
                  </a:lnTo>
                  <a:close/>
                  <a:moveTo>
                    <a:pt x="4932" y="13762"/>
                  </a:moveTo>
                  <a:lnTo>
                    <a:pt x="5732" y="14562"/>
                  </a:lnTo>
                  <a:lnTo>
                    <a:pt x="4932" y="15362"/>
                  </a:lnTo>
                  <a:lnTo>
                    <a:pt x="4131" y="14562"/>
                  </a:lnTo>
                  <a:lnTo>
                    <a:pt x="4932" y="13762"/>
                  </a:lnTo>
                  <a:close/>
                  <a:moveTo>
                    <a:pt x="3328" y="15362"/>
                  </a:moveTo>
                  <a:lnTo>
                    <a:pt x="4128" y="16162"/>
                  </a:lnTo>
                  <a:lnTo>
                    <a:pt x="2268" y="18025"/>
                  </a:lnTo>
                  <a:cubicBezTo>
                    <a:pt x="2157" y="18135"/>
                    <a:pt x="2013" y="18190"/>
                    <a:pt x="1868" y="18190"/>
                  </a:cubicBezTo>
                  <a:cubicBezTo>
                    <a:pt x="1723" y="18190"/>
                    <a:pt x="1577" y="18134"/>
                    <a:pt x="1465" y="18022"/>
                  </a:cubicBezTo>
                  <a:cubicBezTo>
                    <a:pt x="1245" y="17802"/>
                    <a:pt x="1245" y="17443"/>
                    <a:pt x="1465" y="17222"/>
                  </a:cubicBezTo>
                  <a:lnTo>
                    <a:pt x="3328" y="15362"/>
                  </a:lnTo>
                  <a:close/>
                  <a:moveTo>
                    <a:pt x="12135" y="1"/>
                  </a:moveTo>
                  <a:cubicBezTo>
                    <a:pt x="10250" y="1"/>
                    <a:pt x="8365" y="718"/>
                    <a:pt x="6931" y="2152"/>
                  </a:cubicBezTo>
                  <a:cubicBezTo>
                    <a:pt x="4769" y="4311"/>
                    <a:pt x="4237" y="7493"/>
                    <a:pt x="5330" y="10157"/>
                  </a:cubicBezTo>
                  <a:lnTo>
                    <a:pt x="4527" y="10957"/>
                  </a:lnTo>
                  <a:cubicBezTo>
                    <a:pt x="4020" y="11467"/>
                    <a:pt x="3887" y="12240"/>
                    <a:pt x="4198" y="12892"/>
                  </a:cubicBezTo>
                  <a:lnTo>
                    <a:pt x="665" y="16422"/>
                  </a:lnTo>
                  <a:cubicBezTo>
                    <a:pt x="1" y="17086"/>
                    <a:pt x="1" y="18161"/>
                    <a:pt x="665" y="18825"/>
                  </a:cubicBezTo>
                  <a:cubicBezTo>
                    <a:pt x="996" y="19158"/>
                    <a:pt x="1431" y="19324"/>
                    <a:pt x="1865" y="19324"/>
                  </a:cubicBezTo>
                  <a:cubicBezTo>
                    <a:pt x="2300" y="19324"/>
                    <a:pt x="2735" y="19158"/>
                    <a:pt x="3066" y="18825"/>
                  </a:cubicBezTo>
                  <a:lnTo>
                    <a:pt x="6598" y="15293"/>
                  </a:lnTo>
                  <a:cubicBezTo>
                    <a:pt x="6831" y="15403"/>
                    <a:pt x="7081" y="15457"/>
                    <a:pt x="7328" y="15457"/>
                  </a:cubicBezTo>
                  <a:cubicBezTo>
                    <a:pt x="7770" y="15457"/>
                    <a:pt x="8206" y="15286"/>
                    <a:pt x="8531" y="14961"/>
                  </a:cubicBezTo>
                  <a:lnTo>
                    <a:pt x="9331" y="14163"/>
                  </a:lnTo>
                  <a:cubicBezTo>
                    <a:pt x="10241" y="14538"/>
                    <a:pt x="11190" y="14717"/>
                    <a:pt x="12127" y="14717"/>
                  </a:cubicBezTo>
                  <a:cubicBezTo>
                    <a:pt x="14530" y="14717"/>
                    <a:pt x="16858" y="13537"/>
                    <a:pt x="18256" y="11437"/>
                  </a:cubicBezTo>
                  <a:cubicBezTo>
                    <a:pt x="20204" y="8520"/>
                    <a:pt x="19821" y="4631"/>
                    <a:pt x="17342" y="2152"/>
                  </a:cubicBezTo>
                  <a:cubicBezTo>
                    <a:pt x="15906" y="718"/>
                    <a:pt x="14020" y="1"/>
                    <a:pt x="12135" y="1"/>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199" name="Google Shape;199;p29"/>
            <p:cNvSpPr/>
            <p:nvPr/>
          </p:nvSpPr>
          <p:spPr>
            <a:xfrm>
              <a:off x="5216725" y="889175"/>
              <a:ext cx="276000" cy="254400"/>
            </a:xfrm>
            <a:custGeom>
              <a:rect b="b" l="l" r="r" t="t"/>
              <a:pathLst>
                <a:path extrusionOk="0" h="10176" w="11040">
                  <a:moveTo>
                    <a:pt x="5456" y="1133"/>
                  </a:moveTo>
                  <a:cubicBezTo>
                    <a:pt x="6487" y="1133"/>
                    <a:pt x="7500" y="1535"/>
                    <a:pt x="8259" y="2293"/>
                  </a:cubicBezTo>
                  <a:cubicBezTo>
                    <a:pt x="9802" y="3839"/>
                    <a:pt x="9802" y="6348"/>
                    <a:pt x="8259" y="7897"/>
                  </a:cubicBezTo>
                  <a:cubicBezTo>
                    <a:pt x="7501" y="8653"/>
                    <a:pt x="6489" y="9055"/>
                    <a:pt x="5460" y="9055"/>
                  </a:cubicBezTo>
                  <a:cubicBezTo>
                    <a:pt x="4948" y="9055"/>
                    <a:pt x="4433" y="8956"/>
                    <a:pt x="3941" y="8751"/>
                  </a:cubicBezTo>
                  <a:cubicBezTo>
                    <a:pt x="2462" y="8138"/>
                    <a:pt x="1499" y="6695"/>
                    <a:pt x="1499" y="5095"/>
                  </a:cubicBezTo>
                  <a:cubicBezTo>
                    <a:pt x="1499" y="3491"/>
                    <a:pt x="2462" y="2048"/>
                    <a:pt x="3941" y="1435"/>
                  </a:cubicBezTo>
                  <a:cubicBezTo>
                    <a:pt x="4431" y="1232"/>
                    <a:pt x="4946" y="1133"/>
                    <a:pt x="5456" y="1133"/>
                  </a:cubicBezTo>
                  <a:close/>
                  <a:moveTo>
                    <a:pt x="5468" y="1"/>
                  </a:moveTo>
                  <a:cubicBezTo>
                    <a:pt x="5465" y="1"/>
                    <a:pt x="5461" y="1"/>
                    <a:pt x="5457" y="1"/>
                  </a:cubicBezTo>
                  <a:cubicBezTo>
                    <a:pt x="3029" y="4"/>
                    <a:pt x="943" y="1719"/>
                    <a:pt x="472" y="4098"/>
                  </a:cubicBezTo>
                  <a:cubicBezTo>
                    <a:pt x="1" y="6481"/>
                    <a:pt x="1275" y="8860"/>
                    <a:pt x="3519" y="9787"/>
                  </a:cubicBezTo>
                  <a:cubicBezTo>
                    <a:pt x="4151" y="10049"/>
                    <a:pt x="4811" y="10175"/>
                    <a:pt x="5463" y="10175"/>
                  </a:cubicBezTo>
                  <a:cubicBezTo>
                    <a:pt x="7120" y="10175"/>
                    <a:pt x="8725" y="9362"/>
                    <a:pt x="9693" y="7912"/>
                  </a:cubicBezTo>
                  <a:cubicBezTo>
                    <a:pt x="11040" y="5895"/>
                    <a:pt x="10774" y="3207"/>
                    <a:pt x="9059" y="1492"/>
                  </a:cubicBezTo>
                  <a:cubicBezTo>
                    <a:pt x="8108" y="535"/>
                    <a:pt x="6814" y="1"/>
                    <a:pt x="5468" y="1"/>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grpSp>
      <p:sp>
        <p:nvSpPr>
          <p:cNvPr id="200" name="Google Shape;200;p29"/>
          <p:cNvSpPr txBox="1"/>
          <p:nvPr/>
        </p:nvSpPr>
        <p:spPr>
          <a:xfrm>
            <a:off x="7729300" y="388100"/>
            <a:ext cx="4186800" cy="4710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What </a:t>
            </a:r>
            <a:r>
              <a:rPr b="1" i="0" lang="en-US" sz="2000" u="none" cap="none" strike="noStrike">
                <a:solidFill>
                  <a:srgbClr val="000000"/>
                </a:solidFill>
                <a:latin typeface="Calibri"/>
                <a:ea typeface="Calibri"/>
                <a:cs typeface="Calibri"/>
                <a:sym typeface="Calibri"/>
              </a:rPr>
              <a:t>clues</a:t>
            </a:r>
            <a:r>
              <a:rPr b="0" i="0" lang="en-US" sz="2000" u="none" cap="none" strike="noStrike">
                <a:solidFill>
                  <a:srgbClr val="000000"/>
                </a:solidFill>
                <a:latin typeface="Calibri"/>
                <a:ea typeface="Calibri"/>
                <a:cs typeface="Calibri"/>
                <a:sym typeface="Calibri"/>
              </a:rPr>
              <a:t> tell you that this is from ancient Egypt? Describe what </a:t>
            </a:r>
            <a:r>
              <a:rPr lang="en-US" sz="2000">
                <a:latin typeface="Calibri"/>
                <a:ea typeface="Calibri"/>
                <a:cs typeface="Calibri"/>
                <a:sym typeface="Calibri"/>
              </a:rPr>
              <a:t>the figure</a:t>
            </a:r>
            <a:r>
              <a:rPr b="0" i="0" lang="en-US" sz="2000" u="none" cap="none" strike="noStrike">
                <a:solidFill>
                  <a:srgbClr val="000000"/>
                </a:solidFill>
                <a:latin typeface="Calibri"/>
                <a:ea typeface="Calibri"/>
                <a:cs typeface="Calibri"/>
                <a:sym typeface="Calibri"/>
              </a:rPr>
              <a:t> is </a:t>
            </a:r>
            <a:r>
              <a:rPr b="1" i="0" lang="en-US" sz="2000" u="none" cap="none" strike="noStrike">
                <a:solidFill>
                  <a:srgbClr val="000000"/>
                </a:solidFill>
                <a:latin typeface="Calibri"/>
                <a:ea typeface="Calibri"/>
                <a:cs typeface="Calibri"/>
                <a:sym typeface="Calibri"/>
              </a:rPr>
              <a:t>wearing</a:t>
            </a:r>
            <a:r>
              <a:rPr b="0" i="0" lang="en-US" sz="2000" u="none" cap="none" strike="noStrike">
                <a:solidFill>
                  <a:srgbClr val="000000"/>
                </a:solidFill>
                <a:latin typeface="Calibri"/>
                <a:ea typeface="Calibri"/>
                <a:cs typeface="Calibri"/>
                <a:sym typeface="Calibri"/>
              </a:rPr>
              <a:t>. </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What </a:t>
            </a:r>
            <a:r>
              <a:rPr b="1" i="0" lang="en-US" sz="2000" u="none" cap="none" strike="noStrike">
                <a:solidFill>
                  <a:srgbClr val="000000"/>
                </a:solidFill>
                <a:latin typeface="Calibri"/>
                <a:ea typeface="Calibri"/>
                <a:cs typeface="Calibri"/>
                <a:sym typeface="Calibri"/>
              </a:rPr>
              <a:t>accessories</a:t>
            </a:r>
            <a:r>
              <a:rPr b="0" i="0" lang="en-US" sz="2000" u="none" cap="none" strike="noStrike">
                <a:solidFill>
                  <a:srgbClr val="000000"/>
                </a:solidFill>
                <a:latin typeface="Calibri"/>
                <a:ea typeface="Calibri"/>
                <a:cs typeface="Calibri"/>
                <a:sym typeface="Calibri"/>
              </a:rPr>
              <a:t> catch your eye? </a:t>
            </a:r>
            <a:r>
              <a:rPr b="1" i="0" lang="en-US" sz="2000" u="none" cap="none" strike="noStrike">
                <a:solidFill>
                  <a:srgbClr val="000000"/>
                </a:solidFill>
                <a:latin typeface="Calibri"/>
                <a:ea typeface="Calibri"/>
                <a:cs typeface="Calibri"/>
                <a:sym typeface="Calibri"/>
              </a:rPr>
              <a:t>Who</a:t>
            </a:r>
            <a:r>
              <a:rPr b="0" i="0" lang="en-US" sz="2000" u="none" cap="none" strike="noStrike">
                <a:solidFill>
                  <a:srgbClr val="000000"/>
                </a:solidFill>
                <a:latin typeface="Calibri"/>
                <a:ea typeface="Calibri"/>
                <a:cs typeface="Calibri"/>
                <a:sym typeface="Calibri"/>
              </a:rPr>
              <a:t> do you think he might be? Why?</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Try standing in the same </a:t>
            </a:r>
            <a:r>
              <a:rPr b="1" i="0" lang="en-US" sz="2000" u="none" cap="none" strike="noStrike">
                <a:solidFill>
                  <a:srgbClr val="000000"/>
                </a:solidFill>
                <a:latin typeface="Calibri"/>
                <a:ea typeface="Calibri"/>
                <a:cs typeface="Calibri"/>
                <a:sym typeface="Calibri"/>
              </a:rPr>
              <a:t>pose</a:t>
            </a:r>
            <a:r>
              <a:rPr b="0" i="0" lang="en-US" sz="2000" u="none" cap="none" strike="noStrike">
                <a:solidFill>
                  <a:srgbClr val="000000"/>
                </a:solidFill>
                <a:latin typeface="Calibri"/>
                <a:ea typeface="Calibri"/>
                <a:cs typeface="Calibri"/>
                <a:sym typeface="Calibri"/>
              </a:rPr>
              <a:t>. How does this make you look and feel?</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What other types of items do people include in </a:t>
            </a:r>
            <a:r>
              <a:rPr b="1" i="0" lang="en-US" sz="2000" u="none" cap="none" strike="noStrike">
                <a:solidFill>
                  <a:srgbClr val="000000"/>
                </a:solidFill>
                <a:latin typeface="Calibri"/>
                <a:ea typeface="Calibri"/>
                <a:cs typeface="Calibri"/>
                <a:sym typeface="Calibri"/>
              </a:rPr>
              <a:t>portraits</a:t>
            </a:r>
            <a:r>
              <a:rPr b="0" i="0" lang="en-US" sz="2000" u="none" cap="none" strike="noStrike">
                <a:solidFill>
                  <a:srgbClr val="000000"/>
                </a:solidFill>
                <a:latin typeface="Calibri"/>
                <a:ea typeface="Calibri"/>
                <a:cs typeface="Calibri"/>
                <a:sym typeface="Calibri"/>
              </a:rPr>
              <a:t> to show their </a:t>
            </a:r>
            <a:r>
              <a:rPr b="1" i="0" lang="en-US" sz="2000" u="none" cap="none" strike="noStrike">
                <a:solidFill>
                  <a:srgbClr val="000000"/>
                </a:solidFill>
                <a:latin typeface="Calibri"/>
                <a:ea typeface="Calibri"/>
                <a:cs typeface="Calibri"/>
                <a:sym typeface="Calibri"/>
              </a:rPr>
              <a:t>status</a:t>
            </a:r>
            <a:r>
              <a:rPr b="0" i="0" lang="en-US" sz="2000" u="none" cap="none" strike="noStrike">
                <a:solidFill>
                  <a:srgbClr val="000000"/>
                </a:solidFill>
                <a:latin typeface="Calibri"/>
                <a:ea typeface="Calibri"/>
                <a:cs typeface="Calibri"/>
                <a:sym typeface="Calibri"/>
              </a:rPr>
              <a:t> or </a:t>
            </a:r>
            <a:r>
              <a:rPr b="1" i="0" lang="en-US" sz="2000" u="none" cap="none" strike="noStrike">
                <a:solidFill>
                  <a:srgbClr val="000000"/>
                </a:solidFill>
                <a:latin typeface="Calibri"/>
                <a:ea typeface="Calibri"/>
                <a:cs typeface="Calibri"/>
                <a:sym typeface="Calibri"/>
              </a:rPr>
              <a:t>interests</a:t>
            </a:r>
            <a:r>
              <a:rPr b="0" i="0" lang="en-US" sz="2000" u="none" cap="none" strike="noStrike">
                <a:solidFill>
                  <a:srgbClr val="000000"/>
                </a:solidFill>
                <a:latin typeface="Calibri"/>
                <a:ea typeface="Calibri"/>
                <a:cs typeface="Calibri"/>
                <a:sym typeface="Calibri"/>
              </a:rPr>
              <a:t>?</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alibri"/>
              <a:ea typeface="Calibri"/>
              <a:cs typeface="Calibri"/>
              <a:sym typeface="Calibri"/>
            </a:endParaRPr>
          </a:p>
        </p:txBody>
      </p:sp>
      <p:grpSp>
        <p:nvGrpSpPr>
          <p:cNvPr id="201" name="Google Shape;201;p29"/>
          <p:cNvGrpSpPr/>
          <p:nvPr/>
        </p:nvGrpSpPr>
        <p:grpSpPr>
          <a:xfrm>
            <a:off x="6827078" y="2038762"/>
            <a:ext cx="533549" cy="280331"/>
            <a:chOff x="2080675" y="352325"/>
            <a:chExt cx="485000" cy="254800"/>
          </a:xfrm>
        </p:grpSpPr>
        <p:sp>
          <p:nvSpPr>
            <p:cNvPr id="202" name="Google Shape;202;p29"/>
            <p:cNvSpPr/>
            <p:nvPr/>
          </p:nvSpPr>
          <p:spPr>
            <a:xfrm>
              <a:off x="2080675" y="352325"/>
              <a:ext cx="485000" cy="254800"/>
            </a:xfrm>
            <a:custGeom>
              <a:rect b="b" l="l" r="r" t="t"/>
              <a:pathLst>
                <a:path extrusionOk="0" h="10192" w="19400">
                  <a:moveTo>
                    <a:pt x="5514" y="2183"/>
                  </a:moveTo>
                  <a:cubicBezTo>
                    <a:pt x="4291" y="3932"/>
                    <a:pt x="4291" y="6254"/>
                    <a:pt x="5514" y="8002"/>
                  </a:cubicBezTo>
                  <a:cubicBezTo>
                    <a:pt x="4858" y="7685"/>
                    <a:pt x="4230" y="7320"/>
                    <a:pt x="3632" y="6909"/>
                  </a:cubicBezTo>
                  <a:cubicBezTo>
                    <a:pt x="2841" y="6368"/>
                    <a:pt x="2099" y="5762"/>
                    <a:pt x="1410" y="5097"/>
                  </a:cubicBezTo>
                  <a:cubicBezTo>
                    <a:pt x="2071" y="4454"/>
                    <a:pt x="3572" y="3126"/>
                    <a:pt x="5514" y="2183"/>
                  </a:cubicBezTo>
                  <a:close/>
                  <a:moveTo>
                    <a:pt x="13865" y="2171"/>
                  </a:moveTo>
                  <a:cubicBezTo>
                    <a:pt x="14527" y="2491"/>
                    <a:pt x="15167" y="2866"/>
                    <a:pt x="15774" y="3283"/>
                  </a:cubicBezTo>
                  <a:cubicBezTo>
                    <a:pt x="16562" y="3823"/>
                    <a:pt x="17304" y="4430"/>
                    <a:pt x="17996" y="5094"/>
                  </a:cubicBezTo>
                  <a:cubicBezTo>
                    <a:pt x="17307" y="5759"/>
                    <a:pt x="16565" y="6365"/>
                    <a:pt x="15774" y="6909"/>
                  </a:cubicBezTo>
                  <a:cubicBezTo>
                    <a:pt x="15167" y="7326"/>
                    <a:pt x="14530" y="7697"/>
                    <a:pt x="13865" y="8017"/>
                  </a:cubicBezTo>
                  <a:cubicBezTo>
                    <a:pt x="15097" y="6263"/>
                    <a:pt x="15097" y="3926"/>
                    <a:pt x="13865" y="2171"/>
                  </a:cubicBezTo>
                  <a:close/>
                  <a:moveTo>
                    <a:pt x="9801" y="1133"/>
                  </a:moveTo>
                  <a:cubicBezTo>
                    <a:pt x="11948" y="1190"/>
                    <a:pt x="13657" y="2947"/>
                    <a:pt x="13657" y="5091"/>
                  </a:cubicBezTo>
                  <a:cubicBezTo>
                    <a:pt x="13657" y="7238"/>
                    <a:pt x="11948" y="8995"/>
                    <a:pt x="9801" y="9053"/>
                  </a:cubicBezTo>
                  <a:lnTo>
                    <a:pt x="9566" y="9053"/>
                  </a:lnTo>
                  <a:cubicBezTo>
                    <a:pt x="7431" y="8983"/>
                    <a:pt x="5734" y="7232"/>
                    <a:pt x="5728" y="5094"/>
                  </a:cubicBezTo>
                  <a:cubicBezTo>
                    <a:pt x="5731" y="2947"/>
                    <a:pt x="7440" y="1190"/>
                    <a:pt x="9587" y="1133"/>
                  </a:cubicBezTo>
                  <a:close/>
                  <a:moveTo>
                    <a:pt x="9557" y="0"/>
                  </a:moveTo>
                  <a:cubicBezTo>
                    <a:pt x="7440" y="37"/>
                    <a:pt x="5166" y="852"/>
                    <a:pt x="2965" y="2362"/>
                  </a:cubicBezTo>
                  <a:cubicBezTo>
                    <a:pt x="1283" y="3518"/>
                    <a:pt x="239" y="4665"/>
                    <a:pt x="196" y="4714"/>
                  </a:cubicBezTo>
                  <a:cubicBezTo>
                    <a:pt x="0" y="4928"/>
                    <a:pt x="0" y="5257"/>
                    <a:pt x="196" y="5472"/>
                  </a:cubicBezTo>
                  <a:cubicBezTo>
                    <a:pt x="239" y="5523"/>
                    <a:pt x="1283" y="6670"/>
                    <a:pt x="2965" y="7827"/>
                  </a:cubicBezTo>
                  <a:cubicBezTo>
                    <a:pt x="5166" y="9337"/>
                    <a:pt x="7440" y="10149"/>
                    <a:pt x="9557" y="10188"/>
                  </a:cubicBezTo>
                  <a:cubicBezTo>
                    <a:pt x="9602" y="10188"/>
                    <a:pt x="9647" y="10191"/>
                    <a:pt x="9692" y="10191"/>
                  </a:cubicBezTo>
                  <a:lnTo>
                    <a:pt x="9717" y="10191"/>
                  </a:lnTo>
                  <a:cubicBezTo>
                    <a:pt x="11869" y="10185"/>
                    <a:pt x="14194" y="9367"/>
                    <a:pt x="16435" y="7827"/>
                  </a:cubicBezTo>
                  <a:cubicBezTo>
                    <a:pt x="18120" y="6670"/>
                    <a:pt x="19161" y="5523"/>
                    <a:pt x="19207" y="5475"/>
                  </a:cubicBezTo>
                  <a:cubicBezTo>
                    <a:pt x="19400" y="5257"/>
                    <a:pt x="19400" y="4931"/>
                    <a:pt x="19207" y="4714"/>
                  </a:cubicBezTo>
                  <a:cubicBezTo>
                    <a:pt x="19161" y="4665"/>
                    <a:pt x="18120" y="3521"/>
                    <a:pt x="16435" y="2365"/>
                  </a:cubicBezTo>
                  <a:cubicBezTo>
                    <a:pt x="14191" y="822"/>
                    <a:pt x="11869" y="6"/>
                    <a:pt x="9717" y="0"/>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CC0000"/>
                </a:solidFill>
                <a:latin typeface="Arial"/>
                <a:ea typeface="Arial"/>
                <a:cs typeface="Arial"/>
                <a:sym typeface="Arial"/>
              </a:endParaRPr>
            </a:p>
          </p:txBody>
        </p:sp>
        <p:sp>
          <p:nvSpPr>
            <p:cNvPr id="203" name="Google Shape;203;p29"/>
            <p:cNvSpPr/>
            <p:nvPr/>
          </p:nvSpPr>
          <p:spPr>
            <a:xfrm>
              <a:off x="2246650" y="408900"/>
              <a:ext cx="147075" cy="141600"/>
            </a:xfrm>
            <a:custGeom>
              <a:rect b="b" l="l" r="r" t="t"/>
              <a:pathLst>
                <a:path extrusionOk="0" h="5664" w="5883">
                  <a:moveTo>
                    <a:pt x="3054" y="1132"/>
                  </a:moveTo>
                  <a:cubicBezTo>
                    <a:pt x="3495" y="1132"/>
                    <a:pt x="3930" y="1304"/>
                    <a:pt x="4255" y="1630"/>
                  </a:cubicBezTo>
                  <a:cubicBezTo>
                    <a:pt x="4738" y="2116"/>
                    <a:pt x="4886" y="2846"/>
                    <a:pt x="4624" y="3480"/>
                  </a:cubicBezTo>
                  <a:cubicBezTo>
                    <a:pt x="4358" y="4115"/>
                    <a:pt x="3739" y="4531"/>
                    <a:pt x="3053" y="4531"/>
                  </a:cubicBezTo>
                  <a:cubicBezTo>
                    <a:pt x="2114" y="4528"/>
                    <a:pt x="1357" y="3770"/>
                    <a:pt x="1353" y="2831"/>
                  </a:cubicBezTo>
                  <a:cubicBezTo>
                    <a:pt x="1353" y="2143"/>
                    <a:pt x="1767" y="1524"/>
                    <a:pt x="2404" y="1261"/>
                  </a:cubicBezTo>
                  <a:cubicBezTo>
                    <a:pt x="2614" y="1174"/>
                    <a:pt x="2835" y="1132"/>
                    <a:pt x="3054" y="1132"/>
                  </a:cubicBezTo>
                  <a:close/>
                  <a:moveTo>
                    <a:pt x="3053" y="1"/>
                  </a:moveTo>
                  <a:cubicBezTo>
                    <a:pt x="2316" y="1"/>
                    <a:pt x="1593" y="288"/>
                    <a:pt x="1052" y="829"/>
                  </a:cubicBezTo>
                  <a:cubicBezTo>
                    <a:pt x="242" y="1639"/>
                    <a:pt x="1" y="2855"/>
                    <a:pt x="439" y="3915"/>
                  </a:cubicBezTo>
                  <a:cubicBezTo>
                    <a:pt x="876" y="4972"/>
                    <a:pt x="1909" y="5663"/>
                    <a:pt x="3053" y="5663"/>
                  </a:cubicBezTo>
                  <a:cubicBezTo>
                    <a:pt x="4614" y="5660"/>
                    <a:pt x="5883" y="4395"/>
                    <a:pt x="5883" y="2831"/>
                  </a:cubicBezTo>
                  <a:cubicBezTo>
                    <a:pt x="5883" y="1687"/>
                    <a:pt x="5194" y="654"/>
                    <a:pt x="4137" y="216"/>
                  </a:cubicBezTo>
                  <a:cubicBezTo>
                    <a:pt x="3786" y="71"/>
                    <a:pt x="3418" y="1"/>
                    <a:pt x="3053" y="1"/>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CC0000"/>
                </a:solidFill>
                <a:latin typeface="Arial"/>
                <a:ea typeface="Arial"/>
                <a:cs typeface="Arial"/>
                <a:sym typeface="Arial"/>
              </a:endParaRPr>
            </a:p>
          </p:txBody>
        </p:sp>
      </p:grpSp>
      <p:grpSp>
        <p:nvGrpSpPr>
          <p:cNvPr id="204" name="Google Shape;204;p29"/>
          <p:cNvGrpSpPr/>
          <p:nvPr/>
        </p:nvGrpSpPr>
        <p:grpSpPr>
          <a:xfrm>
            <a:off x="6827080" y="3872324"/>
            <a:ext cx="533547" cy="525154"/>
            <a:chOff x="683125" y="1955275"/>
            <a:chExt cx="299325" cy="294600"/>
          </a:xfrm>
        </p:grpSpPr>
        <p:sp>
          <p:nvSpPr>
            <p:cNvPr id="205" name="Google Shape;205;p29"/>
            <p:cNvSpPr/>
            <p:nvPr/>
          </p:nvSpPr>
          <p:spPr>
            <a:xfrm>
              <a:off x="876875" y="1989925"/>
              <a:ext cx="52800" cy="63825"/>
            </a:xfrm>
            <a:custGeom>
              <a:rect b="b" l="l" r="r" t="t"/>
              <a:pathLst>
                <a:path extrusionOk="0" h="2553" w="2112">
                  <a:moveTo>
                    <a:pt x="1072" y="0"/>
                  </a:moveTo>
                  <a:cubicBezTo>
                    <a:pt x="473" y="0"/>
                    <a:pt x="64" y="473"/>
                    <a:pt x="64" y="1009"/>
                  </a:cubicBezTo>
                  <a:cubicBezTo>
                    <a:pt x="1" y="1229"/>
                    <a:pt x="158" y="1324"/>
                    <a:pt x="379" y="1324"/>
                  </a:cubicBezTo>
                  <a:cubicBezTo>
                    <a:pt x="568" y="1324"/>
                    <a:pt x="725" y="1166"/>
                    <a:pt x="725" y="977"/>
                  </a:cubicBezTo>
                  <a:cubicBezTo>
                    <a:pt x="725" y="788"/>
                    <a:pt x="883" y="631"/>
                    <a:pt x="1072" y="631"/>
                  </a:cubicBezTo>
                  <a:cubicBezTo>
                    <a:pt x="1261" y="631"/>
                    <a:pt x="1418" y="788"/>
                    <a:pt x="1418" y="977"/>
                  </a:cubicBezTo>
                  <a:cubicBezTo>
                    <a:pt x="1418" y="1103"/>
                    <a:pt x="1355" y="1198"/>
                    <a:pt x="1229" y="1292"/>
                  </a:cubicBezTo>
                  <a:cubicBezTo>
                    <a:pt x="914" y="1450"/>
                    <a:pt x="725" y="1796"/>
                    <a:pt x="725" y="2206"/>
                  </a:cubicBezTo>
                  <a:cubicBezTo>
                    <a:pt x="725" y="2395"/>
                    <a:pt x="883" y="2552"/>
                    <a:pt x="1072" y="2552"/>
                  </a:cubicBezTo>
                  <a:cubicBezTo>
                    <a:pt x="1261" y="2552"/>
                    <a:pt x="1418" y="2395"/>
                    <a:pt x="1418" y="2206"/>
                  </a:cubicBezTo>
                  <a:cubicBezTo>
                    <a:pt x="1418" y="2080"/>
                    <a:pt x="1481" y="1954"/>
                    <a:pt x="1544" y="1922"/>
                  </a:cubicBezTo>
                  <a:cubicBezTo>
                    <a:pt x="1891" y="1733"/>
                    <a:pt x="2111" y="1355"/>
                    <a:pt x="2111" y="1009"/>
                  </a:cubicBezTo>
                  <a:cubicBezTo>
                    <a:pt x="2111" y="410"/>
                    <a:pt x="1639" y="0"/>
                    <a:pt x="1072" y="0"/>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 name="Google Shape;206;p29"/>
            <p:cNvSpPr/>
            <p:nvPr/>
          </p:nvSpPr>
          <p:spPr>
            <a:xfrm>
              <a:off x="683125" y="2058450"/>
              <a:ext cx="159900" cy="191425"/>
            </a:xfrm>
            <a:custGeom>
              <a:rect b="b" l="l" r="r" t="t"/>
              <a:pathLst>
                <a:path extrusionOk="0" h="7657" w="6396">
                  <a:moveTo>
                    <a:pt x="3245" y="693"/>
                  </a:moveTo>
                  <a:cubicBezTo>
                    <a:pt x="3812" y="693"/>
                    <a:pt x="4285" y="1166"/>
                    <a:pt x="4285" y="1702"/>
                  </a:cubicBezTo>
                  <a:cubicBezTo>
                    <a:pt x="4285" y="2269"/>
                    <a:pt x="3812" y="2710"/>
                    <a:pt x="3245" y="2710"/>
                  </a:cubicBezTo>
                  <a:cubicBezTo>
                    <a:pt x="2647" y="2710"/>
                    <a:pt x="2174" y="2269"/>
                    <a:pt x="2174" y="1702"/>
                  </a:cubicBezTo>
                  <a:cubicBezTo>
                    <a:pt x="2174" y="1166"/>
                    <a:pt x="2678" y="693"/>
                    <a:pt x="3245" y="693"/>
                  </a:cubicBezTo>
                  <a:close/>
                  <a:moveTo>
                    <a:pt x="3245" y="3434"/>
                  </a:moveTo>
                  <a:cubicBezTo>
                    <a:pt x="4569" y="3434"/>
                    <a:pt x="5671" y="4537"/>
                    <a:pt x="5671" y="5892"/>
                  </a:cubicBezTo>
                  <a:lnTo>
                    <a:pt x="5671" y="6994"/>
                  </a:lnTo>
                  <a:lnTo>
                    <a:pt x="788" y="6994"/>
                  </a:lnTo>
                  <a:lnTo>
                    <a:pt x="788" y="5892"/>
                  </a:lnTo>
                  <a:cubicBezTo>
                    <a:pt x="788" y="4537"/>
                    <a:pt x="1891" y="3434"/>
                    <a:pt x="3245" y="3434"/>
                  </a:cubicBezTo>
                  <a:close/>
                  <a:moveTo>
                    <a:pt x="3182" y="0"/>
                  </a:moveTo>
                  <a:cubicBezTo>
                    <a:pt x="2237" y="0"/>
                    <a:pt x="1418" y="788"/>
                    <a:pt x="1418" y="1733"/>
                  </a:cubicBezTo>
                  <a:cubicBezTo>
                    <a:pt x="1418" y="2206"/>
                    <a:pt x="1607" y="2678"/>
                    <a:pt x="1985" y="2993"/>
                  </a:cubicBezTo>
                  <a:cubicBezTo>
                    <a:pt x="819" y="3466"/>
                    <a:pt x="0" y="4569"/>
                    <a:pt x="0" y="5892"/>
                  </a:cubicBezTo>
                  <a:lnTo>
                    <a:pt x="0" y="7309"/>
                  </a:lnTo>
                  <a:cubicBezTo>
                    <a:pt x="126" y="7499"/>
                    <a:pt x="284" y="7656"/>
                    <a:pt x="441" y="7656"/>
                  </a:cubicBezTo>
                  <a:lnTo>
                    <a:pt x="6018" y="7656"/>
                  </a:lnTo>
                  <a:cubicBezTo>
                    <a:pt x="6238" y="7656"/>
                    <a:pt x="6396" y="7499"/>
                    <a:pt x="6396" y="7309"/>
                  </a:cubicBezTo>
                  <a:lnTo>
                    <a:pt x="6396" y="5892"/>
                  </a:lnTo>
                  <a:cubicBezTo>
                    <a:pt x="6396" y="4569"/>
                    <a:pt x="5545" y="3466"/>
                    <a:pt x="4411" y="2993"/>
                  </a:cubicBezTo>
                  <a:cubicBezTo>
                    <a:pt x="4758" y="2647"/>
                    <a:pt x="4978" y="2206"/>
                    <a:pt x="4978" y="1733"/>
                  </a:cubicBezTo>
                  <a:cubicBezTo>
                    <a:pt x="4978" y="788"/>
                    <a:pt x="4190" y="0"/>
                    <a:pt x="3182" y="0"/>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 name="Google Shape;207;p29"/>
            <p:cNvSpPr/>
            <p:nvPr/>
          </p:nvSpPr>
          <p:spPr>
            <a:xfrm>
              <a:off x="824900" y="1955275"/>
              <a:ext cx="157550" cy="155975"/>
            </a:xfrm>
            <a:custGeom>
              <a:rect b="b" l="l" r="r" t="t"/>
              <a:pathLst>
                <a:path extrusionOk="0" h="6239" w="6302">
                  <a:moveTo>
                    <a:pt x="3151" y="662"/>
                  </a:moveTo>
                  <a:cubicBezTo>
                    <a:pt x="4505" y="662"/>
                    <a:pt x="5608" y="1765"/>
                    <a:pt x="5608" y="3119"/>
                  </a:cubicBezTo>
                  <a:cubicBezTo>
                    <a:pt x="5608" y="4442"/>
                    <a:pt x="4505" y="5545"/>
                    <a:pt x="3151" y="5545"/>
                  </a:cubicBezTo>
                  <a:cubicBezTo>
                    <a:pt x="2710" y="5545"/>
                    <a:pt x="2332" y="5451"/>
                    <a:pt x="1954" y="5230"/>
                  </a:cubicBezTo>
                  <a:cubicBezTo>
                    <a:pt x="1890" y="5199"/>
                    <a:pt x="1796" y="5199"/>
                    <a:pt x="1733" y="5199"/>
                  </a:cubicBezTo>
                  <a:lnTo>
                    <a:pt x="945" y="5388"/>
                  </a:lnTo>
                  <a:lnTo>
                    <a:pt x="1166" y="4694"/>
                  </a:lnTo>
                  <a:cubicBezTo>
                    <a:pt x="1229" y="4568"/>
                    <a:pt x="1166" y="4505"/>
                    <a:pt x="1134" y="4411"/>
                  </a:cubicBezTo>
                  <a:cubicBezTo>
                    <a:pt x="914" y="4033"/>
                    <a:pt x="756" y="3592"/>
                    <a:pt x="756" y="3119"/>
                  </a:cubicBezTo>
                  <a:cubicBezTo>
                    <a:pt x="725" y="1733"/>
                    <a:pt x="1827" y="662"/>
                    <a:pt x="3151" y="662"/>
                  </a:cubicBezTo>
                  <a:close/>
                  <a:moveTo>
                    <a:pt x="3182" y="0"/>
                  </a:moveTo>
                  <a:cubicBezTo>
                    <a:pt x="1449" y="0"/>
                    <a:pt x="95" y="1418"/>
                    <a:pt x="95" y="3119"/>
                  </a:cubicBezTo>
                  <a:cubicBezTo>
                    <a:pt x="95" y="3655"/>
                    <a:pt x="189" y="4190"/>
                    <a:pt x="473" y="4663"/>
                  </a:cubicBezTo>
                  <a:lnTo>
                    <a:pt x="32" y="5766"/>
                  </a:lnTo>
                  <a:cubicBezTo>
                    <a:pt x="0" y="5860"/>
                    <a:pt x="32" y="5986"/>
                    <a:pt x="126" y="6112"/>
                  </a:cubicBezTo>
                  <a:cubicBezTo>
                    <a:pt x="189" y="6175"/>
                    <a:pt x="315" y="6238"/>
                    <a:pt x="473" y="6238"/>
                  </a:cubicBezTo>
                  <a:lnTo>
                    <a:pt x="1764" y="5923"/>
                  </a:lnTo>
                  <a:cubicBezTo>
                    <a:pt x="2206" y="6144"/>
                    <a:pt x="2678" y="6238"/>
                    <a:pt x="3182" y="6238"/>
                  </a:cubicBezTo>
                  <a:cubicBezTo>
                    <a:pt x="4915" y="6238"/>
                    <a:pt x="6301" y="4820"/>
                    <a:pt x="6301" y="3119"/>
                  </a:cubicBezTo>
                  <a:cubicBezTo>
                    <a:pt x="6301" y="1386"/>
                    <a:pt x="4883" y="0"/>
                    <a:pt x="3182" y="0"/>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 name="Google Shape;208;p29"/>
            <p:cNvSpPr/>
            <p:nvPr/>
          </p:nvSpPr>
          <p:spPr>
            <a:xfrm>
              <a:off x="895000" y="2058450"/>
              <a:ext cx="17350" cy="18125"/>
            </a:xfrm>
            <a:custGeom>
              <a:rect b="b" l="l" r="r" t="t"/>
              <a:pathLst>
                <a:path extrusionOk="0" h="725" w="694">
                  <a:moveTo>
                    <a:pt x="347" y="0"/>
                  </a:moveTo>
                  <a:cubicBezTo>
                    <a:pt x="158" y="0"/>
                    <a:pt x="0" y="158"/>
                    <a:pt x="0" y="378"/>
                  </a:cubicBezTo>
                  <a:cubicBezTo>
                    <a:pt x="0" y="567"/>
                    <a:pt x="158" y="725"/>
                    <a:pt x="347" y="725"/>
                  </a:cubicBezTo>
                  <a:cubicBezTo>
                    <a:pt x="536" y="725"/>
                    <a:pt x="693" y="567"/>
                    <a:pt x="693" y="378"/>
                  </a:cubicBezTo>
                  <a:cubicBezTo>
                    <a:pt x="693" y="158"/>
                    <a:pt x="536" y="0"/>
                    <a:pt x="347" y="0"/>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09" name="Google Shape;209;p29"/>
          <p:cNvSpPr txBox="1"/>
          <p:nvPr/>
        </p:nvSpPr>
        <p:spPr>
          <a:xfrm>
            <a:off x="5813825" y="6057600"/>
            <a:ext cx="30000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000">
                <a:solidFill>
                  <a:schemeClr val="dk1"/>
                </a:solidFill>
                <a:latin typeface="Calibri"/>
                <a:ea typeface="Calibri"/>
                <a:cs typeface="Calibri"/>
                <a:sym typeface="Calibri"/>
              </a:rPr>
              <a:t>Egyptian, </a:t>
            </a:r>
            <a:r>
              <a:rPr i="1" lang="en-US" sz="1000">
                <a:solidFill>
                  <a:schemeClr val="dk1"/>
                </a:solidFill>
                <a:latin typeface="Calibri"/>
                <a:ea typeface="Calibri"/>
                <a:cs typeface="Calibri"/>
                <a:sym typeface="Calibri"/>
              </a:rPr>
              <a:t>Portrait Statue of Pharaoh Amenhotep II</a:t>
            </a:r>
            <a:r>
              <a:rPr lang="en-US" sz="1000">
                <a:solidFill>
                  <a:schemeClr val="dk1"/>
                </a:solidFill>
                <a:latin typeface="Calibri"/>
                <a:ea typeface="Calibri"/>
                <a:cs typeface="Calibri"/>
                <a:sym typeface="Calibri"/>
              </a:rPr>
              <a:t>, c. 1400 BC, recarved for Ramesses II (the Great) c. 1250 BC, limestone with traces of original painted decoration. Kimbell Art Museum</a:t>
            </a:r>
            <a:endParaRPr sz="10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D8D8"/>
        </a:solidFill>
      </p:bgPr>
    </p:bg>
    <p:spTree>
      <p:nvGrpSpPr>
        <p:cNvPr id="214" name="Shape 214"/>
        <p:cNvGrpSpPr/>
        <p:nvPr/>
      </p:nvGrpSpPr>
      <p:grpSpPr>
        <a:xfrm>
          <a:off x="0" y="0"/>
          <a:ext cx="0" cy="0"/>
          <a:chOff x="0" y="0"/>
          <a:chExt cx="0" cy="0"/>
        </a:xfrm>
      </p:grpSpPr>
      <p:pic>
        <p:nvPicPr>
          <p:cNvPr id="215" name="Google Shape;215;p30"/>
          <p:cNvPicPr preferRelativeResize="0"/>
          <p:nvPr/>
        </p:nvPicPr>
        <p:blipFill rotWithShape="1">
          <a:blip r:embed="rId3">
            <a:alphaModFix/>
          </a:blip>
          <a:srcRect b="0" l="0" r="0" t="0"/>
          <a:stretch/>
        </p:blipFill>
        <p:spPr>
          <a:xfrm>
            <a:off x="1219513" y="0"/>
            <a:ext cx="4594317" cy="6857999"/>
          </a:xfrm>
          <a:prstGeom prst="rect">
            <a:avLst/>
          </a:prstGeom>
          <a:noFill/>
          <a:ln>
            <a:noFill/>
          </a:ln>
        </p:spPr>
      </p:pic>
      <p:grpSp>
        <p:nvGrpSpPr>
          <p:cNvPr id="216" name="Google Shape;216;p30"/>
          <p:cNvGrpSpPr/>
          <p:nvPr/>
        </p:nvGrpSpPr>
        <p:grpSpPr>
          <a:xfrm>
            <a:off x="6827085" y="483695"/>
            <a:ext cx="533537" cy="510347"/>
            <a:chOff x="5049750" y="832600"/>
            <a:chExt cx="505100" cy="483100"/>
          </a:xfrm>
        </p:grpSpPr>
        <p:sp>
          <p:nvSpPr>
            <p:cNvPr id="217" name="Google Shape;217;p30"/>
            <p:cNvSpPr/>
            <p:nvPr/>
          </p:nvSpPr>
          <p:spPr>
            <a:xfrm>
              <a:off x="5049750" y="832600"/>
              <a:ext cx="505100" cy="483100"/>
            </a:xfrm>
            <a:custGeom>
              <a:rect b="b" l="l" r="r" t="t"/>
              <a:pathLst>
                <a:path extrusionOk="0" h="19324" w="20204">
                  <a:moveTo>
                    <a:pt x="12136" y="1129"/>
                  </a:moveTo>
                  <a:cubicBezTo>
                    <a:pt x="13730" y="1129"/>
                    <a:pt x="15325" y="1737"/>
                    <a:pt x="16538" y="2952"/>
                  </a:cubicBezTo>
                  <a:cubicBezTo>
                    <a:pt x="18969" y="5383"/>
                    <a:pt x="18969" y="9323"/>
                    <a:pt x="16538" y="11757"/>
                  </a:cubicBezTo>
                  <a:cubicBezTo>
                    <a:pt x="15341" y="12950"/>
                    <a:pt x="13747" y="13579"/>
                    <a:pt x="12129" y="13579"/>
                  </a:cubicBezTo>
                  <a:cubicBezTo>
                    <a:pt x="11233" y="13579"/>
                    <a:pt x="10329" y="13386"/>
                    <a:pt x="9482" y="12989"/>
                  </a:cubicBezTo>
                  <a:cubicBezTo>
                    <a:pt x="9461" y="12980"/>
                    <a:pt x="9440" y="12968"/>
                    <a:pt x="9419" y="12959"/>
                  </a:cubicBezTo>
                  <a:cubicBezTo>
                    <a:pt x="8794" y="12657"/>
                    <a:pt x="8223" y="12249"/>
                    <a:pt x="7734" y="11757"/>
                  </a:cubicBezTo>
                  <a:cubicBezTo>
                    <a:pt x="5306" y="9329"/>
                    <a:pt x="5306" y="5380"/>
                    <a:pt x="7734" y="2952"/>
                  </a:cubicBezTo>
                  <a:cubicBezTo>
                    <a:pt x="8948" y="1737"/>
                    <a:pt x="10542" y="1129"/>
                    <a:pt x="12136" y="1129"/>
                  </a:cubicBezTo>
                  <a:close/>
                  <a:moveTo>
                    <a:pt x="5871" y="11216"/>
                  </a:moveTo>
                  <a:cubicBezTo>
                    <a:pt x="6475" y="12195"/>
                    <a:pt x="7296" y="13016"/>
                    <a:pt x="8271" y="13620"/>
                  </a:cubicBezTo>
                  <a:lnTo>
                    <a:pt x="7734" y="14160"/>
                  </a:lnTo>
                  <a:cubicBezTo>
                    <a:pt x="7622" y="14271"/>
                    <a:pt x="7477" y="14326"/>
                    <a:pt x="7332" y="14326"/>
                  </a:cubicBezTo>
                  <a:cubicBezTo>
                    <a:pt x="7188" y="14326"/>
                    <a:pt x="7044" y="14271"/>
                    <a:pt x="6934" y="14160"/>
                  </a:cubicBezTo>
                  <a:lnTo>
                    <a:pt x="5330" y="12557"/>
                  </a:lnTo>
                  <a:cubicBezTo>
                    <a:pt x="5110" y="12337"/>
                    <a:pt x="5110" y="11977"/>
                    <a:pt x="5330" y="11757"/>
                  </a:cubicBezTo>
                  <a:lnTo>
                    <a:pt x="5871" y="11216"/>
                  </a:lnTo>
                  <a:close/>
                  <a:moveTo>
                    <a:pt x="4932" y="13762"/>
                  </a:moveTo>
                  <a:lnTo>
                    <a:pt x="5732" y="14562"/>
                  </a:lnTo>
                  <a:lnTo>
                    <a:pt x="4932" y="15362"/>
                  </a:lnTo>
                  <a:lnTo>
                    <a:pt x="4131" y="14562"/>
                  </a:lnTo>
                  <a:lnTo>
                    <a:pt x="4932" y="13762"/>
                  </a:lnTo>
                  <a:close/>
                  <a:moveTo>
                    <a:pt x="3328" y="15362"/>
                  </a:moveTo>
                  <a:lnTo>
                    <a:pt x="4128" y="16162"/>
                  </a:lnTo>
                  <a:lnTo>
                    <a:pt x="2268" y="18025"/>
                  </a:lnTo>
                  <a:cubicBezTo>
                    <a:pt x="2157" y="18135"/>
                    <a:pt x="2013" y="18190"/>
                    <a:pt x="1868" y="18190"/>
                  </a:cubicBezTo>
                  <a:cubicBezTo>
                    <a:pt x="1723" y="18190"/>
                    <a:pt x="1577" y="18134"/>
                    <a:pt x="1465" y="18022"/>
                  </a:cubicBezTo>
                  <a:cubicBezTo>
                    <a:pt x="1245" y="17802"/>
                    <a:pt x="1245" y="17443"/>
                    <a:pt x="1465" y="17222"/>
                  </a:cubicBezTo>
                  <a:lnTo>
                    <a:pt x="3328" y="15362"/>
                  </a:lnTo>
                  <a:close/>
                  <a:moveTo>
                    <a:pt x="12135" y="1"/>
                  </a:moveTo>
                  <a:cubicBezTo>
                    <a:pt x="10250" y="1"/>
                    <a:pt x="8365" y="718"/>
                    <a:pt x="6931" y="2152"/>
                  </a:cubicBezTo>
                  <a:cubicBezTo>
                    <a:pt x="4769" y="4311"/>
                    <a:pt x="4237" y="7493"/>
                    <a:pt x="5330" y="10157"/>
                  </a:cubicBezTo>
                  <a:lnTo>
                    <a:pt x="4527" y="10957"/>
                  </a:lnTo>
                  <a:cubicBezTo>
                    <a:pt x="4020" y="11467"/>
                    <a:pt x="3887" y="12240"/>
                    <a:pt x="4198" y="12892"/>
                  </a:cubicBezTo>
                  <a:lnTo>
                    <a:pt x="665" y="16422"/>
                  </a:lnTo>
                  <a:cubicBezTo>
                    <a:pt x="1" y="17086"/>
                    <a:pt x="1" y="18161"/>
                    <a:pt x="665" y="18825"/>
                  </a:cubicBezTo>
                  <a:cubicBezTo>
                    <a:pt x="996" y="19158"/>
                    <a:pt x="1431" y="19324"/>
                    <a:pt x="1865" y="19324"/>
                  </a:cubicBezTo>
                  <a:cubicBezTo>
                    <a:pt x="2300" y="19324"/>
                    <a:pt x="2735" y="19158"/>
                    <a:pt x="3066" y="18825"/>
                  </a:cubicBezTo>
                  <a:lnTo>
                    <a:pt x="6598" y="15293"/>
                  </a:lnTo>
                  <a:cubicBezTo>
                    <a:pt x="6831" y="15403"/>
                    <a:pt x="7081" y="15457"/>
                    <a:pt x="7328" y="15457"/>
                  </a:cubicBezTo>
                  <a:cubicBezTo>
                    <a:pt x="7770" y="15457"/>
                    <a:pt x="8206" y="15286"/>
                    <a:pt x="8531" y="14961"/>
                  </a:cubicBezTo>
                  <a:lnTo>
                    <a:pt x="9331" y="14163"/>
                  </a:lnTo>
                  <a:cubicBezTo>
                    <a:pt x="10241" y="14538"/>
                    <a:pt x="11190" y="14717"/>
                    <a:pt x="12127" y="14717"/>
                  </a:cubicBezTo>
                  <a:cubicBezTo>
                    <a:pt x="14530" y="14717"/>
                    <a:pt x="16858" y="13537"/>
                    <a:pt x="18256" y="11437"/>
                  </a:cubicBezTo>
                  <a:cubicBezTo>
                    <a:pt x="20204" y="8520"/>
                    <a:pt x="19821" y="4631"/>
                    <a:pt x="17342" y="2152"/>
                  </a:cubicBezTo>
                  <a:cubicBezTo>
                    <a:pt x="15906" y="718"/>
                    <a:pt x="14020" y="1"/>
                    <a:pt x="12135" y="1"/>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218" name="Google Shape;218;p30"/>
            <p:cNvSpPr/>
            <p:nvPr/>
          </p:nvSpPr>
          <p:spPr>
            <a:xfrm>
              <a:off x="5216725" y="889175"/>
              <a:ext cx="276000" cy="254400"/>
            </a:xfrm>
            <a:custGeom>
              <a:rect b="b" l="l" r="r" t="t"/>
              <a:pathLst>
                <a:path extrusionOk="0" h="10176" w="11040">
                  <a:moveTo>
                    <a:pt x="5456" y="1133"/>
                  </a:moveTo>
                  <a:cubicBezTo>
                    <a:pt x="6487" y="1133"/>
                    <a:pt x="7500" y="1535"/>
                    <a:pt x="8259" y="2293"/>
                  </a:cubicBezTo>
                  <a:cubicBezTo>
                    <a:pt x="9802" y="3839"/>
                    <a:pt x="9802" y="6348"/>
                    <a:pt x="8259" y="7897"/>
                  </a:cubicBezTo>
                  <a:cubicBezTo>
                    <a:pt x="7501" y="8653"/>
                    <a:pt x="6489" y="9055"/>
                    <a:pt x="5460" y="9055"/>
                  </a:cubicBezTo>
                  <a:cubicBezTo>
                    <a:pt x="4948" y="9055"/>
                    <a:pt x="4433" y="8956"/>
                    <a:pt x="3941" y="8751"/>
                  </a:cubicBezTo>
                  <a:cubicBezTo>
                    <a:pt x="2462" y="8138"/>
                    <a:pt x="1499" y="6695"/>
                    <a:pt x="1499" y="5095"/>
                  </a:cubicBezTo>
                  <a:cubicBezTo>
                    <a:pt x="1499" y="3491"/>
                    <a:pt x="2462" y="2048"/>
                    <a:pt x="3941" y="1435"/>
                  </a:cubicBezTo>
                  <a:cubicBezTo>
                    <a:pt x="4431" y="1232"/>
                    <a:pt x="4946" y="1133"/>
                    <a:pt x="5456" y="1133"/>
                  </a:cubicBezTo>
                  <a:close/>
                  <a:moveTo>
                    <a:pt x="5468" y="1"/>
                  </a:moveTo>
                  <a:cubicBezTo>
                    <a:pt x="5465" y="1"/>
                    <a:pt x="5461" y="1"/>
                    <a:pt x="5457" y="1"/>
                  </a:cubicBezTo>
                  <a:cubicBezTo>
                    <a:pt x="3029" y="4"/>
                    <a:pt x="943" y="1719"/>
                    <a:pt x="472" y="4098"/>
                  </a:cubicBezTo>
                  <a:cubicBezTo>
                    <a:pt x="1" y="6481"/>
                    <a:pt x="1275" y="8860"/>
                    <a:pt x="3519" y="9787"/>
                  </a:cubicBezTo>
                  <a:cubicBezTo>
                    <a:pt x="4151" y="10049"/>
                    <a:pt x="4811" y="10175"/>
                    <a:pt x="5463" y="10175"/>
                  </a:cubicBezTo>
                  <a:cubicBezTo>
                    <a:pt x="7120" y="10175"/>
                    <a:pt x="8725" y="9362"/>
                    <a:pt x="9693" y="7912"/>
                  </a:cubicBezTo>
                  <a:cubicBezTo>
                    <a:pt x="11040" y="5895"/>
                    <a:pt x="10774" y="3207"/>
                    <a:pt x="9059" y="1492"/>
                  </a:cubicBezTo>
                  <a:cubicBezTo>
                    <a:pt x="8108" y="535"/>
                    <a:pt x="6814" y="1"/>
                    <a:pt x="5468" y="1"/>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grpSp>
      <p:sp>
        <p:nvSpPr>
          <p:cNvPr id="219" name="Google Shape;219;p30"/>
          <p:cNvSpPr txBox="1"/>
          <p:nvPr/>
        </p:nvSpPr>
        <p:spPr>
          <a:xfrm>
            <a:off x="7729300" y="388100"/>
            <a:ext cx="4186800" cy="3786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What </a:t>
            </a:r>
            <a:r>
              <a:rPr b="1" i="0" lang="en-US" sz="2000" u="none" cap="none" strike="noStrike">
                <a:solidFill>
                  <a:srgbClr val="000000"/>
                </a:solidFill>
                <a:latin typeface="Calibri"/>
                <a:ea typeface="Calibri"/>
                <a:cs typeface="Calibri"/>
                <a:sym typeface="Calibri"/>
              </a:rPr>
              <a:t>material</a:t>
            </a:r>
            <a:r>
              <a:rPr b="0" i="0" lang="en-US" sz="2000" u="none" cap="none" strike="noStrike">
                <a:solidFill>
                  <a:srgbClr val="000000"/>
                </a:solidFill>
                <a:latin typeface="Calibri"/>
                <a:ea typeface="Calibri"/>
                <a:cs typeface="Calibri"/>
                <a:sym typeface="Calibri"/>
              </a:rPr>
              <a:t> is this? How do you think this looked when it was first made? How is </a:t>
            </a:r>
            <a:r>
              <a:rPr b="1" i="0" lang="en-US" sz="2000" u="none" cap="none" strike="noStrike">
                <a:solidFill>
                  <a:srgbClr val="000000"/>
                </a:solidFill>
                <a:latin typeface="Calibri"/>
                <a:ea typeface="Calibri"/>
                <a:cs typeface="Calibri"/>
                <a:sym typeface="Calibri"/>
              </a:rPr>
              <a:t>granite</a:t>
            </a:r>
            <a:r>
              <a:rPr b="0" i="0" lang="en-US" sz="2000" u="none" cap="none" strike="noStrike">
                <a:solidFill>
                  <a:srgbClr val="000000"/>
                </a:solidFill>
                <a:latin typeface="Calibri"/>
                <a:ea typeface="Calibri"/>
                <a:cs typeface="Calibri"/>
                <a:sym typeface="Calibri"/>
              </a:rPr>
              <a:t> different from wood or clay?</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Calibri"/>
                <a:ea typeface="Calibri"/>
                <a:cs typeface="Calibri"/>
                <a:sym typeface="Calibri"/>
              </a:rPr>
              <a:t>Create</a:t>
            </a:r>
            <a:r>
              <a:rPr b="0" i="0" lang="en-US" sz="2000" u="none" cap="none" strike="noStrike">
                <a:solidFill>
                  <a:srgbClr val="000000"/>
                </a:solidFill>
                <a:latin typeface="Calibri"/>
                <a:ea typeface="Calibri"/>
                <a:cs typeface="Calibri"/>
                <a:sym typeface="Calibri"/>
              </a:rPr>
              <a:t> your own Egyptian-style collar necklace. What </a:t>
            </a:r>
            <a:r>
              <a:rPr b="1" i="0" lang="en-US" sz="2000" u="none" cap="none" strike="noStrike">
                <a:solidFill>
                  <a:srgbClr val="000000"/>
                </a:solidFill>
                <a:latin typeface="Calibri"/>
                <a:ea typeface="Calibri"/>
                <a:cs typeface="Calibri"/>
                <a:sym typeface="Calibri"/>
              </a:rPr>
              <a:t>decorations </a:t>
            </a:r>
            <a:r>
              <a:rPr b="0" i="0" lang="en-US" sz="2000" u="none" cap="none" strike="noStrike">
                <a:solidFill>
                  <a:srgbClr val="000000"/>
                </a:solidFill>
                <a:latin typeface="Calibri"/>
                <a:ea typeface="Calibri"/>
                <a:cs typeface="Calibri"/>
                <a:sym typeface="Calibri"/>
              </a:rPr>
              <a:t>would impress others with your supreme authority?</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alibri"/>
              <a:ea typeface="Calibri"/>
              <a:cs typeface="Calibri"/>
              <a:sym typeface="Calibri"/>
            </a:endParaRPr>
          </a:p>
        </p:txBody>
      </p:sp>
      <p:sp>
        <p:nvSpPr>
          <p:cNvPr id="220" name="Google Shape;220;p30"/>
          <p:cNvSpPr/>
          <p:nvPr/>
        </p:nvSpPr>
        <p:spPr>
          <a:xfrm>
            <a:off x="6885200" y="2364400"/>
            <a:ext cx="417308" cy="409062"/>
          </a:xfrm>
          <a:custGeom>
            <a:rect b="b" l="l" r="r" t="t"/>
            <a:pathLst>
              <a:path extrusionOk="0" h="19396" w="19787">
                <a:moveTo>
                  <a:pt x="16583" y="1203"/>
                </a:moveTo>
                <a:cubicBezTo>
                  <a:pt x="17017" y="1203"/>
                  <a:pt x="17451" y="1370"/>
                  <a:pt x="17782" y="1702"/>
                </a:cubicBezTo>
                <a:cubicBezTo>
                  <a:pt x="18446" y="2363"/>
                  <a:pt x="18446" y="3438"/>
                  <a:pt x="17782" y="4102"/>
                </a:cubicBezTo>
                <a:lnTo>
                  <a:pt x="16565" y="5319"/>
                </a:lnTo>
                <a:lnTo>
                  <a:pt x="14165" y="2918"/>
                </a:lnTo>
                <a:lnTo>
                  <a:pt x="15382" y="1702"/>
                </a:lnTo>
                <a:cubicBezTo>
                  <a:pt x="15714" y="1370"/>
                  <a:pt x="16149" y="1203"/>
                  <a:pt x="16583" y="1203"/>
                </a:cubicBezTo>
                <a:close/>
                <a:moveTo>
                  <a:pt x="13362" y="3719"/>
                </a:moveTo>
                <a:lnTo>
                  <a:pt x="14162" y="4519"/>
                </a:lnTo>
                <a:lnTo>
                  <a:pt x="4587" y="14096"/>
                </a:lnTo>
                <a:cubicBezTo>
                  <a:pt x="4255" y="13861"/>
                  <a:pt x="3884" y="13692"/>
                  <a:pt x="3488" y="13595"/>
                </a:cubicBezTo>
                <a:lnTo>
                  <a:pt x="13310" y="3770"/>
                </a:lnTo>
                <a:lnTo>
                  <a:pt x="13362" y="3719"/>
                </a:lnTo>
                <a:close/>
                <a:moveTo>
                  <a:pt x="14965" y="5322"/>
                </a:moveTo>
                <a:lnTo>
                  <a:pt x="15765" y="6122"/>
                </a:lnTo>
                <a:lnTo>
                  <a:pt x="15714" y="6173"/>
                </a:lnTo>
                <a:lnTo>
                  <a:pt x="5888" y="15996"/>
                </a:lnTo>
                <a:cubicBezTo>
                  <a:pt x="5792" y="15600"/>
                  <a:pt x="5623" y="15229"/>
                  <a:pt x="5387" y="14897"/>
                </a:cubicBezTo>
                <a:lnTo>
                  <a:pt x="14965" y="5322"/>
                </a:lnTo>
                <a:close/>
                <a:moveTo>
                  <a:pt x="2704" y="14631"/>
                </a:moveTo>
                <a:cubicBezTo>
                  <a:pt x="3925" y="14631"/>
                  <a:pt x="4911" y="15655"/>
                  <a:pt x="4850" y="16889"/>
                </a:cubicBezTo>
                <a:lnTo>
                  <a:pt x="3736" y="17249"/>
                </a:lnTo>
                <a:cubicBezTo>
                  <a:pt x="3449" y="16572"/>
                  <a:pt x="2911" y="16035"/>
                  <a:pt x="2235" y="15748"/>
                </a:cubicBezTo>
                <a:lnTo>
                  <a:pt x="2594" y="14634"/>
                </a:lnTo>
                <a:cubicBezTo>
                  <a:pt x="2631" y="14632"/>
                  <a:pt x="2667" y="14631"/>
                  <a:pt x="2704" y="14631"/>
                </a:cubicBezTo>
                <a:close/>
                <a:moveTo>
                  <a:pt x="1888" y="16835"/>
                </a:moveTo>
                <a:cubicBezTo>
                  <a:pt x="2217" y="17001"/>
                  <a:pt x="2483" y="17267"/>
                  <a:pt x="2649" y="17596"/>
                </a:cubicBezTo>
                <a:lnTo>
                  <a:pt x="1528" y="17955"/>
                </a:lnTo>
                <a:lnTo>
                  <a:pt x="1888" y="16835"/>
                </a:lnTo>
                <a:close/>
                <a:moveTo>
                  <a:pt x="16654" y="1"/>
                </a:moveTo>
                <a:cubicBezTo>
                  <a:pt x="15897" y="1"/>
                  <a:pt x="15141" y="302"/>
                  <a:pt x="14581" y="901"/>
                </a:cubicBezTo>
                <a:lnTo>
                  <a:pt x="11710" y="3770"/>
                </a:lnTo>
                <a:lnTo>
                  <a:pt x="1882" y="13601"/>
                </a:lnTo>
                <a:cubicBezTo>
                  <a:pt x="1861" y="13619"/>
                  <a:pt x="1842" y="13641"/>
                  <a:pt x="1827" y="13662"/>
                </a:cubicBezTo>
                <a:lnTo>
                  <a:pt x="1809" y="13677"/>
                </a:lnTo>
                <a:lnTo>
                  <a:pt x="1788" y="13695"/>
                </a:lnTo>
                <a:cubicBezTo>
                  <a:pt x="1782" y="13701"/>
                  <a:pt x="1773" y="13707"/>
                  <a:pt x="1767" y="13716"/>
                </a:cubicBezTo>
                <a:cubicBezTo>
                  <a:pt x="1761" y="13722"/>
                  <a:pt x="1755" y="13725"/>
                  <a:pt x="1752" y="13731"/>
                </a:cubicBezTo>
                <a:cubicBezTo>
                  <a:pt x="1746" y="13737"/>
                  <a:pt x="1737" y="13746"/>
                  <a:pt x="1728" y="13755"/>
                </a:cubicBezTo>
                <a:lnTo>
                  <a:pt x="1716" y="13773"/>
                </a:lnTo>
                <a:cubicBezTo>
                  <a:pt x="1710" y="13782"/>
                  <a:pt x="1704" y="13789"/>
                  <a:pt x="1698" y="13801"/>
                </a:cubicBezTo>
                <a:cubicBezTo>
                  <a:pt x="1688" y="13810"/>
                  <a:pt x="1688" y="13813"/>
                  <a:pt x="1685" y="13819"/>
                </a:cubicBezTo>
                <a:cubicBezTo>
                  <a:pt x="1679" y="13825"/>
                  <a:pt x="1673" y="13837"/>
                  <a:pt x="1667" y="13846"/>
                </a:cubicBezTo>
                <a:cubicBezTo>
                  <a:pt x="1661" y="13855"/>
                  <a:pt x="1658" y="13861"/>
                  <a:pt x="1655" y="13870"/>
                </a:cubicBezTo>
                <a:cubicBezTo>
                  <a:pt x="1652" y="13879"/>
                  <a:pt x="1646" y="13885"/>
                  <a:pt x="1643" y="13894"/>
                </a:cubicBezTo>
                <a:cubicBezTo>
                  <a:pt x="1640" y="13903"/>
                  <a:pt x="1634" y="13918"/>
                  <a:pt x="1631" y="13933"/>
                </a:cubicBezTo>
                <a:cubicBezTo>
                  <a:pt x="1631" y="13936"/>
                  <a:pt x="1625" y="13939"/>
                  <a:pt x="1625" y="13943"/>
                </a:cubicBezTo>
                <a:lnTo>
                  <a:pt x="1625" y="13949"/>
                </a:lnTo>
                <a:cubicBezTo>
                  <a:pt x="1625" y="13949"/>
                  <a:pt x="1625" y="13952"/>
                  <a:pt x="1625" y="13952"/>
                </a:cubicBezTo>
                <a:lnTo>
                  <a:pt x="118" y="18656"/>
                </a:lnTo>
                <a:cubicBezTo>
                  <a:pt x="1" y="19021"/>
                  <a:pt x="272" y="19393"/>
                  <a:pt x="656" y="19396"/>
                </a:cubicBezTo>
                <a:cubicBezTo>
                  <a:pt x="713" y="19396"/>
                  <a:pt x="771" y="19387"/>
                  <a:pt x="828" y="19368"/>
                </a:cubicBezTo>
                <a:lnTo>
                  <a:pt x="5538" y="17859"/>
                </a:lnTo>
                <a:lnTo>
                  <a:pt x="5547" y="17856"/>
                </a:lnTo>
                <a:cubicBezTo>
                  <a:pt x="5559" y="17853"/>
                  <a:pt x="5571" y="17847"/>
                  <a:pt x="5584" y="17844"/>
                </a:cubicBezTo>
                <a:lnTo>
                  <a:pt x="5599" y="17838"/>
                </a:lnTo>
                <a:cubicBezTo>
                  <a:pt x="5611" y="17832"/>
                  <a:pt x="5623" y="17826"/>
                  <a:pt x="5635" y="17819"/>
                </a:cubicBezTo>
                <a:cubicBezTo>
                  <a:pt x="5650" y="17810"/>
                  <a:pt x="5653" y="17810"/>
                  <a:pt x="5659" y="17804"/>
                </a:cubicBezTo>
                <a:cubicBezTo>
                  <a:pt x="5668" y="17798"/>
                  <a:pt x="5680" y="17792"/>
                  <a:pt x="5689" y="17786"/>
                </a:cubicBezTo>
                <a:cubicBezTo>
                  <a:pt x="5698" y="17780"/>
                  <a:pt x="5701" y="17777"/>
                  <a:pt x="5710" y="17771"/>
                </a:cubicBezTo>
                <a:lnTo>
                  <a:pt x="5728" y="17756"/>
                </a:lnTo>
                <a:lnTo>
                  <a:pt x="5750" y="17738"/>
                </a:lnTo>
                <a:cubicBezTo>
                  <a:pt x="5756" y="17732"/>
                  <a:pt x="5762" y="17726"/>
                  <a:pt x="5768" y="17720"/>
                </a:cubicBezTo>
                <a:cubicBezTo>
                  <a:pt x="5774" y="17714"/>
                  <a:pt x="5780" y="17708"/>
                  <a:pt x="5783" y="17702"/>
                </a:cubicBezTo>
                <a:lnTo>
                  <a:pt x="5798" y="17687"/>
                </a:lnTo>
                <a:cubicBezTo>
                  <a:pt x="5810" y="17678"/>
                  <a:pt x="5819" y="17669"/>
                  <a:pt x="5828" y="17659"/>
                </a:cubicBezTo>
                <a:lnTo>
                  <a:pt x="15714" y="7777"/>
                </a:lnTo>
                <a:lnTo>
                  <a:pt x="18582" y="4902"/>
                </a:lnTo>
                <a:cubicBezTo>
                  <a:pt x="19754" y="3809"/>
                  <a:pt x="19787" y="1961"/>
                  <a:pt x="18655" y="829"/>
                </a:cubicBezTo>
                <a:cubicBezTo>
                  <a:pt x="18102" y="276"/>
                  <a:pt x="17378" y="1"/>
                  <a:pt x="16654" y="1"/>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221" name="Google Shape;221;p30"/>
          <p:cNvSpPr txBox="1"/>
          <p:nvPr/>
        </p:nvSpPr>
        <p:spPr>
          <a:xfrm>
            <a:off x="5813825" y="6057600"/>
            <a:ext cx="30000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1000">
                <a:solidFill>
                  <a:schemeClr val="dk1"/>
                </a:solidFill>
                <a:latin typeface="Calibri"/>
                <a:ea typeface="Calibri"/>
                <a:cs typeface="Calibri"/>
                <a:sym typeface="Calibri"/>
              </a:rPr>
              <a:t>Egyptian, </a:t>
            </a:r>
            <a:r>
              <a:rPr i="1" lang="en-US" sz="1000">
                <a:solidFill>
                  <a:schemeClr val="dk1"/>
                </a:solidFill>
                <a:latin typeface="Calibri"/>
                <a:ea typeface="Calibri"/>
                <a:cs typeface="Calibri"/>
                <a:sym typeface="Calibri"/>
              </a:rPr>
              <a:t>Portrait Statue of Pharaoh Amenhotep II</a:t>
            </a:r>
            <a:r>
              <a:rPr lang="en-US" sz="1000">
                <a:solidFill>
                  <a:schemeClr val="dk1"/>
                </a:solidFill>
                <a:latin typeface="Calibri"/>
                <a:ea typeface="Calibri"/>
                <a:cs typeface="Calibri"/>
                <a:sym typeface="Calibri"/>
              </a:rPr>
              <a:t>, c. 1400 BC, recarved for Ramesses II (the Great) c. 1250 BC, limestone with traces of original painted decoration. Kimbell Art Museum</a:t>
            </a:r>
            <a:endParaRPr sz="10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D8D8"/>
        </a:solidFill>
      </p:bgPr>
    </p:bg>
    <p:spTree>
      <p:nvGrpSpPr>
        <p:cNvPr id="226" name="Shape 226"/>
        <p:cNvGrpSpPr/>
        <p:nvPr/>
      </p:nvGrpSpPr>
      <p:grpSpPr>
        <a:xfrm>
          <a:off x="0" y="0"/>
          <a:ext cx="0" cy="0"/>
          <a:chOff x="0" y="0"/>
          <a:chExt cx="0" cy="0"/>
        </a:xfrm>
      </p:grpSpPr>
      <p:sp>
        <p:nvSpPr>
          <p:cNvPr id="227" name="Google Shape;227;p31"/>
          <p:cNvSpPr txBox="1"/>
          <p:nvPr/>
        </p:nvSpPr>
        <p:spPr>
          <a:xfrm>
            <a:off x="8670350" y="6303900"/>
            <a:ext cx="2809500" cy="554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Calibri"/>
                <a:ea typeface="Calibri"/>
                <a:cs typeface="Calibri"/>
                <a:sym typeface="Calibri"/>
              </a:rPr>
              <a:t>Olmec people, </a:t>
            </a:r>
            <a:r>
              <a:rPr i="1" lang="en-US" sz="1000" u="none" cap="none" strike="noStrike">
                <a:solidFill>
                  <a:schemeClr val="dk1"/>
                </a:solidFill>
                <a:latin typeface="Calibri"/>
                <a:ea typeface="Calibri"/>
                <a:cs typeface="Calibri"/>
                <a:sym typeface="Calibri"/>
              </a:rPr>
              <a:t>Standing Figure Holding a Were-Jaguar Baby</a:t>
            </a:r>
            <a:r>
              <a:rPr lang="en-US" sz="1000" u="none" cap="none" strike="noStrike">
                <a:solidFill>
                  <a:schemeClr val="dk1"/>
                </a:solidFill>
                <a:latin typeface="Calibri"/>
                <a:ea typeface="Calibri"/>
                <a:cs typeface="Calibri"/>
                <a:sym typeface="Calibri"/>
              </a:rPr>
              <a:t>, </a:t>
            </a:r>
            <a:r>
              <a:rPr lang="en-US" sz="1000">
                <a:solidFill>
                  <a:schemeClr val="dk1"/>
                </a:solidFill>
                <a:latin typeface="Calibri"/>
                <a:ea typeface="Calibri"/>
                <a:cs typeface="Calibri"/>
                <a:sym typeface="Calibri"/>
              </a:rPr>
              <a:t>c. 900–300 BC, j</a:t>
            </a:r>
            <a:r>
              <a:rPr b="0" i="0" lang="en-US" sz="1000" u="none" cap="none" strike="noStrike">
                <a:solidFill>
                  <a:schemeClr val="dk1"/>
                </a:solidFill>
                <a:latin typeface="Calibri"/>
                <a:ea typeface="Calibri"/>
                <a:cs typeface="Calibri"/>
                <a:sym typeface="Calibri"/>
              </a:rPr>
              <a:t>ade (jadeite)</a:t>
            </a:r>
            <a:r>
              <a:rPr lang="en-US" sz="1000">
                <a:solidFill>
                  <a:schemeClr val="dk1"/>
                </a:solidFill>
                <a:latin typeface="Calibri"/>
                <a:ea typeface="Calibri"/>
                <a:cs typeface="Calibri"/>
                <a:sym typeface="Calibri"/>
              </a:rPr>
              <a:t>. Kimbell Art Museum</a:t>
            </a:r>
            <a:endParaRPr b="0" i="0" sz="1000" u="none" cap="none" strike="noStrike">
              <a:solidFill>
                <a:schemeClr val="dk1"/>
              </a:solidFill>
              <a:latin typeface="Calibri"/>
              <a:ea typeface="Calibri"/>
              <a:cs typeface="Calibri"/>
              <a:sym typeface="Calibri"/>
            </a:endParaRPr>
          </a:p>
        </p:txBody>
      </p:sp>
      <p:pic>
        <p:nvPicPr>
          <p:cNvPr id="228" name="Google Shape;228;p31"/>
          <p:cNvPicPr preferRelativeResize="0"/>
          <p:nvPr/>
        </p:nvPicPr>
        <p:blipFill rotWithShape="1">
          <a:blip r:embed="rId3">
            <a:alphaModFix/>
          </a:blip>
          <a:srcRect b="0" l="0" r="0" t="0"/>
          <a:stretch/>
        </p:blipFill>
        <p:spPr>
          <a:xfrm>
            <a:off x="3521634" y="0"/>
            <a:ext cx="5148723" cy="686049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D8D8"/>
        </a:solidFill>
      </p:bgPr>
    </p:bg>
    <p:spTree>
      <p:nvGrpSpPr>
        <p:cNvPr id="233" name="Shape 233"/>
        <p:cNvGrpSpPr/>
        <p:nvPr/>
      </p:nvGrpSpPr>
      <p:grpSpPr>
        <a:xfrm>
          <a:off x="0" y="0"/>
          <a:ext cx="0" cy="0"/>
          <a:chOff x="0" y="0"/>
          <a:chExt cx="0" cy="0"/>
        </a:xfrm>
      </p:grpSpPr>
      <p:sp>
        <p:nvSpPr>
          <p:cNvPr id="234" name="Google Shape;234;p32"/>
          <p:cNvSpPr txBox="1"/>
          <p:nvPr/>
        </p:nvSpPr>
        <p:spPr>
          <a:xfrm>
            <a:off x="7911775" y="388100"/>
            <a:ext cx="4004400" cy="501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What is your </a:t>
            </a:r>
            <a:r>
              <a:rPr b="1" i="0" lang="en-US" sz="2000" u="none" cap="none" strike="noStrike">
                <a:solidFill>
                  <a:srgbClr val="000000"/>
                </a:solidFill>
                <a:latin typeface="Calibri"/>
                <a:ea typeface="Calibri"/>
                <a:cs typeface="Calibri"/>
                <a:sym typeface="Calibri"/>
              </a:rPr>
              <a:t>first impression </a:t>
            </a:r>
            <a:r>
              <a:rPr b="0" i="0" lang="en-US" sz="2000" u="none" cap="none" strike="noStrike">
                <a:solidFill>
                  <a:srgbClr val="000000"/>
                </a:solidFill>
                <a:latin typeface="Calibri"/>
                <a:ea typeface="Calibri"/>
                <a:cs typeface="Calibri"/>
                <a:sym typeface="Calibri"/>
              </a:rPr>
              <a:t>of these figures? Describe their </a:t>
            </a:r>
            <a:r>
              <a:rPr b="1" i="0" lang="en-US" sz="2000" u="none" cap="none" strike="noStrike">
                <a:solidFill>
                  <a:srgbClr val="000000"/>
                </a:solidFill>
                <a:latin typeface="Calibri"/>
                <a:ea typeface="Calibri"/>
                <a:cs typeface="Calibri"/>
                <a:sym typeface="Calibri"/>
              </a:rPr>
              <a:t>poses </a:t>
            </a:r>
            <a:r>
              <a:rPr b="0" i="0" lang="en-US" sz="2000" u="none" cap="none" strike="noStrike">
                <a:solidFill>
                  <a:srgbClr val="000000"/>
                </a:solidFill>
                <a:latin typeface="Calibri"/>
                <a:ea typeface="Calibri"/>
                <a:cs typeface="Calibri"/>
                <a:sym typeface="Calibri"/>
              </a:rPr>
              <a:t>and </a:t>
            </a:r>
            <a:r>
              <a:rPr b="1" i="0" lang="en-US" sz="2000" u="none" cap="none" strike="noStrike">
                <a:solidFill>
                  <a:srgbClr val="000000"/>
                </a:solidFill>
                <a:latin typeface="Calibri"/>
                <a:ea typeface="Calibri"/>
                <a:cs typeface="Calibri"/>
                <a:sym typeface="Calibri"/>
              </a:rPr>
              <a:t>expressions</a:t>
            </a:r>
            <a:r>
              <a:rPr b="0" i="0" lang="en-US" sz="2000" u="none" cap="none" strike="noStrike">
                <a:solidFill>
                  <a:srgbClr val="000000"/>
                </a:solidFill>
                <a:latin typeface="Calibri"/>
                <a:ea typeface="Calibri"/>
                <a:cs typeface="Calibri"/>
                <a:sym typeface="Calibri"/>
              </a:rPr>
              <a:t>. </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What ideas do you associate with </a:t>
            </a:r>
            <a:r>
              <a:rPr b="1" i="0" lang="en-US" sz="2000" u="none" cap="none" strike="noStrike">
                <a:solidFill>
                  <a:srgbClr val="000000"/>
                </a:solidFill>
                <a:latin typeface="Calibri"/>
                <a:ea typeface="Calibri"/>
                <a:cs typeface="Calibri"/>
                <a:sym typeface="Calibri"/>
              </a:rPr>
              <a:t>jaguars</a:t>
            </a:r>
            <a:r>
              <a:rPr b="0" i="0" lang="en-US" sz="2000" u="none" cap="none" strike="noStrike">
                <a:solidFill>
                  <a:srgbClr val="000000"/>
                </a:solidFill>
                <a:latin typeface="Calibri"/>
                <a:ea typeface="Calibri"/>
                <a:cs typeface="Calibri"/>
                <a:sym typeface="Calibri"/>
              </a:rPr>
              <a:t>? What</a:t>
            </a:r>
            <a:r>
              <a:rPr b="1" i="0" lang="en-US" sz="2000" u="none" cap="none" strike="noStrike">
                <a:solidFill>
                  <a:srgbClr val="000000"/>
                </a:solidFill>
                <a:latin typeface="Calibri"/>
                <a:ea typeface="Calibri"/>
                <a:cs typeface="Calibri"/>
                <a:sym typeface="Calibri"/>
              </a:rPr>
              <a:t> sounds</a:t>
            </a:r>
            <a:r>
              <a:rPr b="0" i="0" lang="en-US" sz="2000" u="none" cap="none" strike="noStrike">
                <a:solidFill>
                  <a:srgbClr val="000000"/>
                </a:solidFill>
                <a:latin typeface="Calibri"/>
                <a:ea typeface="Calibri"/>
                <a:cs typeface="Calibri"/>
                <a:sym typeface="Calibri"/>
              </a:rPr>
              <a:t> and </a:t>
            </a:r>
            <a:r>
              <a:rPr b="1" i="0" lang="en-US" sz="2000" u="none" cap="none" strike="noStrike">
                <a:solidFill>
                  <a:srgbClr val="000000"/>
                </a:solidFill>
                <a:latin typeface="Calibri"/>
                <a:ea typeface="Calibri"/>
                <a:cs typeface="Calibri"/>
                <a:sym typeface="Calibri"/>
              </a:rPr>
              <a:t>movements</a:t>
            </a:r>
            <a:r>
              <a:rPr b="0" i="0" lang="en-US" sz="2000" u="none" cap="none" strike="noStrike">
                <a:solidFill>
                  <a:srgbClr val="000000"/>
                </a:solidFill>
                <a:latin typeface="Calibri"/>
                <a:ea typeface="Calibri"/>
                <a:cs typeface="Calibri"/>
                <a:sym typeface="Calibri"/>
              </a:rPr>
              <a:t> do they make?</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Why do you think </a:t>
            </a:r>
            <a:r>
              <a:rPr b="1" i="0" lang="en-US" sz="2000" u="none" cap="none" strike="noStrike">
                <a:solidFill>
                  <a:srgbClr val="000000"/>
                </a:solidFill>
                <a:latin typeface="Calibri"/>
                <a:ea typeface="Calibri"/>
                <a:cs typeface="Calibri"/>
                <a:sym typeface="Calibri"/>
              </a:rPr>
              <a:t>rainstorms </a:t>
            </a:r>
            <a:r>
              <a:rPr b="0" i="0" lang="en-US" sz="2000" u="none" cap="none" strike="noStrike">
                <a:solidFill>
                  <a:srgbClr val="000000"/>
                </a:solidFill>
                <a:latin typeface="Calibri"/>
                <a:ea typeface="Calibri"/>
                <a:cs typeface="Calibri"/>
                <a:sym typeface="Calibri"/>
              </a:rPr>
              <a:t>were so significant to the Olmecs? What are the </a:t>
            </a:r>
            <a:r>
              <a:rPr b="1" i="0" lang="en-US" sz="2000" u="none" cap="none" strike="noStrike">
                <a:solidFill>
                  <a:srgbClr val="000000"/>
                </a:solidFill>
                <a:latin typeface="Calibri"/>
                <a:ea typeface="Calibri"/>
                <a:cs typeface="Calibri"/>
                <a:sym typeface="Calibri"/>
              </a:rPr>
              <a:t>benefits </a:t>
            </a:r>
            <a:r>
              <a:rPr b="0" i="0" lang="en-US" sz="2000" u="none" cap="none" strike="noStrike">
                <a:solidFill>
                  <a:srgbClr val="000000"/>
                </a:solidFill>
                <a:latin typeface="Calibri"/>
                <a:ea typeface="Calibri"/>
                <a:cs typeface="Calibri"/>
                <a:sym typeface="Calibri"/>
              </a:rPr>
              <a:t>and </a:t>
            </a:r>
            <a:r>
              <a:rPr b="1" i="0" lang="en-US" sz="2000" u="none" cap="none" strike="noStrike">
                <a:solidFill>
                  <a:srgbClr val="000000"/>
                </a:solidFill>
                <a:latin typeface="Calibri"/>
                <a:ea typeface="Calibri"/>
                <a:cs typeface="Calibri"/>
                <a:sym typeface="Calibri"/>
              </a:rPr>
              <a:t>dangers </a:t>
            </a:r>
            <a:r>
              <a:rPr b="0" i="0" lang="en-US" sz="2000" u="none" cap="none" strike="noStrike">
                <a:solidFill>
                  <a:srgbClr val="000000"/>
                </a:solidFill>
                <a:latin typeface="Calibri"/>
                <a:ea typeface="Calibri"/>
                <a:cs typeface="Calibri"/>
                <a:sym typeface="Calibri"/>
              </a:rPr>
              <a:t>of that kind of weather? Why might a leader be shown holding this powerful figure?</a:t>
            </a:r>
            <a:endParaRPr b="0" i="0" sz="2000" u="none" cap="none" strike="noStrike">
              <a:solidFill>
                <a:srgbClr val="000000"/>
              </a:solidFill>
              <a:latin typeface="Calibri"/>
              <a:ea typeface="Calibri"/>
              <a:cs typeface="Calibri"/>
              <a:sym typeface="Calibri"/>
            </a:endParaRPr>
          </a:p>
        </p:txBody>
      </p:sp>
      <p:grpSp>
        <p:nvGrpSpPr>
          <p:cNvPr id="235" name="Google Shape;235;p32"/>
          <p:cNvGrpSpPr/>
          <p:nvPr/>
        </p:nvGrpSpPr>
        <p:grpSpPr>
          <a:xfrm>
            <a:off x="7131880" y="483700"/>
            <a:ext cx="533549" cy="280331"/>
            <a:chOff x="2080675" y="352325"/>
            <a:chExt cx="485000" cy="254800"/>
          </a:xfrm>
        </p:grpSpPr>
        <p:sp>
          <p:nvSpPr>
            <p:cNvPr id="236" name="Google Shape;236;p32"/>
            <p:cNvSpPr/>
            <p:nvPr/>
          </p:nvSpPr>
          <p:spPr>
            <a:xfrm>
              <a:off x="2080675" y="352325"/>
              <a:ext cx="485000" cy="254800"/>
            </a:xfrm>
            <a:custGeom>
              <a:rect b="b" l="l" r="r" t="t"/>
              <a:pathLst>
                <a:path extrusionOk="0" h="10192" w="19400">
                  <a:moveTo>
                    <a:pt x="5514" y="2183"/>
                  </a:moveTo>
                  <a:cubicBezTo>
                    <a:pt x="4291" y="3932"/>
                    <a:pt x="4291" y="6254"/>
                    <a:pt x="5514" y="8002"/>
                  </a:cubicBezTo>
                  <a:cubicBezTo>
                    <a:pt x="4858" y="7685"/>
                    <a:pt x="4230" y="7320"/>
                    <a:pt x="3632" y="6909"/>
                  </a:cubicBezTo>
                  <a:cubicBezTo>
                    <a:pt x="2841" y="6368"/>
                    <a:pt x="2099" y="5762"/>
                    <a:pt x="1410" y="5097"/>
                  </a:cubicBezTo>
                  <a:cubicBezTo>
                    <a:pt x="2071" y="4454"/>
                    <a:pt x="3572" y="3126"/>
                    <a:pt x="5514" y="2183"/>
                  </a:cubicBezTo>
                  <a:close/>
                  <a:moveTo>
                    <a:pt x="13865" y="2171"/>
                  </a:moveTo>
                  <a:cubicBezTo>
                    <a:pt x="14527" y="2491"/>
                    <a:pt x="15167" y="2866"/>
                    <a:pt x="15774" y="3283"/>
                  </a:cubicBezTo>
                  <a:cubicBezTo>
                    <a:pt x="16562" y="3823"/>
                    <a:pt x="17304" y="4430"/>
                    <a:pt x="17996" y="5094"/>
                  </a:cubicBezTo>
                  <a:cubicBezTo>
                    <a:pt x="17307" y="5759"/>
                    <a:pt x="16565" y="6365"/>
                    <a:pt x="15774" y="6909"/>
                  </a:cubicBezTo>
                  <a:cubicBezTo>
                    <a:pt x="15167" y="7326"/>
                    <a:pt x="14530" y="7697"/>
                    <a:pt x="13865" y="8017"/>
                  </a:cubicBezTo>
                  <a:cubicBezTo>
                    <a:pt x="15097" y="6263"/>
                    <a:pt x="15097" y="3926"/>
                    <a:pt x="13865" y="2171"/>
                  </a:cubicBezTo>
                  <a:close/>
                  <a:moveTo>
                    <a:pt x="9801" y="1133"/>
                  </a:moveTo>
                  <a:cubicBezTo>
                    <a:pt x="11948" y="1190"/>
                    <a:pt x="13657" y="2947"/>
                    <a:pt x="13657" y="5091"/>
                  </a:cubicBezTo>
                  <a:cubicBezTo>
                    <a:pt x="13657" y="7238"/>
                    <a:pt x="11948" y="8995"/>
                    <a:pt x="9801" y="9053"/>
                  </a:cubicBezTo>
                  <a:lnTo>
                    <a:pt x="9566" y="9053"/>
                  </a:lnTo>
                  <a:cubicBezTo>
                    <a:pt x="7431" y="8983"/>
                    <a:pt x="5734" y="7232"/>
                    <a:pt x="5728" y="5094"/>
                  </a:cubicBezTo>
                  <a:cubicBezTo>
                    <a:pt x="5731" y="2947"/>
                    <a:pt x="7440" y="1190"/>
                    <a:pt x="9587" y="1133"/>
                  </a:cubicBezTo>
                  <a:close/>
                  <a:moveTo>
                    <a:pt x="9557" y="0"/>
                  </a:moveTo>
                  <a:cubicBezTo>
                    <a:pt x="7440" y="37"/>
                    <a:pt x="5166" y="852"/>
                    <a:pt x="2965" y="2362"/>
                  </a:cubicBezTo>
                  <a:cubicBezTo>
                    <a:pt x="1283" y="3518"/>
                    <a:pt x="239" y="4665"/>
                    <a:pt x="196" y="4714"/>
                  </a:cubicBezTo>
                  <a:cubicBezTo>
                    <a:pt x="0" y="4928"/>
                    <a:pt x="0" y="5257"/>
                    <a:pt x="196" y="5472"/>
                  </a:cubicBezTo>
                  <a:cubicBezTo>
                    <a:pt x="239" y="5523"/>
                    <a:pt x="1283" y="6670"/>
                    <a:pt x="2965" y="7827"/>
                  </a:cubicBezTo>
                  <a:cubicBezTo>
                    <a:pt x="5166" y="9337"/>
                    <a:pt x="7440" y="10149"/>
                    <a:pt x="9557" y="10188"/>
                  </a:cubicBezTo>
                  <a:cubicBezTo>
                    <a:pt x="9602" y="10188"/>
                    <a:pt x="9647" y="10191"/>
                    <a:pt x="9692" y="10191"/>
                  </a:cubicBezTo>
                  <a:lnTo>
                    <a:pt x="9717" y="10191"/>
                  </a:lnTo>
                  <a:cubicBezTo>
                    <a:pt x="11869" y="10185"/>
                    <a:pt x="14194" y="9367"/>
                    <a:pt x="16435" y="7827"/>
                  </a:cubicBezTo>
                  <a:cubicBezTo>
                    <a:pt x="18120" y="6670"/>
                    <a:pt x="19161" y="5523"/>
                    <a:pt x="19207" y="5475"/>
                  </a:cubicBezTo>
                  <a:cubicBezTo>
                    <a:pt x="19400" y="5257"/>
                    <a:pt x="19400" y="4931"/>
                    <a:pt x="19207" y="4714"/>
                  </a:cubicBezTo>
                  <a:cubicBezTo>
                    <a:pt x="19161" y="4665"/>
                    <a:pt x="18120" y="3521"/>
                    <a:pt x="16435" y="2365"/>
                  </a:cubicBezTo>
                  <a:cubicBezTo>
                    <a:pt x="14191" y="822"/>
                    <a:pt x="11869" y="6"/>
                    <a:pt x="9717" y="0"/>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CC0000"/>
                </a:solidFill>
                <a:latin typeface="Arial"/>
                <a:ea typeface="Arial"/>
                <a:cs typeface="Arial"/>
                <a:sym typeface="Arial"/>
              </a:endParaRPr>
            </a:p>
          </p:txBody>
        </p:sp>
        <p:sp>
          <p:nvSpPr>
            <p:cNvPr id="237" name="Google Shape;237;p32"/>
            <p:cNvSpPr/>
            <p:nvPr/>
          </p:nvSpPr>
          <p:spPr>
            <a:xfrm>
              <a:off x="2246650" y="408900"/>
              <a:ext cx="147075" cy="141600"/>
            </a:xfrm>
            <a:custGeom>
              <a:rect b="b" l="l" r="r" t="t"/>
              <a:pathLst>
                <a:path extrusionOk="0" h="5664" w="5883">
                  <a:moveTo>
                    <a:pt x="3054" y="1132"/>
                  </a:moveTo>
                  <a:cubicBezTo>
                    <a:pt x="3495" y="1132"/>
                    <a:pt x="3930" y="1304"/>
                    <a:pt x="4255" y="1630"/>
                  </a:cubicBezTo>
                  <a:cubicBezTo>
                    <a:pt x="4738" y="2116"/>
                    <a:pt x="4886" y="2846"/>
                    <a:pt x="4624" y="3480"/>
                  </a:cubicBezTo>
                  <a:cubicBezTo>
                    <a:pt x="4358" y="4115"/>
                    <a:pt x="3739" y="4531"/>
                    <a:pt x="3053" y="4531"/>
                  </a:cubicBezTo>
                  <a:cubicBezTo>
                    <a:pt x="2114" y="4528"/>
                    <a:pt x="1357" y="3770"/>
                    <a:pt x="1353" y="2831"/>
                  </a:cubicBezTo>
                  <a:cubicBezTo>
                    <a:pt x="1353" y="2143"/>
                    <a:pt x="1767" y="1524"/>
                    <a:pt x="2404" y="1261"/>
                  </a:cubicBezTo>
                  <a:cubicBezTo>
                    <a:pt x="2614" y="1174"/>
                    <a:pt x="2835" y="1132"/>
                    <a:pt x="3054" y="1132"/>
                  </a:cubicBezTo>
                  <a:close/>
                  <a:moveTo>
                    <a:pt x="3053" y="1"/>
                  </a:moveTo>
                  <a:cubicBezTo>
                    <a:pt x="2316" y="1"/>
                    <a:pt x="1593" y="288"/>
                    <a:pt x="1052" y="829"/>
                  </a:cubicBezTo>
                  <a:cubicBezTo>
                    <a:pt x="242" y="1639"/>
                    <a:pt x="1" y="2855"/>
                    <a:pt x="439" y="3915"/>
                  </a:cubicBezTo>
                  <a:cubicBezTo>
                    <a:pt x="876" y="4972"/>
                    <a:pt x="1909" y="5663"/>
                    <a:pt x="3053" y="5663"/>
                  </a:cubicBezTo>
                  <a:cubicBezTo>
                    <a:pt x="4614" y="5660"/>
                    <a:pt x="5883" y="4395"/>
                    <a:pt x="5883" y="2831"/>
                  </a:cubicBezTo>
                  <a:cubicBezTo>
                    <a:pt x="5883" y="1687"/>
                    <a:pt x="5194" y="654"/>
                    <a:pt x="4137" y="216"/>
                  </a:cubicBezTo>
                  <a:cubicBezTo>
                    <a:pt x="3786" y="71"/>
                    <a:pt x="3418" y="1"/>
                    <a:pt x="3053" y="1"/>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CC0000"/>
                </a:solidFill>
                <a:latin typeface="Arial"/>
                <a:ea typeface="Arial"/>
                <a:cs typeface="Arial"/>
                <a:sym typeface="Arial"/>
              </a:endParaRPr>
            </a:p>
          </p:txBody>
        </p:sp>
      </p:grpSp>
      <p:pic>
        <p:nvPicPr>
          <p:cNvPr id="238" name="Google Shape;238;p32"/>
          <p:cNvPicPr preferRelativeResize="0"/>
          <p:nvPr/>
        </p:nvPicPr>
        <p:blipFill rotWithShape="1">
          <a:blip r:embed="rId3">
            <a:alphaModFix/>
          </a:blip>
          <a:srcRect b="0" l="0" r="0" t="0"/>
          <a:stretch/>
        </p:blipFill>
        <p:spPr>
          <a:xfrm>
            <a:off x="843434" y="-1250"/>
            <a:ext cx="5148723" cy="6860498"/>
          </a:xfrm>
          <a:prstGeom prst="rect">
            <a:avLst/>
          </a:prstGeom>
          <a:noFill/>
          <a:ln>
            <a:noFill/>
          </a:ln>
        </p:spPr>
      </p:pic>
      <p:grpSp>
        <p:nvGrpSpPr>
          <p:cNvPr id="239" name="Google Shape;239;p32"/>
          <p:cNvGrpSpPr/>
          <p:nvPr/>
        </p:nvGrpSpPr>
        <p:grpSpPr>
          <a:xfrm>
            <a:off x="7131880" y="3535574"/>
            <a:ext cx="533547" cy="525154"/>
            <a:chOff x="683125" y="1955275"/>
            <a:chExt cx="299325" cy="294600"/>
          </a:xfrm>
        </p:grpSpPr>
        <p:sp>
          <p:nvSpPr>
            <p:cNvPr id="240" name="Google Shape;240;p32"/>
            <p:cNvSpPr/>
            <p:nvPr/>
          </p:nvSpPr>
          <p:spPr>
            <a:xfrm>
              <a:off x="876875" y="1989925"/>
              <a:ext cx="52800" cy="63825"/>
            </a:xfrm>
            <a:custGeom>
              <a:rect b="b" l="l" r="r" t="t"/>
              <a:pathLst>
                <a:path extrusionOk="0" h="2553" w="2112">
                  <a:moveTo>
                    <a:pt x="1072" y="0"/>
                  </a:moveTo>
                  <a:cubicBezTo>
                    <a:pt x="473" y="0"/>
                    <a:pt x="64" y="473"/>
                    <a:pt x="64" y="1009"/>
                  </a:cubicBezTo>
                  <a:cubicBezTo>
                    <a:pt x="1" y="1229"/>
                    <a:pt x="158" y="1324"/>
                    <a:pt x="379" y="1324"/>
                  </a:cubicBezTo>
                  <a:cubicBezTo>
                    <a:pt x="568" y="1324"/>
                    <a:pt x="725" y="1166"/>
                    <a:pt x="725" y="977"/>
                  </a:cubicBezTo>
                  <a:cubicBezTo>
                    <a:pt x="725" y="788"/>
                    <a:pt x="883" y="631"/>
                    <a:pt x="1072" y="631"/>
                  </a:cubicBezTo>
                  <a:cubicBezTo>
                    <a:pt x="1261" y="631"/>
                    <a:pt x="1418" y="788"/>
                    <a:pt x="1418" y="977"/>
                  </a:cubicBezTo>
                  <a:cubicBezTo>
                    <a:pt x="1418" y="1103"/>
                    <a:pt x="1355" y="1198"/>
                    <a:pt x="1229" y="1292"/>
                  </a:cubicBezTo>
                  <a:cubicBezTo>
                    <a:pt x="914" y="1450"/>
                    <a:pt x="725" y="1796"/>
                    <a:pt x="725" y="2206"/>
                  </a:cubicBezTo>
                  <a:cubicBezTo>
                    <a:pt x="725" y="2395"/>
                    <a:pt x="883" y="2552"/>
                    <a:pt x="1072" y="2552"/>
                  </a:cubicBezTo>
                  <a:cubicBezTo>
                    <a:pt x="1261" y="2552"/>
                    <a:pt x="1418" y="2395"/>
                    <a:pt x="1418" y="2206"/>
                  </a:cubicBezTo>
                  <a:cubicBezTo>
                    <a:pt x="1418" y="2080"/>
                    <a:pt x="1481" y="1954"/>
                    <a:pt x="1544" y="1922"/>
                  </a:cubicBezTo>
                  <a:cubicBezTo>
                    <a:pt x="1891" y="1733"/>
                    <a:pt x="2111" y="1355"/>
                    <a:pt x="2111" y="1009"/>
                  </a:cubicBezTo>
                  <a:cubicBezTo>
                    <a:pt x="2111" y="410"/>
                    <a:pt x="1639" y="0"/>
                    <a:pt x="1072" y="0"/>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 name="Google Shape;241;p32"/>
            <p:cNvSpPr/>
            <p:nvPr/>
          </p:nvSpPr>
          <p:spPr>
            <a:xfrm>
              <a:off x="683125" y="2058450"/>
              <a:ext cx="159900" cy="191425"/>
            </a:xfrm>
            <a:custGeom>
              <a:rect b="b" l="l" r="r" t="t"/>
              <a:pathLst>
                <a:path extrusionOk="0" h="7657" w="6396">
                  <a:moveTo>
                    <a:pt x="3245" y="693"/>
                  </a:moveTo>
                  <a:cubicBezTo>
                    <a:pt x="3812" y="693"/>
                    <a:pt x="4285" y="1166"/>
                    <a:pt x="4285" y="1702"/>
                  </a:cubicBezTo>
                  <a:cubicBezTo>
                    <a:pt x="4285" y="2269"/>
                    <a:pt x="3812" y="2710"/>
                    <a:pt x="3245" y="2710"/>
                  </a:cubicBezTo>
                  <a:cubicBezTo>
                    <a:pt x="2647" y="2710"/>
                    <a:pt x="2174" y="2269"/>
                    <a:pt x="2174" y="1702"/>
                  </a:cubicBezTo>
                  <a:cubicBezTo>
                    <a:pt x="2174" y="1166"/>
                    <a:pt x="2678" y="693"/>
                    <a:pt x="3245" y="693"/>
                  </a:cubicBezTo>
                  <a:close/>
                  <a:moveTo>
                    <a:pt x="3245" y="3434"/>
                  </a:moveTo>
                  <a:cubicBezTo>
                    <a:pt x="4569" y="3434"/>
                    <a:pt x="5671" y="4537"/>
                    <a:pt x="5671" y="5892"/>
                  </a:cubicBezTo>
                  <a:lnTo>
                    <a:pt x="5671" y="6994"/>
                  </a:lnTo>
                  <a:lnTo>
                    <a:pt x="788" y="6994"/>
                  </a:lnTo>
                  <a:lnTo>
                    <a:pt x="788" y="5892"/>
                  </a:lnTo>
                  <a:cubicBezTo>
                    <a:pt x="788" y="4537"/>
                    <a:pt x="1891" y="3434"/>
                    <a:pt x="3245" y="3434"/>
                  </a:cubicBezTo>
                  <a:close/>
                  <a:moveTo>
                    <a:pt x="3182" y="0"/>
                  </a:moveTo>
                  <a:cubicBezTo>
                    <a:pt x="2237" y="0"/>
                    <a:pt x="1418" y="788"/>
                    <a:pt x="1418" y="1733"/>
                  </a:cubicBezTo>
                  <a:cubicBezTo>
                    <a:pt x="1418" y="2206"/>
                    <a:pt x="1607" y="2678"/>
                    <a:pt x="1985" y="2993"/>
                  </a:cubicBezTo>
                  <a:cubicBezTo>
                    <a:pt x="819" y="3466"/>
                    <a:pt x="0" y="4569"/>
                    <a:pt x="0" y="5892"/>
                  </a:cubicBezTo>
                  <a:lnTo>
                    <a:pt x="0" y="7309"/>
                  </a:lnTo>
                  <a:cubicBezTo>
                    <a:pt x="126" y="7499"/>
                    <a:pt x="284" y="7656"/>
                    <a:pt x="441" y="7656"/>
                  </a:cubicBezTo>
                  <a:lnTo>
                    <a:pt x="6018" y="7656"/>
                  </a:lnTo>
                  <a:cubicBezTo>
                    <a:pt x="6238" y="7656"/>
                    <a:pt x="6396" y="7499"/>
                    <a:pt x="6396" y="7309"/>
                  </a:cubicBezTo>
                  <a:lnTo>
                    <a:pt x="6396" y="5892"/>
                  </a:lnTo>
                  <a:cubicBezTo>
                    <a:pt x="6396" y="4569"/>
                    <a:pt x="5545" y="3466"/>
                    <a:pt x="4411" y="2993"/>
                  </a:cubicBezTo>
                  <a:cubicBezTo>
                    <a:pt x="4758" y="2647"/>
                    <a:pt x="4978" y="2206"/>
                    <a:pt x="4978" y="1733"/>
                  </a:cubicBezTo>
                  <a:cubicBezTo>
                    <a:pt x="4978" y="788"/>
                    <a:pt x="4190" y="0"/>
                    <a:pt x="3182" y="0"/>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 name="Google Shape;242;p32"/>
            <p:cNvSpPr/>
            <p:nvPr/>
          </p:nvSpPr>
          <p:spPr>
            <a:xfrm>
              <a:off x="824900" y="1955275"/>
              <a:ext cx="157550" cy="155975"/>
            </a:xfrm>
            <a:custGeom>
              <a:rect b="b" l="l" r="r" t="t"/>
              <a:pathLst>
                <a:path extrusionOk="0" h="6239" w="6302">
                  <a:moveTo>
                    <a:pt x="3151" y="662"/>
                  </a:moveTo>
                  <a:cubicBezTo>
                    <a:pt x="4505" y="662"/>
                    <a:pt x="5608" y="1765"/>
                    <a:pt x="5608" y="3119"/>
                  </a:cubicBezTo>
                  <a:cubicBezTo>
                    <a:pt x="5608" y="4442"/>
                    <a:pt x="4505" y="5545"/>
                    <a:pt x="3151" y="5545"/>
                  </a:cubicBezTo>
                  <a:cubicBezTo>
                    <a:pt x="2710" y="5545"/>
                    <a:pt x="2332" y="5451"/>
                    <a:pt x="1954" y="5230"/>
                  </a:cubicBezTo>
                  <a:cubicBezTo>
                    <a:pt x="1890" y="5199"/>
                    <a:pt x="1796" y="5199"/>
                    <a:pt x="1733" y="5199"/>
                  </a:cubicBezTo>
                  <a:lnTo>
                    <a:pt x="945" y="5388"/>
                  </a:lnTo>
                  <a:lnTo>
                    <a:pt x="1166" y="4694"/>
                  </a:lnTo>
                  <a:cubicBezTo>
                    <a:pt x="1229" y="4568"/>
                    <a:pt x="1166" y="4505"/>
                    <a:pt x="1134" y="4411"/>
                  </a:cubicBezTo>
                  <a:cubicBezTo>
                    <a:pt x="914" y="4033"/>
                    <a:pt x="756" y="3592"/>
                    <a:pt x="756" y="3119"/>
                  </a:cubicBezTo>
                  <a:cubicBezTo>
                    <a:pt x="725" y="1733"/>
                    <a:pt x="1827" y="662"/>
                    <a:pt x="3151" y="662"/>
                  </a:cubicBezTo>
                  <a:close/>
                  <a:moveTo>
                    <a:pt x="3182" y="0"/>
                  </a:moveTo>
                  <a:cubicBezTo>
                    <a:pt x="1449" y="0"/>
                    <a:pt x="95" y="1418"/>
                    <a:pt x="95" y="3119"/>
                  </a:cubicBezTo>
                  <a:cubicBezTo>
                    <a:pt x="95" y="3655"/>
                    <a:pt x="189" y="4190"/>
                    <a:pt x="473" y="4663"/>
                  </a:cubicBezTo>
                  <a:lnTo>
                    <a:pt x="32" y="5766"/>
                  </a:lnTo>
                  <a:cubicBezTo>
                    <a:pt x="0" y="5860"/>
                    <a:pt x="32" y="5986"/>
                    <a:pt x="126" y="6112"/>
                  </a:cubicBezTo>
                  <a:cubicBezTo>
                    <a:pt x="189" y="6175"/>
                    <a:pt x="315" y="6238"/>
                    <a:pt x="473" y="6238"/>
                  </a:cubicBezTo>
                  <a:lnTo>
                    <a:pt x="1764" y="5923"/>
                  </a:lnTo>
                  <a:cubicBezTo>
                    <a:pt x="2206" y="6144"/>
                    <a:pt x="2678" y="6238"/>
                    <a:pt x="3182" y="6238"/>
                  </a:cubicBezTo>
                  <a:cubicBezTo>
                    <a:pt x="4915" y="6238"/>
                    <a:pt x="6301" y="4820"/>
                    <a:pt x="6301" y="3119"/>
                  </a:cubicBezTo>
                  <a:cubicBezTo>
                    <a:pt x="6301" y="1386"/>
                    <a:pt x="4883" y="0"/>
                    <a:pt x="3182" y="0"/>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 name="Google Shape;243;p32"/>
            <p:cNvSpPr/>
            <p:nvPr/>
          </p:nvSpPr>
          <p:spPr>
            <a:xfrm>
              <a:off x="895000" y="2058450"/>
              <a:ext cx="17350" cy="18125"/>
            </a:xfrm>
            <a:custGeom>
              <a:rect b="b" l="l" r="r" t="t"/>
              <a:pathLst>
                <a:path extrusionOk="0" h="725" w="694">
                  <a:moveTo>
                    <a:pt x="347" y="0"/>
                  </a:moveTo>
                  <a:cubicBezTo>
                    <a:pt x="158" y="0"/>
                    <a:pt x="0" y="158"/>
                    <a:pt x="0" y="378"/>
                  </a:cubicBezTo>
                  <a:cubicBezTo>
                    <a:pt x="0" y="567"/>
                    <a:pt x="158" y="725"/>
                    <a:pt x="347" y="725"/>
                  </a:cubicBezTo>
                  <a:cubicBezTo>
                    <a:pt x="536" y="725"/>
                    <a:pt x="693" y="567"/>
                    <a:pt x="693" y="378"/>
                  </a:cubicBezTo>
                  <a:cubicBezTo>
                    <a:pt x="693" y="158"/>
                    <a:pt x="536" y="0"/>
                    <a:pt x="347" y="0"/>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44" name="Google Shape;244;p32"/>
          <p:cNvGrpSpPr/>
          <p:nvPr/>
        </p:nvGrpSpPr>
        <p:grpSpPr>
          <a:xfrm>
            <a:off x="7131865" y="2080339"/>
            <a:ext cx="533571" cy="451869"/>
            <a:chOff x="2676100" y="1456375"/>
            <a:chExt cx="501100" cy="424450"/>
          </a:xfrm>
        </p:grpSpPr>
        <p:sp>
          <p:nvSpPr>
            <p:cNvPr id="245" name="Google Shape;245;p32"/>
            <p:cNvSpPr/>
            <p:nvPr/>
          </p:nvSpPr>
          <p:spPr>
            <a:xfrm>
              <a:off x="3079725" y="1534750"/>
              <a:ext cx="97475" cy="268275"/>
            </a:xfrm>
            <a:custGeom>
              <a:rect b="b" l="l" r="r" t="t"/>
              <a:pathLst>
                <a:path extrusionOk="0" h="10731" w="3899">
                  <a:moveTo>
                    <a:pt x="621" y="1"/>
                  </a:moveTo>
                  <a:cubicBezTo>
                    <a:pt x="476" y="1"/>
                    <a:pt x="331" y="56"/>
                    <a:pt x="221" y="166"/>
                  </a:cubicBezTo>
                  <a:cubicBezTo>
                    <a:pt x="0" y="387"/>
                    <a:pt x="0" y="746"/>
                    <a:pt x="221" y="966"/>
                  </a:cubicBezTo>
                  <a:cubicBezTo>
                    <a:pt x="2657" y="3397"/>
                    <a:pt x="2657" y="7340"/>
                    <a:pt x="221" y="9771"/>
                  </a:cubicBezTo>
                  <a:cubicBezTo>
                    <a:pt x="6" y="9992"/>
                    <a:pt x="9" y="10345"/>
                    <a:pt x="230" y="10565"/>
                  </a:cubicBezTo>
                  <a:cubicBezTo>
                    <a:pt x="340" y="10675"/>
                    <a:pt x="484" y="10730"/>
                    <a:pt x="629" y="10730"/>
                  </a:cubicBezTo>
                  <a:cubicBezTo>
                    <a:pt x="770" y="10730"/>
                    <a:pt x="912" y="10677"/>
                    <a:pt x="1021" y="10571"/>
                  </a:cubicBezTo>
                  <a:cubicBezTo>
                    <a:pt x="3898" y="7700"/>
                    <a:pt x="3898" y="3038"/>
                    <a:pt x="1021" y="166"/>
                  </a:cubicBezTo>
                  <a:cubicBezTo>
                    <a:pt x="911" y="56"/>
                    <a:pt x="766" y="1"/>
                    <a:pt x="621" y="1"/>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246" name="Google Shape;246;p32"/>
            <p:cNvSpPr/>
            <p:nvPr/>
          </p:nvSpPr>
          <p:spPr>
            <a:xfrm>
              <a:off x="3039725" y="1574925"/>
              <a:ext cx="75350" cy="188250"/>
            </a:xfrm>
            <a:custGeom>
              <a:rect b="b" l="l" r="r" t="t"/>
              <a:pathLst>
                <a:path extrusionOk="0" h="7530" w="3014">
                  <a:moveTo>
                    <a:pt x="629" y="1"/>
                  </a:moveTo>
                  <a:cubicBezTo>
                    <a:pt x="484" y="1"/>
                    <a:pt x="339" y="56"/>
                    <a:pt x="230" y="166"/>
                  </a:cubicBezTo>
                  <a:cubicBezTo>
                    <a:pt x="12" y="383"/>
                    <a:pt x="9" y="736"/>
                    <a:pt x="224" y="960"/>
                  </a:cubicBezTo>
                  <a:cubicBezTo>
                    <a:pt x="1769" y="2506"/>
                    <a:pt x="1769" y="5018"/>
                    <a:pt x="224" y="6564"/>
                  </a:cubicBezTo>
                  <a:cubicBezTo>
                    <a:pt x="0" y="6784"/>
                    <a:pt x="0" y="7144"/>
                    <a:pt x="224" y="7364"/>
                  </a:cubicBezTo>
                  <a:cubicBezTo>
                    <a:pt x="334" y="7474"/>
                    <a:pt x="479" y="7529"/>
                    <a:pt x="624" y="7529"/>
                  </a:cubicBezTo>
                  <a:cubicBezTo>
                    <a:pt x="769" y="7529"/>
                    <a:pt x="913" y="7474"/>
                    <a:pt x="1024" y="7364"/>
                  </a:cubicBezTo>
                  <a:cubicBezTo>
                    <a:pt x="3013" y="5374"/>
                    <a:pt x="3013" y="2149"/>
                    <a:pt x="1024" y="160"/>
                  </a:cubicBezTo>
                  <a:cubicBezTo>
                    <a:pt x="913" y="53"/>
                    <a:pt x="771" y="1"/>
                    <a:pt x="629" y="1"/>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247" name="Google Shape;247;p32"/>
            <p:cNvSpPr/>
            <p:nvPr/>
          </p:nvSpPr>
          <p:spPr>
            <a:xfrm>
              <a:off x="2676100" y="1456375"/>
              <a:ext cx="340700" cy="424450"/>
            </a:xfrm>
            <a:custGeom>
              <a:rect b="b" l="l" r="r" t="t"/>
              <a:pathLst>
                <a:path extrusionOk="0" h="16978" w="13628">
                  <a:moveTo>
                    <a:pt x="2265" y="6792"/>
                  </a:moveTo>
                  <a:lnTo>
                    <a:pt x="2265" y="10189"/>
                  </a:lnTo>
                  <a:lnTo>
                    <a:pt x="1700" y="10189"/>
                  </a:lnTo>
                  <a:cubicBezTo>
                    <a:pt x="1386" y="10189"/>
                    <a:pt x="1133" y="9935"/>
                    <a:pt x="1133" y="9621"/>
                  </a:cubicBezTo>
                  <a:lnTo>
                    <a:pt x="1133" y="7356"/>
                  </a:lnTo>
                  <a:cubicBezTo>
                    <a:pt x="1133" y="7042"/>
                    <a:pt x="1386" y="6792"/>
                    <a:pt x="1700" y="6792"/>
                  </a:cubicBezTo>
                  <a:close/>
                  <a:moveTo>
                    <a:pt x="5701" y="5659"/>
                  </a:moveTo>
                  <a:lnTo>
                    <a:pt x="5701" y="11321"/>
                  </a:lnTo>
                  <a:lnTo>
                    <a:pt x="3965" y="11321"/>
                  </a:lnTo>
                  <a:cubicBezTo>
                    <a:pt x="3651" y="11321"/>
                    <a:pt x="3397" y="11067"/>
                    <a:pt x="3397" y="10753"/>
                  </a:cubicBezTo>
                  <a:lnTo>
                    <a:pt x="3397" y="6224"/>
                  </a:lnTo>
                  <a:cubicBezTo>
                    <a:pt x="3397" y="5910"/>
                    <a:pt x="3651" y="5659"/>
                    <a:pt x="3965" y="5659"/>
                  </a:cubicBezTo>
                  <a:close/>
                  <a:moveTo>
                    <a:pt x="10230" y="2827"/>
                  </a:moveTo>
                  <a:lnTo>
                    <a:pt x="10230" y="14150"/>
                  </a:lnTo>
                  <a:lnTo>
                    <a:pt x="6833" y="11602"/>
                  </a:lnTo>
                  <a:lnTo>
                    <a:pt x="6833" y="5376"/>
                  </a:lnTo>
                  <a:lnTo>
                    <a:pt x="10230" y="2827"/>
                  </a:lnTo>
                  <a:close/>
                  <a:moveTo>
                    <a:pt x="11927" y="1130"/>
                  </a:moveTo>
                  <a:cubicBezTo>
                    <a:pt x="12241" y="1130"/>
                    <a:pt x="12495" y="1381"/>
                    <a:pt x="12495" y="1695"/>
                  </a:cubicBezTo>
                  <a:lnTo>
                    <a:pt x="12495" y="15282"/>
                  </a:lnTo>
                  <a:cubicBezTo>
                    <a:pt x="12495" y="15596"/>
                    <a:pt x="12241" y="15847"/>
                    <a:pt x="11927" y="15847"/>
                  </a:cubicBezTo>
                  <a:cubicBezTo>
                    <a:pt x="11613" y="15847"/>
                    <a:pt x="11363" y="15596"/>
                    <a:pt x="11363" y="15282"/>
                  </a:cubicBezTo>
                  <a:lnTo>
                    <a:pt x="11363" y="1695"/>
                  </a:lnTo>
                  <a:cubicBezTo>
                    <a:pt x="11363" y="1381"/>
                    <a:pt x="11613" y="1130"/>
                    <a:pt x="11927" y="1130"/>
                  </a:cubicBezTo>
                  <a:close/>
                  <a:moveTo>
                    <a:pt x="11925" y="0"/>
                  </a:moveTo>
                  <a:cubicBezTo>
                    <a:pt x="11115" y="0"/>
                    <a:pt x="10405" y="580"/>
                    <a:pt x="10257" y="1393"/>
                  </a:cubicBezTo>
                  <a:lnTo>
                    <a:pt x="6079" y="4527"/>
                  </a:lnTo>
                  <a:lnTo>
                    <a:pt x="3965" y="4527"/>
                  </a:lnTo>
                  <a:cubicBezTo>
                    <a:pt x="3243" y="4527"/>
                    <a:pt x="2603" y="4980"/>
                    <a:pt x="2362" y="5659"/>
                  </a:cubicBezTo>
                  <a:lnTo>
                    <a:pt x="1700" y="5659"/>
                  </a:lnTo>
                  <a:cubicBezTo>
                    <a:pt x="761" y="5659"/>
                    <a:pt x="0" y="6417"/>
                    <a:pt x="0" y="7356"/>
                  </a:cubicBezTo>
                  <a:lnTo>
                    <a:pt x="0" y="9621"/>
                  </a:lnTo>
                  <a:cubicBezTo>
                    <a:pt x="0" y="10560"/>
                    <a:pt x="761" y="11318"/>
                    <a:pt x="1700" y="11321"/>
                  </a:cubicBezTo>
                  <a:lnTo>
                    <a:pt x="2362" y="11321"/>
                  </a:lnTo>
                  <a:cubicBezTo>
                    <a:pt x="2603" y="11997"/>
                    <a:pt x="3243" y="12450"/>
                    <a:pt x="3965" y="12453"/>
                  </a:cubicBezTo>
                  <a:lnTo>
                    <a:pt x="6079" y="12453"/>
                  </a:lnTo>
                  <a:lnTo>
                    <a:pt x="10257" y="15584"/>
                  </a:lnTo>
                  <a:cubicBezTo>
                    <a:pt x="10405" y="16397"/>
                    <a:pt x="11115" y="16977"/>
                    <a:pt x="11925" y="16977"/>
                  </a:cubicBezTo>
                  <a:cubicBezTo>
                    <a:pt x="11976" y="16977"/>
                    <a:pt x="12027" y="16975"/>
                    <a:pt x="12078" y="16970"/>
                  </a:cubicBezTo>
                  <a:cubicBezTo>
                    <a:pt x="12954" y="16892"/>
                    <a:pt x="13624" y="16161"/>
                    <a:pt x="13627" y="15282"/>
                  </a:cubicBezTo>
                  <a:lnTo>
                    <a:pt x="13627" y="1695"/>
                  </a:lnTo>
                  <a:cubicBezTo>
                    <a:pt x="13624" y="816"/>
                    <a:pt x="12954" y="85"/>
                    <a:pt x="12078" y="7"/>
                  </a:cubicBezTo>
                  <a:cubicBezTo>
                    <a:pt x="12027" y="2"/>
                    <a:pt x="11976" y="0"/>
                    <a:pt x="11925" y="0"/>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grpSp>
      <p:sp>
        <p:nvSpPr>
          <p:cNvPr id="248" name="Google Shape;248;p32"/>
          <p:cNvSpPr txBox="1"/>
          <p:nvPr/>
        </p:nvSpPr>
        <p:spPr>
          <a:xfrm>
            <a:off x="5993913" y="6303900"/>
            <a:ext cx="2809500" cy="554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Calibri"/>
                <a:ea typeface="Calibri"/>
                <a:cs typeface="Calibri"/>
                <a:sym typeface="Calibri"/>
              </a:rPr>
              <a:t>Olmec people, </a:t>
            </a:r>
            <a:r>
              <a:rPr i="1" lang="en-US" sz="1000" u="none" cap="none" strike="noStrike">
                <a:solidFill>
                  <a:schemeClr val="dk1"/>
                </a:solidFill>
                <a:latin typeface="Calibri"/>
                <a:ea typeface="Calibri"/>
                <a:cs typeface="Calibri"/>
                <a:sym typeface="Calibri"/>
              </a:rPr>
              <a:t>Standing Figure Holding a Were-Jaguar Baby</a:t>
            </a:r>
            <a:r>
              <a:rPr lang="en-US" sz="1000" u="none" cap="none" strike="noStrike">
                <a:solidFill>
                  <a:schemeClr val="dk1"/>
                </a:solidFill>
                <a:latin typeface="Calibri"/>
                <a:ea typeface="Calibri"/>
                <a:cs typeface="Calibri"/>
                <a:sym typeface="Calibri"/>
              </a:rPr>
              <a:t>, </a:t>
            </a:r>
            <a:r>
              <a:rPr lang="en-US" sz="1000">
                <a:solidFill>
                  <a:schemeClr val="dk1"/>
                </a:solidFill>
                <a:latin typeface="Calibri"/>
                <a:ea typeface="Calibri"/>
                <a:cs typeface="Calibri"/>
                <a:sym typeface="Calibri"/>
              </a:rPr>
              <a:t>c. 900–300 BC, j</a:t>
            </a:r>
            <a:r>
              <a:rPr b="0" i="0" lang="en-US" sz="1000" u="none" cap="none" strike="noStrike">
                <a:solidFill>
                  <a:schemeClr val="dk1"/>
                </a:solidFill>
                <a:latin typeface="Calibri"/>
                <a:ea typeface="Calibri"/>
                <a:cs typeface="Calibri"/>
                <a:sym typeface="Calibri"/>
              </a:rPr>
              <a:t>ade (jadeite)</a:t>
            </a:r>
            <a:r>
              <a:rPr lang="en-US" sz="1000">
                <a:solidFill>
                  <a:schemeClr val="dk1"/>
                </a:solidFill>
                <a:latin typeface="Calibri"/>
                <a:ea typeface="Calibri"/>
                <a:cs typeface="Calibri"/>
                <a:sym typeface="Calibri"/>
              </a:rPr>
              <a:t>. Kimbell Art Museum</a:t>
            </a:r>
            <a:endParaRPr b="0" i="0" sz="1000" u="none" cap="none" strike="noStrik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8D8D8"/>
        </a:solidFill>
      </p:bgPr>
    </p:bg>
    <p:spTree>
      <p:nvGrpSpPr>
        <p:cNvPr id="252" name="Shape 252"/>
        <p:cNvGrpSpPr/>
        <p:nvPr/>
      </p:nvGrpSpPr>
      <p:grpSpPr>
        <a:xfrm>
          <a:off x="0" y="0"/>
          <a:ext cx="0" cy="0"/>
          <a:chOff x="0" y="0"/>
          <a:chExt cx="0" cy="0"/>
        </a:xfrm>
      </p:grpSpPr>
      <p:grpSp>
        <p:nvGrpSpPr>
          <p:cNvPr id="253" name="Google Shape;253;p33"/>
          <p:cNvGrpSpPr/>
          <p:nvPr/>
        </p:nvGrpSpPr>
        <p:grpSpPr>
          <a:xfrm>
            <a:off x="7229585" y="483695"/>
            <a:ext cx="533537" cy="510347"/>
            <a:chOff x="5049750" y="832600"/>
            <a:chExt cx="505100" cy="483100"/>
          </a:xfrm>
        </p:grpSpPr>
        <p:sp>
          <p:nvSpPr>
            <p:cNvPr id="254" name="Google Shape;254;p33"/>
            <p:cNvSpPr/>
            <p:nvPr/>
          </p:nvSpPr>
          <p:spPr>
            <a:xfrm>
              <a:off x="5049750" y="832600"/>
              <a:ext cx="505100" cy="483100"/>
            </a:xfrm>
            <a:custGeom>
              <a:rect b="b" l="l" r="r" t="t"/>
              <a:pathLst>
                <a:path extrusionOk="0" h="19324" w="20204">
                  <a:moveTo>
                    <a:pt x="12136" y="1129"/>
                  </a:moveTo>
                  <a:cubicBezTo>
                    <a:pt x="13730" y="1129"/>
                    <a:pt x="15325" y="1737"/>
                    <a:pt x="16538" y="2952"/>
                  </a:cubicBezTo>
                  <a:cubicBezTo>
                    <a:pt x="18969" y="5383"/>
                    <a:pt x="18969" y="9323"/>
                    <a:pt x="16538" y="11757"/>
                  </a:cubicBezTo>
                  <a:cubicBezTo>
                    <a:pt x="15341" y="12950"/>
                    <a:pt x="13747" y="13579"/>
                    <a:pt x="12129" y="13579"/>
                  </a:cubicBezTo>
                  <a:cubicBezTo>
                    <a:pt x="11233" y="13579"/>
                    <a:pt x="10329" y="13386"/>
                    <a:pt x="9482" y="12989"/>
                  </a:cubicBezTo>
                  <a:cubicBezTo>
                    <a:pt x="9461" y="12980"/>
                    <a:pt x="9440" y="12968"/>
                    <a:pt x="9419" y="12959"/>
                  </a:cubicBezTo>
                  <a:cubicBezTo>
                    <a:pt x="8794" y="12657"/>
                    <a:pt x="8223" y="12249"/>
                    <a:pt x="7734" y="11757"/>
                  </a:cubicBezTo>
                  <a:cubicBezTo>
                    <a:pt x="5306" y="9329"/>
                    <a:pt x="5306" y="5380"/>
                    <a:pt x="7734" y="2952"/>
                  </a:cubicBezTo>
                  <a:cubicBezTo>
                    <a:pt x="8948" y="1737"/>
                    <a:pt x="10542" y="1129"/>
                    <a:pt x="12136" y="1129"/>
                  </a:cubicBezTo>
                  <a:close/>
                  <a:moveTo>
                    <a:pt x="5871" y="11216"/>
                  </a:moveTo>
                  <a:cubicBezTo>
                    <a:pt x="6475" y="12195"/>
                    <a:pt x="7296" y="13016"/>
                    <a:pt x="8271" y="13620"/>
                  </a:cubicBezTo>
                  <a:lnTo>
                    <a:pt x="7734" y="14160"/>
                  </a:lnTo>
                  <a:cubicBezTo>
                    <a:pt x="7622" y="14271"/>
                    <a:pt x="7477" y="14326"/>
                    <a:pt x="7332" y="14326"/>
                  </a:cubicBezTo>
                  <a:cubicBezTo>
                    <a:pt x="7188" y="14326"/>
                    <a:pt x="7044" y="14271"/>
                    <a:pt x="6934" y="14160"/>
                  </a:cubicBezTo>
                  <a:lnTo>
                    <a:pt x="5330" y="12557"/>
                  </a:lnTo>
                  <a:cubicBezTo>
                    <a:pt x="5110" y="12337"/>
                    <a:pt x="5110" y="11977"/>
                    <a:pt x="5330" y="11757"/>
                  </a:cubicBezTo>
                  <a:lnTo>
                    <a:pt x="5871" y="11216"/>
                  </a:lnTo>
                  <a:close/>
                  <a:moveTo>
                    <a:pt x="4932" y="13762"/>
                  </a:moveTo>
                  <a:lnTo>
                    <a:pt x="5732" y="14562"/>
                  </a:lnTo>
                  <a:lnTo>
                    <a:pt x="4932" y="15362"/>
                  </a:lnTo>
                  <a:lnTo>
                    <a:pt x="4131" y="14562"/>
                  </a:lnTo>
                  <a:lnTo>
                    <a:pt x="4932" y="13762"/>
                  </a:lnTo>
                  <a:close/>
                  <a:moveTo>
                    <a:pt x="3328" y="15362"/>
                  </a:moveTo>
                  <a:lnTo>
                    <a:pt x="4128" y="16162"/>
                  </a:lnTo>
                  <a:lnTo>
                    <a:pt x="2268" y="18025"/>
                  </a:lnTo>
                  <a:cubicBezTo>
                    <a:pt x="2157" y="18135"/>
                    <a:pt x="2013" y="18190"/>
                    <a:pt x="1868" y="18190"/>
                  </a:cubicBezTo>
                  <a:cubicBezTo>
                    <a:pt x="1723" y="18190"/>
                    <a:pt x="1577" y="18134"/>
                    <a:pt x="1465" y="18022"/>
                  </a:cubicBezTo>
                  <a:cubicBezTo>
                    <a:pt x="1245" y="17802"/>
                    <a:pt x="1245" y="17443"/>
                    <a:pt x="1465" y="17222"/>
                  </a:cubicBezTo>
                  <a:lnTo>
                    <a:pt x="3328" y="15362"/>
                  </a:lnTo>
                  <a:close/>
                  <a:moveTo>
                    <a:pt x="12135" y="1"/>
                  </a:moveTo>
                  <a:cubicBezTo>
                    <a:pt x="10250" y="1"/>
                    <a:pt x="8365" y="718"/>
                    <a:pt x="6931" y="2152"/>
                  </a:cubicBezTo>
                  <a:cubicBezTo>
                    <a:pt x="4769" y="4311"/>
                    <a:pt x="4237" y="7493"/>
                    <a:pt x="5330" y="10157"/>
                  </a:cubicBezTo>
                  <a:lnTo>
                    <a:pt x="4527" y="10957"/>
                  </a:lnTo>
                  <a:cubicBezTo>
                    <a:pt x="4020" y="11467"/>
                    <a:pt x="3887" y="12240"/>
                    <a:pt x="4198" y="12892"/>
                  </a:cubicBezTo>
                  <a:lnTo>
                    <a:pt x="665" y="16422"/>
                  </a:lnTo>
                  <a:cubicBezTo>
                    <a:pt x="1" y="17086"/>
                    <a:pt x="1" y="18161"/>
                    <a:pt x="665" y="18825"/>
                  </a:cubicBezTo>
                  <a:cubicBezTo>
                    <a:pt x="996" y="19158"/>
                    <a:pt x="1431" y="19324"/>
                    <a:pt x="1865" y="19324"/>
                  </a:cubicBezTo>
                  <a:cubicBezTo>
                    <a:pt x="2300" y="19324"/>
                    <a:pt x="2735" y="19158"/>
                    <a:pt x="3066" y="18825"/>
                  </a:cubicBezTo>
                  <a:lnTo>
                    <a:pt x="6598" y="15293"/>
                  </a:lnTo>
                  <a:cubicBezTo>
                    <a:pt x="6831" y="15403"/>
                    <a:pt x="7081" y="15457"/>
                    <a:pt x="7328" y="15457"/>
                  </a:cubicBezTo>
                  <a:cubicBezTo>
                    <a:pt x="7770" y="15457"/>
                    <a:pt x="8206" y="15286"/>
                    <a:pt x="8531" y="14961"/>
                  </a:cubicBezTo>
                  <a:lnTo>
                    <a:pt x="9331" y="14163"/>
                  </a:lnTo>
                  <a:cubicBezTo>
                    <a:pt x="10241" y="14538"/>
                    <a:pt x="11190" y="14717"/>
                    <a:pt x="12127" y="14717"/>
                  </a:cubicBezTo>
                  <a:cubicBezTo>
                    <a:pt x="14530" y="14717"/>
                    <a:pt x="16858" y="13537"/>
                    <a:pt x="18256" y="11437"/>
                  </a:cubicBezTo>
                  <a:cubicBezTo>
                    <a:pt x="20204" y="8520"/>
                    <a:pt x="19821" y="4631"/>
                    <a:pt x="17342" y="2152"/>
                  </a:cubicBezTo>
                  <a:cubicBezTo>
                    <a:pt x="15906" y="718"/>
                    <a:pt x="14020" y="1"/>
                    <a:pt x="12135" y="1"/>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sp>
          <p:nvSpPr>
            <p:cNvPr id="255" name="Google Shape;255;p33"/>
            <p:cNvSpPr/>
            <p:nvPr/>
          </p:nvSpPr>
          <p:spPr>
            <a:xfrm>
              <a:off x="5216725" y="889175"/>
              <a:ext cx="276000" cy="254400"/>
            </a:xfrm>
            <a:custGeom>
              <a:rect b="b" l="l" r="r" t="t"/>
              <a:pathLst>
                <a:path extrusionOk="0" h="10176" w="11040">
                  <a:moveTo>
                    <a:pt x="5456" y="1133"/>
                  </a:moveTo>
                  <a:cubicBezTo>
                    <a:pt x="6487" y="1133"/>
                    <a:pt x="7500" y="1535"/>
                    <a:pt x="8259" y="2293"/>
                  </a:cubicBezTo>
                  <a:cubicBezTo>
                    <a:pt x="9802" y="3839"/>
                    <a:pt x="9802" y="6348"/>
                    <a:pt x="8259" y="7897"/>
                  </a:cubicBezTo>
                  <a:cubicBezTo>
                    <a:pt x="7501" y="8653"/>
                    <a:pt x="6489" y="9055"/>
                    <a:pt x="5460" y="9055"/>
                  </a:cubicBezTo>
                  <a:cubicBezTo>
                    <a:pt x="4948" y="9055"/>
                    <a:pt x="4433" y="8956"/>
                    <a:pt x="3941" y="8751"/>
                  </a:cubicBezTo>
                  <a:cubicBezTo>
                    <a:pt x="2462" y="8138"/>
                    <a:pt x="1499" y="6695"/>
                    <a:pt x="1499" y="5095"/>
                  </a:cubicBezTo>
                  <a:cubicBezTo>
                    <a:pt x="1499" y="3491"/>
                    <a:pt x="2462" y="2048"/>
                    <a:pt x="3941" y="1435"/>
                  </a:cubicBezTo>
                  <a:cubicBezTo>
                    <a:pt x="4431" y="1232"/>
                    <a:pt x="4946" y="1133"/>
                    <a:pt x="5456" y="1133"/>
                  </a:cubicBezTo>
                  <a:close/>
                  <a:moveTo>
                    <a:pt x="5468" y="1"/>
                  </a:moveTo>
                  <a:cubicBezTo>
                    <a:pt x="5465" y="1"/>
                    <a:pt x="5461" y="1"/>
                    <a:pt x="5457" y="1"/>
                  </a:cubicBezTo>
                  <a:cubicBezTo>
                    <a:pt x="3029" y="4"/>
                    <a:pt x="943" y="1719"/>
                    <a:pt x="472" y="4098"/>
                  </a:cubicBezTo>
                  <a:cubicBezTo>
                    <a:pt x="1" y="6481"/>
                    <a:pt x="1275" y="8860"/>
                    <a:pt x="3519" y="9787"/>
                  </a:cubicBezTo>
                  <a:cubicBezTo>
                    <a:pt x="4151" y="10049"/>
                    <a:pt x="4811" y="10175"/>
                    <a:pt x="5463" y="10175"/>
                  </a:cubicBezTo>
                  <a:cubicBezTo>
                    <a:pt x="7120" y="10175"/>
                    <a:pt x="8725" y="9362"/>
                    <a:pt x="9693" y="7912"/>
                  </a:cubicBezTo>
                  <a:cubicBezTo>
                    <a:pt x="11040" y="5895"/>
                    <a:pt x="10774" y="3207"/>
                    <a:pt x="9059" y="1492"/>
                  </a:cubicBezTo>
                  <a:cubicBezTo>
                    <a:pt x="8108" y="535"/>
                    <a:pt x="6814" y="1"/>
                    <a:pt x="5468" y="1"/>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435D74"/>
                </a:solidFill>
                <a:latin typeface="Arial"/>
                <a:ea typeface="Arial"/>
                <a:cs typeface="Arial"/>
                <a:sym typeface="Arial"/>
              </a:endParaRPr>
            </a:p>
          </p:txBody>
        </p:sp>
      </p:grpSp>
      <p:sp>
        <p:nvSpPr>
          <p:cNvPr id="256" name="Google Shape;256;p33"/>
          <p:cNvSpPr txBox="1"/>
          <p:nvPr/>
        </p:nvSpPr>
        <p:spPr>
          <a:xfrm>
            <a:off x="7991875" y="388100"/>
            <a:ext cx="3924300" cy="317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What </a:t>
            </a:r>
            <a:r>
              <a:rPr b="1" i="0" lang="en-US" sz="2000" u="none" cap="none" strike="noStrike">
                <a:solidFill>
                  <a:srgbClr val="000000"/>
                </a:solidFill>
                <a:latin typeface="Calibri"/>
                <a:ea typeface="Calibri"/>
                <a:cs typeface="Calibri"/>
                <a:sym typeface="Calibri"/>
              </a:rPr>
              <a:t>material</a:t>
            </a:r>
            <a:r>
              <a:rPr b="0" i="0" lang="en-US" sz="2000" u="none" cap="none" strike="noStrike">
                <a:solidFill>
                  <a:srgbClr val="000000"/>
                </a:solidFill>
                <a:latin typeface="Calibri"/>
                <a:ea typeface="Calibri"/>
                <a:cs typeface="Calibri"/>
                <a:sym typeface="Calibri"/>
              </a:rPr>
              <a:t> is this? Describe its </a:t>
            </a:r>
            <a:r>
              <a:rPr b="1" i="0" lang="en-US" sz="2000" u="none" cap="none" strike="noStrike">
                <a:solidFill>
                  <a:srgbClr val="000000"/>
                </a:solidFill>
                <a:latin typeface="Calibri"/>
                <a:ea typeface="Calibri"/>
                <a:cs typeface="Calibri"/>
                <a:sym typeface="Calibri"/>
              </a:rPr>
              <a:t>color</a:t>
            </a:r>
            <a:r>
              <a:rPr b="0" i="0" lang="en-US" sz="2000" u="none" cap="none" strike="noStrike">
                <a:solidFill>
                  <a:srgbClr val="000000"/>
                </a:solidFill>
                <a:latin typeface="Calibri"/>
                <a:ea typeface="Calibri"/>
                <a:cs typeface="Calibri"/>
                <a:sym typeface="Calibri"/>
              </a:rPr>
              <a:t> and </a:t>
            </a:r>
            <a:r>
              <a:rPr b="1" i="0" lang="en-US" sz="2000" u="none" cap="none" strike="noStrike">
                <a:solidFill>
                  <a:srgbClr val="000000"/>
                </a:solidFill>
                <a:latin typeface="Calibri"/>
                <a:ea typeface="Calibri"/>
                <a:cs typeface="Calibri"/>
                <a:sym typeface="Calibri"/>
              </a:rPr>
              <a:t>texture</a:t>
            </a:r>
            <a:r>
              <a:rPr b="0" i="0" lang="en-US" sz="2000" u="none" cap="none" strike="noStrike">
                <a:solidFill>
                  <a:srgbClr val="000000"/>
                </a:solidFill>
                <a:latin typeface="Calibri"/>
                <a:ea typeface="Calibri"/>
                <a:cs typeface="Calibri"/>
                <a:sym typeface="Calibri"/>
              </a:rPr>
              <a:t>.</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1" i="0" lang="en-US" sz="2000" u="none" cap="none" strike="noStrike">
                <a:solidFill>
                  <a:srgbClr val="000000"/>
                </a:solidFill>
                <a:latin typeface="Calibri"/>
                <a:ea typeface="Calibri"/>
                <a:cs typeface="Calibri"/>
                <a:sym typeface="Calibri"/>
              </a:rPr>
              <a:t>Research</a:t>
            </a:r>
            <a:r>
              <a:rPr b="0" i="0" lang="en-US" sz="2000" u="none" cap="none" strike="noStrike">
                <a:solidFill>
                  <a:srgbClr val="000000"/>
                </a:solidFill>
                <a:latin typeface="Calibri"/>
                <a:ea typeface="Calibri"/>
                <a:cs typeface="Calibri"/>
                <a:sym typeface="Calibri"/>
              </a:rPr>
              <a:t> the Olmecs and </a:t>
            </a:r>
            <a:r>
              <a:rPr b="1" i="0" lang="en-US" sz="2000" u="none" cap="none" strike="noStrike">
                <a:solidFill>
                  <a:srgbClr val="000000"/>
                </a:solidFill>
                <a:latin typeface="Calibri"/>
                <a:ea typeface="Calibri"/>
                <a:cs typeface="Calibri"/>
                <a:sym typeface="Calibri"/>
              </a:rPr>
              <a:t>compare </a:t>
            </a:r>
            <a:r>
              <a:rPr b="0" i="0" lang="en-US" sz="2000" u="none" cap="none" strike="noStrike">
                <a:solidFill>
                  <a:srgbClr val="000000"/>
                </a:solidFill>
                <a:latin typeface="Calibri"/>
                <a:ea typeface="Calibri"/>
                <a:cs typeface="Calibri"/>
                <a:sym typeface="Calibri"/>
              </a:rPr>
              <a:t>this sculpture to others created by them.</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 </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Quattrocento Sans"/>
              <a:ea typeface="Quattrocento Sans"/>
              <a:cs typeface="Quattrocento Sans"/>
              <a:sym typeface="Quattrocento Sans"/>
            </a:endParaRPr>
          </a:p>
        </p:txBody>
      </p:sp>
      <p:pic>
        <p:nvPicPr>
          <p:cNvPr id="257" name="Google Shape;257;p33"/>
          <p:cNvPicPr preferRelativeResize="0"/>
          <p:nvPr/>
        </p:nvPicPr>
        <p:blipFill rotWithShape="1">
          <a:blip r:embed="rId3">
            <a:alphaModFix/>
          </a:blip>
          <a:srcRect b="0" l="0" r="0" t="0"/>
          <a:stretch/>
        </p:blipFill>
        <p:spPr>
          <a:xfrm>
            <a:off x="843434" y="-1250"/>
            <a:ext cx="5148723" cy="6860498"/>
          </a:xfrm>
          <a:prstGeom prst="rect">
            <a:avLst/>
          </a:prstGeom>
          <a:noFill/>
          <a:ln>
            <a:noFill/>
          </a:ln>
        </p:spPr>
      </p:pic>
      <p:grpSp>
        <p:nvGrpSpPr>
          <p:cNvPr id="258" name="Google Shape;258;p33"/>
          <p:cNvGrpSpPr/>
          <p:nvPr/>
        </p:nvGrpSpPr>
        <p:grpSpPr>
          <a:xfrm>
            <a:off x="7228301" y="1697524"/>
            <a:ext cx="533560" cy="418376"/>
            <a:chOff x="-41694200" y="2382950"/>
            <a:chExt cx="317425" cy="248900"/>
          </a:xfrm>
        </p:grpSpPr>
        <p:sp>
          <p:nvSpPr>
            <p:cNvPr id="259" name="Google Shape;259;p33"/>
            <p:cNvSpPr/>
            <p:nvPr/>
          </p:nvSpPr>
          <p:spPr>
            <a:xfrm>
              <a:off x="-41694200" y="2382950"/>
              <a:ext cx="317425" cy="248900"/>
            </a:xfrm>
            <a:custGeom>
              <a:rect b="b" l="l" r="r" t="t"/>
              <a:pathLst>
                <a:path extrusionOk="0" h="9956" w="12697">
                  <a:moveTo>
                    <a:pt x="10555" y="851"/>
                  </a:moveTo>
                  <a:cubicBezTo>
                    <a:pt x="10807" y="851"/>
                    <a:pt x="10964" y="1040"/>
                    <a:pt x="10964" y="1292"/>
                  </a:cubicBezTo>
                  <a:lnTo>
                    <a:pt x="10964" y="7499"/>
                  </a:lnTo>
                  <a:lnTo>
                    <a:pt x="1576" y="7499"/>
                  </a:lnTo>
                  <a:lnTo>
                    <a:pt x="1576" y="1292"/>
                  </a:lnTo>
                  <a:lnTo>
                    <a:pt x="1607" y="1292"/>
                  </a:lnTo>
                  <a:cubicBezTo>
                    <a:pt x="1607" y="1040"/>
                    <a:pt x="1828" y="882"/>
                    <a:pt x="2017" y="851"/>
                  </a:cubicBezTo>
                  <a:close/>
                  <a:moveTo>
                    <a:pt x="8507" y="8286"/>
                  </a:moveTo>
                  <a:lnTo>
                    <a:pt x="8507" y="8727"/>
                  </a:lnTo>
                  <a:cubicBezTo>
                    <a:pt x="8507" y="8918"/>
                    <a:pt x="8633" y="9073"/>
                    <a:pt x="8777" y="9137"/>
                  </a:cubicBezTo>
                  <a:lnTo>
                    <a:pt x="1198" y="9137"/>
                  </a:lnTo>
                  <a:cubicBezTo>
                    <a:pt x="1009" y="9137"/>
                    <a:pt x="851" y="9011"/>
                    <a:pt x="788" y="8853"/>
                  </a:cubicBezTo>
                  <a:cubicBezTo>
                    <a:pt x="757" y="8759"/>
                    <a:pt x="788" y="8759"/>
                    <a:pt x="788" y="8286"/>
                  </a:cubicBezTo>
                  <a:close/>
                  <a:moveTo>
                    <a:pt x="10145" y="8286"/>
                  </a:moveTo>
                  <a:lnTo>
                    <a:pt x="10145" y="8727"/>
                  </a:lnTo>
                  <a:cubicBezTo>
                    <a:pt x="10145" y="8918"/>
                    <a:pt x="10254" y="9073"/>
                    <a:pt x="10402" y="9137"/>
                  </a:cubicBezTo>
                  <a:lnTo>
                    <a:pt x="9051" y="9137"/>
                  </a:lnTo>
                  <a:cubicBezTo>
                    <a:pt x="9186" y="9073"/>
                    <a:pt x="9294" y="8918"/>
                    <a:pt x="9294" y="8727"/>
                  </a:cubicBezTo>
                  <a:lnTo>
                    <a:pt x="9294" y="8286"/>
                  </a:lnTo>
                  <a:close/>
                  <a:moveTo>
                    <a:pt x="11783" y="8286"/>
                  </a:moveTo>
                  <a:lnTo>
                    <a:pt x="11783" y="8727"/>
                  </a:lnTo>
                  <a:cubicBezTo>
                    <a:pt x="11815" y="8979"/>
                    <a:pt x="11626" y="9137"/>
                    <a:pt x="11374" y="9137"/>
                  </a:cubicBezTo>
                  <a:lnTo>
                    <a:pt x="10720" y="9137"/>
                  </a:lnTo>
                  <a:cubicBezTo>
                    <a:pt x="10874" y="9073"/>
                    <a:pt x="10964" y="8918"/>
                    <a:pt x="10964" y="8727"/>
                  </a:cubicBezTo>
                  <a:lnTo>
                    <a:pt x="10964" y="8286"/>
                  </a:lnTo>
                  <a:close/>
                  <a:moveTo>
                    <a:pt x="2048" y="0"/>
                  </a:moveTo>
                  <a:cubicBezTo>
                    <a:pt x="1387" y="0"/>
                    <a:pt x="788" y="536"/>
                    <a:pt x="820" y="1261"/>
                  </a:cubicBezTo>
                  <a:lnTo>
                    <a:pt x="820" y="7467"/>
                  </a:lnTo>
                  <a:lnTo>
                    <a:pt x="347" y="7467"/>
                  </a:lnTo>
                  <a:cubicBezTo>
                    <a:pt x="158" y="7467"/>
                    <a:pt x="0" y="7625"/>
                    <a:pt x="0" y="7814"/>
                  </a:cubicBezTo>
                  <a:lnTo>
                    <a:pt x="0" y="8696"/>
                  </a:lnTo>
                  <a:cubicBezTo>
                    <a:pt x="0" y="9357"/>
                    <a:pt x="568" y="9956"/>
                    <a:pt x="1229" y="9956"/>
                  </a:cubicBezTo>
                  <a:lnTo>
                    <a:pt x="11437" y="9956"/>
                  </a:lnTo>
                  <a:cubicBezTo>
                    <a:pt x="12098" y="9956"/>
                    <a:pt x="12697" y="9389"/>
                    <a:pt x="12697" y="8696"/>
                  </a:cubicBezTo>
                  <a:lnTo>
                    <a:pt x="12697" y="7877"/>
                  </a:lnTo>
                  <a:cubicBezTo>
                    <a:pt x="12634" y="7656"/>
                    <a:pt x="12445" y="7467"/>
                    <a:pt x="12224" y="7467"/>
                  </a:cubicBezTo>
                  <a:lnTo>
                    <a:pt x="11815" y="7467"/>
                  </a:lnTo>
                  <a:lnTo>
                    <a:pt x="11815" y="1261"/>
                  </a:lnTo>
                  <a:cubicBezTo>
                    <a:pt x="11815" y="567"/>
                    <a:pt x="11279" y="0"/>
                    <a:pt x="10586" y="0"/>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 name="Google Shape;260;p33"/>
            <p:cNvSpPr/>
            <p:nvPr/>
          </p:nvSpPr>
          <p:spPr>
            <a:xfrm>
              <a:off x="-41586600" y="2425550"/>
              <a:ext cx="107450" cy="102925"/>
            </a:xfrm>
            <a:custGeom>
              <a:rect b="b" l="l" r="r" t="t"/>
              <a:pathLst>
                <a:path extrusionOk="0" h="4117" w="4298">
                  <a:moveTo>
                    <a:pt x="1147" y="1037"/>
                  </a:moveTo>
                  <a:lnTo>
                    <a:pt x="2218" y="1384"/>
                  </a:lnTo>
                  <a:lnTo>
                    <a:pt x="1493" y="2108"/>
                  </a:lnTo>
                  <a:lnTo>
                    <a:pt x="1147" y="1037"/>
                  </a:lnTo>
                  <a:close/>
                  <a:moveTo>
                    <a:pt x="466" y="1"/>
                  </a:moveTo>
                  <a:cubicBezTo>
                    <a:pt x="209" y="1"/>
                    <a:pt x="1" y="267"/>
                    <a:pt x="107" y="533"/>
                  </a:cubicBezTo>
                  <a:lnTo>
                    <a:pt x="926" y="3022"/>
                  </a:lnTo>
                  <a:cubicBezTo>
                    <a:pt x="987" y="3184"/>
                    <a:pt x="1164" y="3293"/>
                    <a:pt x="1341" y="3293"/>
                  </a:cubicBezTo>
                  <a:cubicBezTo>
                    <a:pt x="1441" y="3293"/>
                    <a:pt x="1540" y="3259"/>
                    <a:pt x="1619" y="3180"/>
                  </a:cubicBezTo>
                  <a:lnTo>
                    <a:pt x="2155" y="2613"/>
                  </a:lnTo>
                  <a:lnTo>
                    <a:pt x="3541" y="3999"/>
                  </a:lnTo>
                  <a:cubicBezTo>
                    <a:pt x="3620" y="4077"/>
                    <a:pt x="3730" y="4117"/>
                    <a:pt x="3840" y="4117"/>
                  </a:cubicBezTo>
                  <a:cubicBezTo>
                    <a:pt x="3951" y="4117"/>
                    <a:pt x="4061" y="4077"/>
                    <a:pt x="4140" y="3999"/>
                  </a:cubicBezTo>
                  <a:cubicBezTo>
                    <a:pt x="4297" y="3841"/>
                    <a:pt x="4297" y="3558"/>
                    <a:pt x="4140" y="3400"/>
                  </a:cubicBezTo>
                  <a:lnTo>
                    <a:pt x="2722" y="2077"/>
                  </a:lnTo>
                  <a:lnTo>
                    <a:pt x="3258" y="1510"/>
                  </a:lnTo>
                  <a:cubicBezTo>
                    <a:pt x="3510" y="1289"/>
                    <a:pt x="3384" y="911"/>
                    <a:pt x="3100" y="848"/>
                  </a:cubicBezTo>
                  <a:lnTo>
                    <a:pt x="611" y="29"/>
                  </a:lnTo>
                  <a:cubicBezTo>
                    <a:pt x="562" y="10"/>
                    <a:pt x="514" y="1"/>
                    <a:pt x="466" y="1"/>
                  </a:cubicBezTo>
                  <a:close/>
                </a:path>
              </a:pathLst>
            </a:custGeom>
            <a:solidFill>
              <a:srgbClr val="6666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61" name="Google Shape;261;p33"/>
          <p:cNvSpPr txBox="1"/>
          <p:nvPr/>
        </p:nvSpPr>
        <p:spPr>
          <a:xfrm>
            <a:off x="5993913" y="6303900"/>
            <a:ext cx="2809500" cy="554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Calibri"/>
                <a:ea typeface="Calibri"/>
                <a:cs typeface="Calibri"/>
                <a:sym typeface="Calibri"/>
              </a:rPr>
              <a:t>Olmec people, </a:t>
            </a:r>
            <a:r>
              <a:rPr i="1" lang="en-US" sz="1000" u="none" cap="none" strike="noStrike">
                <a:solidFill>
                  <a:schemeClr val="dk1"/>
                </a:solidFill>
                <a:latin typeface="Calibri"/>
                <a:ea typeface="Calibri"/>
                <a:cs typeface="Calibri"/>
                <a:sym typeface="Calibri"/>
              </a:rPr>
              <a:t>Standing Figure Holding a Were-Jaguar Baby</a:t>
            </a:r>
            <a:r>
              <a:rPr lang="en-US" sz="1000" u="none" cap="none" strike="noStrike">
                <a:solidFill>
                  <a:schemeClr val="dk1"/>
                </a:solidFill>
                <a:latin typeface="Calibri"/>
                <a:ea typeface="Calibri"/>
                <a:cs typeface="Calibri"/>
                <a:sym typeface="Calibri"/>
              </a:rPr>
              <a:t>, </a:t>
            </a:r>
            <a:r>
              <a:rPr lang="en-US" sz="1000">
                <a:solidFill>
                  <a:schemeClr val="dk1"/>
                </a:solidFill>
                <a:latin typeface="Calibri"/>
                <a:ea typeface="Calibri"/>
                <a:cs typeface="Calibri"/>
                <a:sym typeface="Calibri"/>
              </a:rPr>
              <a:t>c. 900–300 BC, j</a:t>
            </a:r>
            <a:r>
              <a:rPr b="0" i="0" lang="en-US" sz="1000" u="none" cap="none" strike="noStrike">
                <a:solidFill>
                  <a:schemeClr val="dk1"/>
                </a:solidFill>
                <a:latin typeface="Calibri"/>
                <a:ea typeface="Calibri"/>
                <a:cs typeface="Calibri"/>
                <a:sym typeface="Calibri"/>
              </a:rPr>
              <a:t>ade (jadeite)</a:t>
            </a:r>
            <a:r>
              <a:rPr lang="en-US" sz="1000">
                <a:solidFill>
                  <a:schemeClr val="dk1"/>
                </a:solidFill>
                <a:latin typeface="Calibri"/>
                <a:ea typeface="Calibri"/>
                <a:cs typeface="Calibri"/>
                <a:sym typeface="Calibri"/>
              </a:rPr>
              <a:t>. Kimbell Art Museum</a:t>
            </a:r>
            <a:endParaRPr b="0" i="0" sz="1000" u="none" cap="none" strike="noStrik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454A357DA92CB449971A7F32F303882" ma:contentTypeVersion="21" ma:contentTypeDescription="Create a new document." ma:contentTypeScope="" ma:versionID="9cbe00a606d5c46bdbfcb7c96b880eed">
  <xsd:schema xmlns:xsd="http://www.w3.org/2001/XMLSchema" xmlns:xs="http://www.w3.org/2001/XMLSchema" xmlns:p="http://schemas.microsoft.com/office/2006/metadata/properties" xmlns:ns2="2d757951-7673-4265-b754-757d1e37b4dc" xmlns:ns3="0f175393-7e9f-432d-b983-c3a032084a80" targetNamespace="http://schemas.microsoft.com/office/2006/metadata/properties" ma:root="true" ma:fieldsID="5e51f256f790c3cda1ce9b399e500c2a" ns2:_="" ns3:_="">
    <xsd:import namespace="2d757951-7673-4265-b754-757d1e37b4dc"/>
    <xsd:import namespace="0f175393-7e9f-432d-b983-c3a032084a8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Location" minOccurs="0"/>
                <xsd:element ref="ns2:MediaServiceSearchProperties" minOccurs="0"/>
                <xsd:element ref="ns2:MediaServiceObjectDetectorVersions" minOccurs="0"/>
                <xsd:element ref="ns2:MediaServiceBillingMetadata" minOccurs="0"/>
                <xsd:element ref="ns2:_x0039__x002d_RainseAGlass" minOccurs="0"/>
                <xsd:element ref="ns2:date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757951-7673-4265-b754-757d1e37b4d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84060ba3-6cfe-4a62-a1bc-09ef30ad690f"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BillingMetadata" ma:index="26" nillable="true" ma:displayName="MediaServiceBillingMetadata" ma:hidden="true" ma:internalName="MediaServiceBillingMetadata" ma:readOnly="true">
      <xsd:simpleType>
        <xsd:restriction base="dms:Note"/>
      </xsd:simpleType>
    </xsd:element>
    <xsd:element name="_x0039__x002d_RainseAGlass" ma:index="27" nillable="true" ma:displayName="9-Rainse A Glass" ma:format="Dropdown" ma:internalName="_x0039__x002d_RainseAGlass">
      <xsd:simpleType>
        <xsd:restriction base="dms:Text">
          <xsd:maxLength value="255"/>
        </xsd:restriction>
      </xsd:simpleType>
    </xsd:element>
    <xsd:element name="datetime" ma:index="28" nillable="true" ma:displayName="date time" ma:format="DateOnly" ma:internalName="datetim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0f175393-7e9f-432d-b983-c3a032084a80"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e778e85d-7fde-470c-9083-32b49a45a648}" ma:internalName="TaxCatchAll" ma:showField="CatchAllData" ma:web="0f175393-7e9f-432d-b983-c3a032084a8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x0039__x002d_RainseAGlass xmlns="2d757951-7673-4265-b754-757d1e37b4dc" xsi:nil="true"/>
    <lcf76f155ced4ddcb4097134ff3c332f xmlns="2d757951-7673-4265-b754-757d1e37b4dc">
      <Terms xmlns="http://schemas.microsoft.com/office/infopath/2007/PartnerControls"/>
    </lcf76f155ced4ddcb4097134ff3c332f>
    <datetime xmlns="2d757951-7673-4265-b754-757d1e37b4dc" xsi:nil="true"/>
    <TaxCatchAll xmlns="0f175393-7e9f-432d-b983-c3a032084a80" xsi:nil="true"/>
  </documentManagement>
</p:properties>
</file>

<file path=customXml/itemProps1.xml><?xml version="1.0" encoding="utf-8"?>
<ds:datastoreItem xmlns:ds="http://schemas.openxmlformats.org/officeDocument/2006/customXml" ds:itemID="{ADC66A15-D8AA-46A6-93D7-4C35D115284B}"/>
</file>

<file path=customXml/itemProps2.xml><?xml version="1.0" encoding="utf-8"?>
<ds:datastoreItem xmlns:ds="http://schemas.openxmlformats.org/officeDocument/2006/customXml" ds:itemID="{90369EF9-5CA3-4646-BF90-51555C58CB6F}"/>
</file>

<file path=customXml/itemProps3.xml><?xml version="1.0" encoding="utf-8"?>
<ds:datastoreItem xmlns:ds="http://schemas.openxmlformats.org/officeDocument/2006/customXml" ds:itemID="{F28DBCA9-13A3-4987-AA3C-9AADA4DB7C96}"/>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0x010100D454A357DA92CB449971A7F32F303882</vt:lpwstr>
  </property>
</Properties>
</file>