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5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1A89CC-37FA-4978-8616-6FF6A8EDF106}">
  <a:tblStyle styleId="{FD1A89CC-37FA-4978-8616-6FF6A8EDF10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60" d="100"/>
          <a:sy n="160" d="100"/>
        </p:scale>
        <p:origin x="78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kimbellart.org/collection/ap-19820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kimbellart.org/collection/ap-19793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kimbellart.org/collection/ap-19860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kimbellart.org/collection/ap-19661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kimbellart.org/collection/ap-19680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kimbellart.org/collection/apg-19800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kimbellart.org/collection/ap-19870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kimbellart.org/collection/ap-198104-ab"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kimbellart.org/collection/ap-19721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kimbellart.org/collection/ap-19870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kimbellart.org/collection/ap-19820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kimbellart.org/collection/ag-19700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kimbellart.org/collection/apx-19890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kimbellart.org/collection/ap-19950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kimbellart.org/collection/ap-19841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kimbellart.org/collection/ap-20040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kimbellart.org/collection/ap-20010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kimbellart.org/collection/ap-20040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kimbellart.org/collection/ack-19490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kimbellart.org/collection/ap-19840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kimbellart.org/collection/ap-198204"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kimbellart.org/collection/ap-200204"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kimbellart.org/collection/ap-198403"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kimbellart.org/collection/ap-199404"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kimbellart.org/collection/ap-197004"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kimbellart.org/collection/ap-198406"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kimbellart.org/collection/ap-197107"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kimbellart.org/collection/ap-198106"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kimbellart.org/collection/ap-19811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kimbellart.org/collection/ap-198422"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kimbellart.org/collection/ap-198406"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kimbellart.org/collection/ap-200205"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kimbellart.org/collection/ap-198201"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imbellart.org/collection/apg-19800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kimbellart.org/collection/ap-19960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kimbellart.org/collection/ap-19720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imbellart.org/collection/ap-19930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https://kimbellart.org/collection/ap-198201</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b7e3fd6106_0_15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b7e3fd6106_0_1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https://kimbellart.org/collection/ap-197930</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Hendrik III, Count of Nassau-Breda, was an advisor and tutor for the Habsburg court of the Holy Roman Empire. In this portrait, he wears a checkered doublet woven with black and gold metal threads. The doublet has been cut to reveal his undergarment. Hendrik III’s velvet cloak is adorned with a fur collar and gold buttons. Around his neck, the count wears a pendant of the Order of the Golden Fleece, the elite chivalric order dedicated to the defense of the church.</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b7e3fd6106_0_15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b7e3fd6106_0_1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https://kimbellart.org/collection/ap-198608</a:t>
            </a:r>
            <a:r>
              <a:rPr lang="en"/>
              <a:t> </a:t>
            </a:r>
            <a:endParaRPr/>
          </a:p>
          <a:p>
            <a:pPr marL="0" lvl="0" indent="0" algn="l" rtl="0">
              <a:spcBef>
                <a:spcPts val="0"/>
              </a:spcBef>
              <a:spcAft>
                <a:spcPts val="0"/>
              </a:spcAft>
              <a:buNone/>
            </a:pPr>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1567, the eighty-five-year-old Pietro Loredan (1482–1570) was elected doge of the Venetian Republic by his fellow councillors to break a deadlock. Tintoretto portrays him in his ceremonial dress: the gold brocade, fur-trimmed robe; the ermine cape with golden harness-bell buttons; and the distinctive </a:t>
            </a:r>
            <a:r>
              <a:rPr lang="en" sz="1200" i="1">
                <a:solidFill>
                  <a:schemeClr val="dk1"/>
                </a:solidFill>
                <a:latin typeface="Calibri"/>
                <a:ea typeface="Calibri"/>
                <a:cs typeface="Calibri"/>
                <a:sym typeface="Calibri"/>
              </a:rPr>
              <a:t>corno dogale</a:t>
            </a:r>
            <a:r>
              <a:rPr lang="en" sz="1200">
                <a:solidFill>
                  <a:schemeClr val="dk1"/>
                </a:solidFill>
                <a:latin typeface="Calibri"/>
                <a:ea typeface="Calibri"/>
                <a:cs typeface="Calibri"/>
                <a:sym typeface="Calibri"/>
              </a:rPr>
              <a:t> (doge’s hat) worn over a white linen cap.</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b7e3fd6106_0_1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b7e3fd6106_0_1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https://kimbellart.org/collection/ap-196612</a:t>
            </a:r>
            <a:r>
              <a:rPr lang="en"/>
              <a:t> </a:t>
            </a:r>
            <a:endParaRPr/>
          </a:p>
          <a:p>
            <a:pPr marL="0" lvl="0" indent="0" algn="l" rtl="0">
              <a:spcBef>
                <a:spcPts val="0"/>
              </a:spcBef>
              <a:spcAft>
                <a:spcPts val="0"/>
              </a:spcAft>
              <a:buNone/>
            </a:pPr>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Pedro Romero (1754–1839) was a famous Spanish bullfighter known for his skilled maneuvering of his cape. Here, Romero wears a bright white shirt, silver-toned waistcoat, and a black jacket lined with red fabric. A heavy cape (known as a </a:t>
            </a:r>
            <a:r>
              <a:rPr lang="en" sz="1200" i="1">
                <a:solidFill>
                  <a:schemeClr val="dk1"/>
                </a:solidFill>
                <a:latin typeface="Calibri"/>
                <a:ea typeface="Calibri"/>
                <a:cs typeface="Calibri"/>
                <a:sym typeface="Calibri"/>
              </a:rPr>
              <a:t>capote de brega</a:t>
            </a:r>
            <a:r>
              <a:rPr lang="en" sz="1200">
                <a:solidFill>
                  <a:schemeClr val="dk1"/>
                </a:solidFill>
                <a:latin typeface="Calibri"/>
                <a:ea typeface="Calibri"/>
                <a:cs typeface="Calibri"/>
                <a:sym typeface="Calibri"/>
              </a:rPr>
              <a:t>) rests over his left shoulder. Later matador costumes incorporated decorative metallic embroidery, earning the name </a:t>
            </a:r>
            <a:r>
              <a:rPr lang="en" sz="1200" i="1">
                <a:solidFill>
                  <a:schemeClr val="dk1"/>
                </a:solidFill>
                <a:latin typeface="Calibri"/>
                <a:ea typeface="Calibri"/>
                <a:cs typeface="Calibri"/>
                <a:sym typeface="Calibri"/>
              </a:rPr>
              <a:t>traje de luces</a:t>
            </a:r>
            <a:r>
              <a:rPr lang="en" sz="1200">
                <a:solidFill>
                  <a:schemeClr val="dk1"/>
                </a:solidFill>
                <a:latin typeface="Calibri"/>
                <a:ea typeface="Calibri"/>
                <a:cs typeface="Calibri"/>
                <a:sym typeface="Calibri"/>
              </a:rPr>
              <a:t> (suit of lights).</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b7e3fd6106_0_1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b7e3fd6106_0_1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Calibri"/>
                <a:ea typeface="Calibri"/>
                <a:cs typeface="Calibri"/>
                <a:sym typeface="Calibri"/>
                <a:hlinkClick r:id="rId3"/>
              </a:rPr>
              <a:t>https://kimbellart.org/collection/ap-196804</a:t>
            </a:r>
            <a:r>
              <a:rPr lang="en">
                <a:latin typeface="Calibri"/>
                <a:ea typeface="Calibri"/>
                <a:cs typeface="Calibri"/>
                <a:sym typeface="Calibri"/>
              </a:rPr>
              <a:t>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the late nineteenth century, French ballerinas often wore costumes constructed of a white or silk bodice and a tutu composed of layers of muslin, gauze, and tulle, which were stiffened with starch. The above-the-knee tutu emerged as a new fashion choice in the late nineteenth century.</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b7e3fd6106_0_15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b7e3fd6106_0_1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https://kimbellart.org/collection/apg-198003</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Around 1890, Cézanne began enlisting workers from his family’s estate in the south of France to pose for his paintings. Here, the worker wears a blue smock. During the industrial revolution, workers’ coats were typically worn over clothing; they contained large pockets to hold tools and were dyed with synthetic blue. This distinctive color eventually led to the term in the United States: “blue-collar worker.”</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b7e3fd6106_0_1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3b7e3fd6106_0_19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b7e3fd6106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g3b7e3fd6106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u="sng">
                <a:solidFill>
                  <a:schemeClr val="hlink"/>
                </a:solidFill>
                <a:latin typeface="Calibri"/>
                <a:ea typeface="Calibri"/>
                <a:cs typeface="Calibri"/>
                <a:sym typeface="Calibri"/>
                <a:hlinkClick r:id="rId3"/>
              </a:rPr>
              <a:t>https://kimbellart.org/collection/ap-198701</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Tang dynasty torso represents a bodhisattva attendant to the Buddha, one of a class of divine beings who put off their own final nirvana to help humankind on the path to enlightenment. This bodhisattva torso has a simple skirt with a scarf across the chest and a long, elaborate necklace. The skirt, or dhoti, is gathered and loosely tied at the waist. The thin drapery reflects continuing Indian influence, here of the Gupta period (AD 320–600). The necklace, crossed in front and looped around the sides to the back, is crisply carved with individual beads and studded with medallions.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b7e3fd6106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b7e3fd6106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https://kimbellart.org/collection/ap-198104-ab</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26545"/>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These Assyrian deities, marked as divine by their wings and horned helmets, are conceived in the image of the monarch Ashurnasirpal II (reigned 883–859 BC). These divine figures reflect the king’s facial features, stance, and physical strength. Their exaggerated musculature and luxuriant, tightly curled hair and beards suggest something of the king’s vainglorious power and virility. Their tasseled fringes and wrist rosettes also correspond to depictions of the king.</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b7e3fd6106_0_15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b7e3fd6106_0_1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https://kimbellart.org/collection/ap-197216</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A priest or god costumed in an elaborately plumed headdress performs a ceremony involving singing. The officiating figure holds an incense bag in his left hand, while flower-decorated water streams from his right. Proceeding from his mouth is a large speech scroll edged with vegetation (probably meaning “flowery song”); the hearts, jade, and other symbols in the scroll may represent the song’s content.</a:t>
            </a:r>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b7e3fd6106_0_15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b7e3fd6106_0_1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https://kimbellart.org/collection/ap-198701</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This Tang dynasty torso represents a bodhisattva attendant to the Buddha, one of a class of divine beings who put off their own final nirvana to help humankind on the path to enlightenment. This bodhisattva torso has a simple skirt with a scarf across the chest and a long, elaborate necklace. The skirt, or dhoti, is gathered and loosely tied at the waist. The thin drapery reflects continuing Indian influence, here of the Gupta period (AD 320–600). The necklace, crossed in front and looped around the sides to the back, is crisply carved with individual beads and studded with medallions.</a:t>
            </a:r>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b718b24192_0_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3b718b24192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https://kimbellart.org/collection/ap-198201</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b7e3fd6106_0_1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b7e3fd6106_0_1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https://kimbellart.org/collection/ag-197001</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the Hindu pantheon, Vishnu is the Preserver, a benevolent god who keeps the world safe from natural calamities and protects the righteous and conquers evil. His attributes are mainly weapons or objects related to battle. In this image, Vishnu stands rigidly in a frontal pose called </a:t>
            </a:r>
            <a:r>
              <a:rPr lang="en" sz="1200" i="1">
                <a:solidFill>
                  <a:schemeClr val="dk1"/>
                </a:solidFill>
                <a:latin typeface="Calibri"/>
                <a:ea typeface="Calibri"/>
                <a:cs typeface="Calibri"/>
                <a:sym typeface="Calibri"/>
              </a:rPr>
              <a:t>samabhanga</a:t>
            </a:r>
            <a:r>
              <a:rPr lang="en" sz="1200">
                <a:solidFill>
                  <a:schemeClr val="dk1"/>
                </a:solidFill>
                <a:latin typeface="Calibri"/>
                <a:ea typeface="Calibri"/>
                <a:cs typeface="Calibri"/>
                <a:sym typeface="Calibri"/>
              </a:rPr>
              <a:t>, the traditional posture for the god. He is magnificently attired in a richly draped and elaborately fastened skirt (</a:t>
            </a:r>
            <a:r>
              <a:rPr lang="en" sz="1200" i="1">
                <a:solidFill>
                  <a:schemeClr val="dk1"/>
                </a:solidFill>
                <a:latin typeface="Calibri"/>
                <a:ea typeface="Calibri"/>
                <a:cs typeface="Calibri"/>
                <a:sym typeface="Calibri"/>
              </a:rPr>
              <a:t>dhoti</a:t>
            </a:r>
            <a:r>
              <a:rPr lang="en" sz="1200">
                <a:solidFill>
                  <a:schemeClr val="dk1"/>
                </a:solidFill>
                <a:latin typeface="Calibri"/>
                <a:ea typeface="Calibri"/>
                <a:cs typeface="Calibri"/>
                <a:sym typeface="Calibri"/>
              </a:rPr>
              <a:t>), ornate jewelry, and a tall regal crown. His multiple arms symbolize his manifold powers. The lower right hand makes the gesture of reassurance (</a:t>
            </a:r>
            <a:r>
              <a:rPr lang="en" sz="1200" i="1">
                <a:solidFill>
                  <a:schemeClr val="dk1"/>
                </a:solidFill>
                <a:latin typeface="Calibri"/>
                <a:ea typeface="Calibri"/>
                <a:cs typeface="Calibri"/>
                <a:sym typeface="Calibri"/>
              </a:rPr>
              <a:t>abhayamudra</a:t>
            </a:r>
            <a:r>
              <a:rPr lang="en" sz="1200">
                <a:solidFill>
                  <a:schemeClr val="dk1"/>
                </a:solidFill>
                <a:latin typeface="Calibri"/>
                <a:ea typeface="Calibri"/>
                <a:cs typeface="Calibri"/>
                <a:sym typeface="Calibri"/>
              </a:rPr>
              <a:t>), the lower left the boon-giving gesture (</a:t>
            </a:r>
            <a:r>
              <a:rPr lang="en" sz="1200" i="1">
                <a:solidFill>
                  <a:schemeClr val="dk1"/>
                </a:solidFill>
                <a:latin typeface="Calibri"/>
                <a:ea typeface="Calibri"/>
                <a:cs typeface="Calibri"/>
                <a:sym typeface="Calibri"/>
              </a:rPr>
              <a:t>ahuyavaramudra</a:t>
            </a:r>
            <a:r>
              <a:rPr lang="en" sz="1200">
                <a:solidFill>
                  <a:schemeClr val="dk1"/>
                </a:solidFill>
                <a:latin typeface="Calibri"/>
                <a:ea typeface="Calibri"/>
                <a:cs typeface="Calibri"/>
                <a:sym typeface="Calibri"/>
              </a:rPr>
              <a:t>). The other two arms hold his attributes––in the upper right a wheel-shaped discus thrown in war to cut down the enemy, and in the upper left a conch shell battle trumpet used to strike terror into the heart of the enemy.</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b7e3fd6106_0_15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b7e3fd6106_0_1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https://kimbellart.org/collection/apx-198903</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In this biblical scene, Jesus Christ reveals himself to two of his disciples, who failed to recognize him as they traveled on the road to Emmaus. The three figures sit at a table in an inn as Christ blesses and breaks bread. Distinguished by their contemporary dress, the well-fed innkeeper with a large purse and the plumed serving boy attend to mundane affairs, unaware of the divine mystery unfolding before them.</a:t>
            </a:r>
            <a:endParaRPr sz="1200">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b7e3fd6106_0_16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b7e3fd6106_0_1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https://kimbellart.org/collection/ap-199506</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The sparsely bearded figure of an old man holding a walking staff resembles depictions of San Shin, the Mountain Spirit, who was the most popular deity in the Shamanist pantheon. However, his bald head, surrounded by a halo, and his monk’s robes suggest a Buddhist holy man, or </a:t>
            </a:r>
            <a:r>
              <a:rPr lang="en" sz="1200" i="1">
                <a:latin typeface="Calibri"/>
                <a:ea typeface="Calibri"/>
                <a:cs typeface="Calibri"/>
                <a:sym typeface="Calibri"/>
              </a:rPr>
              <a:t>arhat</a:t>
            </a:r>
            <a:r>
              <a:rPr lang="en" sz="1200">
                <a:latin typeface="Calibri"/>
                <a:ea typeface="Calibri"/>
                <a:cs typeface="Calibri"/>
                <a:sym typeface="Calibri"/>
              </a:rPr>
              <a:t> (in Korean, </a:t>
            </a:r>
            <a:r>
              <a:rPr lang="en" sz="1200" i="1">
                <a:latin typeface="Calibri"/>
                <a:ea typeface="Calibri"/>
                <a:cs typeface="Calibri"/>
                <a:sym typeface="Calibri"/>
              </a:rPr>
              <a:t>nahan</a:t>
            </a:r>
            <a:r>
              <a:rPr lang="en" sz="1200">
                <a:latin typeface="Calibri"/>
                <a:ea typeface="Calibri"/>
                <a:cs typeface="Calibri"/>
                <a:sym typeface="Calibri"/>
              </a:rPr>
              <a:t>).</a:t>
            </a:r>
            <a:endParaRPr sz="120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b7e3fd6106_0_16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b7e3fd6106_0_1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u="sng">
                <a:solidFill>
                  <a:schemeClr val="hlink"/>
                </a:solidFill>
                <a:latin typeface="Calibri"/>
                <a:ea typeface="Calibri"/>
                <a:cs typeface="Calibri"/>
                <a:sym typeface="Calibri"/>
                <a:hlinkClick r:id="rId3"/>
              </a:rPr>
              <a:t>https://kimbellart.org/collection/ap-198413</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En no Gyoja was the legendary founder of the Shugendo sect, which emphasized the practice of religious austerities, and he thus came to represent the archetypical recluse. He is said to have died in the early eighth century after living a hermetic life in the mountains. Subsequent generations of clerics and laymen came to regard him as a model for those who wished to pursue religious devotion in a secular world.</a:t>
            </a:r>
            <a:endParaRPr sz="1200">
              <a:solidFill>
                <a:schemeClr val="dk1"/>
              </a:solidFill>
              <a:latin typeface="Calibri"/>
              <a:ea typeface="Calibri"/>
              <a:cs typeface="Calibri"/>
              <a:sym typeface="Calibri"/>
            </a:endParaRPr>
          </a:p>
          <a:p>
            <a:pPr marL="0" lvl="0" indent="0" algn="l" rtl="0">
              <a:lnSpc>
                <a:spcPct val="125454"/>
              </a:lnSpc>
              <a:spcBef>
                <a:spcPts val="80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sculpture belongs to a small number of surviving posthumous depictions of En no Gyoja. This characteristic representation shows him as a bearded old man seated on a rocky ledge dressed in a monk’s robe with a hood and cloak of leaves—references to his secluded life in the mountains—holding a staff and sutra scroll in his hands.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b7e3fd6106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3b7e3fd6106_0_19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b7e3fd6106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3b7e3fd6106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u="sng">
                <a:solidFill>
                  <a:schemeClr val="hlink"/>
                </a:solidFill>
                <a:latin typeface="Calibri"/>
                <a:ea typeface="Calibri"/>
                <a:cs typeface="Calibri"/>
                <a:sym typeface="Calibri"/>
                <a:hlinkClick r:id="rId3"/>
              </a:rPr>
              <a:t>https://kimbellart.org/collection/ap-200401</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25454"/>
              </a:lnSpc>
              <a:spcBef>
                <a:spcPts val="0"/>
              </a:spcBef>
              <a:spcAft>
                <a:spcPts val="800"/>
              </a:spcAft>
              <a:buClr>
                <a:schemeClr val="dk1"/>
              </a:buClr>
              <a:buSzPts val="1100"/>
              <a:buFont typeface="Arial"/>
              <a:buNone/>
            </a:pPr>
            <a:r>
              <a:rPr lang="en" sz="1200">
                <a:solidFill>
                  <a:schemeClr val="dk1"/>
                </a:solidFill>
                <a:latin typeface="Calibri"/>
                <a:ea typeface="Calibri"/>
                <a:cs typeface="Calibri"/>
                <a:sym typeface="Calibri"/>
              </a:rPr>
              <a:t>Marchioness of Mantua, Isabella d’Este (1474–1539) cultivated an illustrious court and commissioned artworks from renowned artists in Renaissance Italy. This portrait bust depicts a dress that was popular from 1500 to 1510s; it would have included an undergarment </a:t>
            </a:r>
            <a:r>
              <a:rPr lang="en" sz="1200" i="1">
                <a:solidFill>
                  <a:schemeClr val="dk1"/>
                </a:solidFill>
                <a:latin typeface="Calibri"/>
                <a:ea typeface="Calibri"/>
                <a:cs typeface="Calibri"/>
                <a:sym typeface="Calibri"/>
              </a:rPr>
              <a:t>camicia </a:t>
            </a:r>
            <a:r>
              <a:rPr lang="en" sz="1200">
                <a:solidFill>
                  <a:schemeClr val="dk1"/>
                </a:solidFill>
                <a:latin typeface="Calibri"/>
                <a:ea typeface="Calibri"/>
                <a:cs typeface="Calibri"/>
                <a:sym typeface="Calibri"/>
              </a:rPr>
              <a:t>(Italian for chemise) made from linen, a velvet bodice, and large detachable sleeves that would have been tied into bows at the shoulder with lace or ribbons. The bodice would likely have been embroidered, and the outfit would have been completed with a long, fine cloth worn on the head tied with a headband.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b7e3fd6106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150" u="sng">
                <a:solidFill>
                  <a:schemeClr val="hlink"/>
                </a:solidFill>
                <a:latin typeface="Calibri"/>
                <a:ea typeface="Calibri"/>
                <a:cs typeface="Calibri"/>
                <a:sym typeface="Calibri"/>
                <a:hlinkClick r:id="rId3"/>
              </a:rPr>
              <a:t>https://kimbellart.org/collection/ap-200101</a:t>
            </a:r>
            <a:endParaRPr sz="1150">
              <a:solidFill>
                <a:schemeClr val="dk1"/>
              </a:solidFill>
              <a:latin typeface="Calibri"/>
              <a:ea typeface="Calibri"/>
              <a:cs typeface="Calibri"/>
              <a:sym typeface="Calibri"/>
            </a:endParaRPr>
          </a:p>
          <a:p>
            <a:pPr marL="0" lvl="0" indent="0" algn="just" rtl="0">
              <a:lnSpc>
                <a:spcPct val="115000"/>
              </a:lnSpc>
              <a:spcBef>
                <a:spcPts val="800"/>
              </a:spcBef>
              <a:spcAft>
                <a:spcPts val="0"/>
              </a:spcAft>
              <a:buClr>
                <a:schemeClr val="dk1"/>
              </a:buClr>
              <a:buSzPts val="1100"/>
              <a:buFont typeface="Arial"/>
              <a:buNone/>
            </a:pPr>
            <a:endParaRPr sz="1150">
              <a:solidFill>
                <a:schemeClr val="dk1"/>
              </a:solidFill>
              <a:latin typeface="Calibri"/>
              <a:ea typeface="Calibri"/>
              <a:cs typeface="Calibri"/>
              <a:sym typeface="Calibri"/>
            </a:endParaRPr>
          </a:p>
          <a:p>
            <a:pPr marL="0" lvl="0" indent="0" algn="l" rtl="0">
              <a:lnSpc>
                <a:spcPct val="116727"/>
              </a:lnSpc>
              <a:spcBef>
                <a:spcPts val="0"/>
              </a:spcBef>
              <a:spcAft>
                <a:spcPts val="0"/>
              </a:spcAft>
              <a:buClr>
                <a:schemeClr val="dk1"/>
              </a:buClr>
              <a:buSzPts val="1100"/>
              <a:buFont typeface="Arial"/>
              <a:buNone/>
            </a:pPr>
            <a:r>
              <a:rPr lang="en" sz="1200">
                <a:solidFill>
                  <a:srgbClr val="211D1E"/>
                </a:solidFill>
                <a:latin typeface="Calibri"/>
                <a:ea typeface="Calibri"/>
                <a:cs typeface="Calibri"/>
                <a:sym typeface="Calibri"/>
              </a:rPr>
              <a:t>In Tang dynasty China, each court lady’s ensemble began with the short robe (</a:t>
            </a:r>
            <a:r>
              <a:rPr lang="en" sz="1200" i="1">
                <a:solidFill>
                  <a:srgbClr val="211D1E"/>
                </a:solidFill>
                <a:latin typeface="Calibri"/>
                <a:ea typeface="Calibri"/>
                <a:cs typeface="Calibri"/>
                <a:sym typeface="Calibri"/>
              </a:rPr>
              <a:t>shan</a:t>
            </a:r>
            <a:r>
              <a:rPr lang="en" sz="1200">
                <a:solidFill>
                  <a:srgbClr val="211D1E"/>
                </a:solidFill>
                <a:latin typeface="Calibri"/>
                <a:ea typeface="Calibri"/>
                <a:cs typeface="Calibri"/>
                <a:sym typeface="Calibri"/>
              </a:rPr>
              <a:t>), made from a single cut of silk fabric, or the jacket (</a:t>
            </a:r>
            <a:r>
              <a:rPr lang="en" sz="1200" i="1">
                <a:solidFill>
                  <a:srgbClr val="211D1E"/>
                </a:solidFill>
                <a:latin typeface="Calibri"/>
                <a:ea typeface="Calibri"/>
                <a:cs typeface="Calibri"/>
                <a:sym typeface="Calibri"/>
              </a:rPr>
              <a:t>ru</a:t>
            </a:r>
            <a:r>
              <a:rPr lang="en" sz="1200">
                <a:solidFill>
                  <a:srgbClr val="211D1E"/>
                </a:solidFill>
                <a:latin typeface="Calibri"/>
                <a:ea typeface="Calibri"/>
                <a:cs typeface="Calibri"/>
                <a:sym typeface="Calibri"/>
              </a:rPr>
              <a:t>), as the foundation on which the artist layered more pieces. By the first decade of the eighth century, monochrome skirts in hues of red, ochre, and mauve were most popular.</a:t>
            </a:r>
            <a:endParaRPr sz="1200">
              <a:solidFill>
                <a:srgbClr val="211D1E"/>
              </a:solidFill>
              <a:latin typeface="Calibri"/>
              <a:ea typeface="Calibri"/>
              <a:cs typeface="Calibri"/>
              <a:sym typeface="Calibri"/>
            </a:endParaRPr>
          </a:p>
          <a:p>
            <a:pPr marL="0" lvl="0" indent="0" algn="l" rtl="0">
              <a:lnSpc>
                <a:spcPct val="116727"/>
              </a:lnSpc>
              <a:spcBef>
                <a:spcPts val="800"/>
              </a:spcBef>
              <a:spcAft>
                <a:spcPts val="0"/>
              </a:spcAft>
              <a:buClr>
                <a:schemeClr val="dk1"/>
              </a:buClr>
              <a:buSzPts val="1100"/>
              <a:buFont typeface="Arial"/>
              <a:buNone/>
            </a:pPr>
            <a:r>
              <a:rPr lang="en" sz="1200">
                <a:solidFill>
                  <a:srgbClr val="211D1E"/>
                </a:solidFill>
                <a:latin typeface="Calibri"/>
                <a:ea typeface="Calibri"/>
                <a:cs typeface="Calibri"/>
                <a:sym typeface="Calibri"/>
              </a:rPr>
              <a:t> </a:t>
            </a:r>
            <a:endParaRPr sz="1200">
              <a:solidFill>
                <a:srgbClr val="211D1E"/>
              </a:solidFill>
              <a:latin typeface="Calibri"/>
              <a:ea typeface="Calibri"/>
              <a:cs typeface="Calibri"/>
              <a:sym typeface="Calibri"/>
            </a:endParaRPr>
          </a:p>
          <a:p>
            <a:pPr marL="0" lvl="0" indent="0" algn="l" rtl="0">
              <a:lnSpc>
                <a:spcPct val="116727"/>
              </a:lnSpc>
              <a:spcBef>
                <a:spcPts val="800"/>
              </a:spcBef>
              <a:spcAft>
                <a:spcPts val="0"/>
              </a:spcAft>
              <a:buClr>
                <a:schemeClr val="dk1"/>
              </a:buClr>
              <a:buSzPts val="1100"/>
              <a:buFont typeface="Arial"/>
              <a:buNone/>
            </a:pPr>
            <a:r>
              <a:rPr lang="en" sz="1200">
                <a:solidFill>
                  <a:srgbClr val="211D1E"/>
                </a:solidFill>
                <a:latin typeface="Calibri"/>
                <a:ea typeface="Calibri"/>
                <a:cs typeface="Calibri"/>
                <a:sym typeface="Calibri"/>
              </a:rPr>
              <a:t>At the beginning of the Kaiyuan period (713–741), the emperor’s female horse-riding attendants all wore </a:t>
            </a:r>
            <a:r>
              <a:rPr lang="en" sz="1200" i="1">
                <a:solidFill>
                  <a:srgbClr val="211D1E"/>
                </a:solidFill>
                <a:latin typeface="Calibri"/>
                <a:ea typeface="Calibri"/>
                <a:cs typeface="Calibri"/>
                <a:sym typeface="Calibri"/>
              </a:rPr>
              <a:t>hu</a:t>
            </a:r>
            <a:r>
              <a:rPr lang="en" sz="1200">
                <a:solidFill>
                  <a:srgbClr val="211D1E"/>
                </a:solidFill>
                <a:latin typeface="Calibri"/>
                <a:ea typeface="Calibri"/>
                <a:cs typeface="Calibri"/>
                <a:sym typeface="Calibri"/>
              </a:rPr>
              <a:t> hats. Elites and commoners imitated the palace attendants. After a short time, women started to expose their hair, which was tied in topknots (</a:t>
            </a:r>
            <a:r>
              <a:rPr lang="en" sz="1200" i="1">
                <a:solidFill>
                  <a:srgbClr val="211D1E"/>
                </a:solidFill>
                <a:latin typeface="Calibri"/>
                <a:ea typeface="Calibri"/>
                <a:cs typeface="Calibri"/>
                <a:sym typeface="Calibri"/>
              </a:rPr>
              <a:t>gaoji</a:t>
            </a:r>
            <a:r>
              <a:rPr lang="en" sz="1200">
                <a:solidFill>
                  <a:srgbClr val="211D1E"/>
                </a:solidFill>
                <a:latin typeface="Calibri"/>
                <a:ea typeface="Calibri"/>
                <a:cs typeface="Calibri"/>
                <a:sym typeface="Calibri"/>
              </a:rPr>
              <a:t>), when they rode horses. Yang Guifei, the imperial consort of the emperor Xuanzong (reigned 712–56), created a new hair trend when she fell off her horse</a:t>
            </a:r>
            <a:r>
              <a:rPr lang="en" sz="1200" i="1">
                <a:solidFill>
                  <a:srgbClr val="211D1E"/>
                </a:solidFill>
                <a:latin typeface="Calibri"/>
                <a:ea typeface="Calibri"/>
                <a:cs typeface="Calibri"/>
                <a:sym typeface="Calibri"/>
              </a:rPr>
              <a:t>.</a:t>
            </a:r>
            <a:r>
              <a:rPr lang="en" sz="1200">
                <a:solidFill>
                  <a:srgbClr val="211D1E"/>
                </a:solidFill>
                <a:latin typeface="Calibri"/>
                <a:ea typeface="Calibri"/>
                <a:cs typeface="Calibri"/>
                <a:sym typeface="Calibri"/>
              </a:rPr>
              <a:t> This led to a new style referred to as “falling-off-the-horse-bun.”</a:t>
            </a:r>
            <a:endParaRPr sz="1200">
              <a:solidFill>
                <a:srgbClr val="211D1E"/>
              </a:solidFill>
              <a:latin typeface="Calibri"/>
              <a:ea typeface="Calibri"/>
              <a:cs typeface="Calibri"/>
              <a:sym typeface="Calibri"/>
            </a:endParaRPr>
          </a:p>
          <a:p>
            <a:pPr marL="0" lvl="0" indent="0" algn="l" rtl="0">
              <a:spcBef>
                <a:spcPts val="800"/>
              </a:spcBef>
              <a:spcAft>
                <a:spcPts val="0"/>
              </a:spcAft>
              <a:buNone/>
            </a:pPr>
            <a:endParaRPr/>
          </a:p>
        </p:txBody>
      </p:sp>
      <p:sp>
        <p:nvSpPr>
          <p:cNvPr id="301" name="Google Shape;301;g3b7e3fd6106_0_7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b7e3fd6106_0_14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b7e3fd6106_0_1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https://kimbellart.org/collection/ap-200401</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Marchioness of Mantua, Isabella d’Este (1474–1539) cultivated an illustrious court and commissioned artworks from renowned artists in Renaissance Italy. This portrait bust depicts a dress that was popular from 1500 to 1510s; it would have included an undergarment </a:t>
            </a:r>
            <a:r>
              <a:rPr lang="en" sz="1200" i="1">
                <a:solidFill>
                  <a:schemeClr val="dk1"/>
                </a:solidFill>
                <a:latin typeface="Calibri"/>
                <a:ea typeface="Calibri"/>
                <a:cs typeface="Calibri"/>
                <a:sym typeface="Calibri"/>
              </a:rPr>
              <a:t>camicia </a:t>
            </a:r>
            <a:r>
              <a:rPr lang="en" sz="1200">
                <a:solidFill>
                  <a:schemeClr val="dk1"/>
                </a:solidFill>
                <a:latin typeface="Calibri"/>
                <a:ea typeface="Calibri"/>
                <a:cs typeface="Calibri"/>
                <a:sym typeface="Calibri"/>
              </a:rPr>
              <a:t>(Italian for chemise) made from linen, a velvet bodice, and large detachable sleeves that would have been tied into bows at the shoulder with lace or ribbons. The bodice would likely have been embroidered, and the outfit would have been completed with a long, fine cloth worn on the head and tied with a headband.</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b7e3fd6106_0_1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3b7e3fd6106_0_1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https://kimbellart.org/collection/ack-194902</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While not necessarily a fashion influencer herself, Vigée Le Brun was a court painter for Queen Marie Antoinette, who inspired trends in French fashion. Here, Vigée Le Brun wears a </a:t>
            </a:r>
            <a:r>
              <a:rPr lang="en" sz="1200" i="1">
                <a:solidFill>
                  <a:schemeClr val="dk1"/>
                </a:solidFill>
                <a:latin typeface="Calibri"/>
                <a:ea typeface="Calibri"/>
                <a:cs typeface="Calibri"/>
                <a:sym typeface="Calibri"/>
              </a:rPr>
              <a:t>chemise à la reine</a:t>
            </a:r>
            <a:r>
              <a:rPr lang="en" sz="1200">
                <a:solidFill>
                  <a:schemeClr val="dk1"/>
                </a:solidFill>
                <a:latin typeface="Calibri"/>
                <a:ea typeface="Calibri"/>
                <a:cs typeface="Calibri"/>
                <a:sym typeface="Calibri"/>
              </a:rPr>
              <a:t>, which was a lightweight dress that became popular due to its ability to be washed and its loose fit (without hoops). While Marie Antoinette wasn’t the first to be depicted in this style dress, Vigée Le Brun’s 1783 portrait of her in it led to her becoming permanently associated with it, hence “chemise of the queen.”</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
        <p:nvSpPr>
          <p:cNvPr id="314" name="Google Shape;314;g3b7e3fd6106_0_12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b7e3fd6106_0_1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3b7e3fd6106_0_19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b718b24192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b718b24192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b718b24192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3b718b24192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6999"/>
              </a:lnSpc>
              <a:spcBef>
                <a:spcPts val="0"/>
              </a:spcBef>
              <a:spcAft>
                <a:spcPts val="0"/>
              </a:spcAft>
              <a:buClr>
                <a:schemeClr val="dk1"/>
              </a:buClr>
              <a:buSzPts val="1100"/>
              <a:buFont typeface="Arial"/>
              <a:buNone/>
            </a:pPr>
            <a:r>
              <a:rPr lang="en" sz="1200" u="sng">
                <a:solidFill>
                  <a:schemeClr val="hlink"/>
                </a:solidFill>
                <a:latin typeface="Calibri"/>
                <a:ea typeface="Calibri"/>
                <a:cs typeface="Calibri"/>
                <a:sym typeface="Calibri"/>
                <a:hlinkClick r:id="rId3"/>
              </a:rPr>
              <a:t>https://kimbellart.org/collection/ap-198403</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just" rtl="0">
              <a:lnSpc>
                <a:spcPct val="106999"/>
              </a:lnSpc>
              <a:spcBef>
                <a:spcPts val="8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figurine vividly evokes a Maya lord costumed to impersonate a dynastic ancestor. The figure’s wide belt once supported a backrack of feathers, and his knee-length apron is marked with a symbol of the World Tree, the central axis of the Maya world. Elements of the complex costume below the headdress recur in other portrayals of Maya rulers; they define and reiterate his rank, and his position in the cosmos.</a:t>
            </a:r>
            <a:endParaRPr sz="1200">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b7e3fd6106_0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3b7e3fd6106_0_3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6999"/>
              </a:lnSpc>
              <a:spcBef>
                <a:spcPts val="0"/>
              </a:spcBef>
              <a:spcAft>
                <a:spcPts val="0"/>
              </a:spcAft>
              <a:buSzPts val="1400"/>
              <a:buNone/>
            </a:pPr>
            <a:r>
              <a:rPr lang="en" u="sng">
                <a:solidFill>
                  <a:schemeClr val="hlink"/>
                </a:solidFill>
                <a:latin typeface="Calibri"/>
                <a:ea typeface="Calibri"/>
                <a:cs typeface="Calibri"/>
                <a:sym typeface="Calibri"/>
                <a:hlinkClick r:id="rId3"/>
              </a:rPr>
              <a:t>https://kimbellart.org/collection/ap-198204</a:t>
            </a:r>
            <a:r>
              <a:rPr lang="en">
                <a:latin typeface="Calibri"/>
                <a:ea typeface="Calibri"/>
                <a:cs typeface="Calibri"/>
                <a:sym typeface="Calibri"/>
              </a:rPr>
              <a:t> </a:t>
            </a:r>
            <a:endParaRPr>
              <a:latin typeface="Calibri"/>
              <a:ea typeface="Calibri"/>
              <a:cs typeface="Calibri"/>
              <a:sym typeface="Calibri"/>
            </a:endParaRPr>
          </a:p>
          <a:p>
            <a:pPr marL="0" lvl="0" indent="0" algn="just" rtl="0">
              <a:lnSpc>
                <a:spcPct val="106999"/>
              </a:lnSpc>
              <a:spcBef>
                <a:spcPts val="800"/>
              </a:spcBef>
              <a:spcAft>
                <a:spcPts val="0"/>
              </a:spcAft>
              <a:buClr>
                <a:schemeClr val="dk1"/>
              </a:buClr>
              <a:buSzPts val="1100"/>
              <a:buFont typeface="Arial"/>
              <a:buNone/>
            </a:pPr>
            <a:endParaRPr>
              <a:latin typeface="Calibri"/>
              <a:ea typeface="Calibri"/>
              <a:cs typeface="Calibri"/>
              <a:sym typeface="Calibri"/>
            </a:endParaRPr>
          </a:p>
          <a:p>
            <a:pPr marL="0" lvl="0" indent="0" algn="just" rtl="0">
              <a:lnSpc>
                <a:spcPct val="106999"/>
              </a:lnSpc>
              <a:spcBef>
                <a:spcPts val="800"/>
              </a:spcBef>
              <a:spcAft>
                <a:spcPts val="0"/>
              </a:spcAft>
              <a:buClr>
                <a:schemeClr val="dk1"/>
              </a:buClr>
              <a:buSzPts val="1100"/>
              <a:buFont typeface="Arial"/>
              <a:buNone/>
            </a:pPr>
            <a:r>
              <a:rPr lang="en">
                <a:latin typeface="Calibri"/>
                <a:ea typeface="Calibri"/>
                <a:cs typeface="Calibri"/>
                <a:sym typeface="Calibri"/>
              </a:rPr>
              <a:t>This figure wears Upper (i.e., southern) Egypt’s distinctive crown, embellished by the </a:t>
            </a:r>
            <a:r>
              <a:rPr lang="en" i="1">
                <a:latin typeface="Calibri"/>
                <a:ea typeface="Calibri"/>
                <a:cs typeface="Calibri"/>
                <a:sym typeface="Calibri"/>
              </a:rPr>
              <a:t>uraeus</a:t>
            </a:r>
            <a:r>
              <a:rPr lang="en">
                <a:latin typeface="Calibri"/>
                <a:ea typeface="Calibri"/>
                <a:cs typeface="Calibri"/>
                <a:sym typeface="Calibri"/>
              </a:rPr>
              <a:t> cryptogram, or royal cobra, and a broad collar composed of five bands. His body is enveloped in the jubilee robe—worn by kings at festivals, particularly the Sed-festival—in which he was physically and spiritually rejuvenated. Usually the Sed-festival was observed after a reign of thirty years. Since most pharaohs never reached their thirtieth year, however, some celebrated it prematurely, including Amenhotep II.</a:t>
            </a:r>
            <a:endParaRPr>
              <a:latin typeface="Calibri"/>
              <a:ea typeface="Calibri"/>
              <a:cs typeface="Calibri"/>
              <a:sym typeface="Calibri"/>
            </a:endParaRPr>
          </a:p>
          <a:p>
            <a:pPr marL="0" lvl="0" indent="0" algn="just" rtl="0">
              <a:lnSpc>
                <a:spcPct val="106999"/>
              </a:lnSpc>
              <a:spcBef>
                <a:spcPts val="800"/>
              </a:spcBef>
              <a:spcAft>
                <a:spcPts val="0"/>
              </a:spcAft>
              <a:buClr>
                <a:schemeClr val="dk1"/>
              </a:buClr>
              <a:buSzPts val="1100"/>
              <a:buFont typeface="Arial"/>
              <a:buNone/>
            </a:pP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41" name="Google Shape;341;g3b7e3fd6106_0_3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b7e3fd6106_0_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https://kimbellart.org/collection/ap-200204</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This Wari dignitary’s torso is cloaked in a long ceremonial tunic decorated in an interlocking tapestry weave with three rows of a simplified and abstracted zoomorphic motif, which can be read as feline (jaguar or puma) heads or as standing llamas. The wearing of a court tapestry tunic identified one’s rank in the Wari empire, and the emphasis on the elaborateness of this costume suggests that the figure represented was a dignitary of some status. In life, tunics were worn as ceremonial garb, and in death they were placed over the wearer’s mummy bale. In shell and stone inlay, the complex textile patterns of the tunic are inevitably simplified.</a:t>
            </a:r>
            <a:endParaRPr sz="1200">
              <a:latin typeface="Calibri"/>
              <a:ea typeface="Calibri"/>
              <a:cs typeface="Calibri"/>
              <a:sym typeface="Calibri"/>
            </a:endParaRPr>
          </a:p>
        </p:txBody>
      </p:sp>
      <p:sp>
        <p:nvSpPr>
          <p:cNvPr id="347" name="Google Shape;347;g3b7e3fd6106_0_9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b7e3fd6106_0_7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b7e3fd6106_0_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06999"/>
              </a:lnSpc>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https://kimbellart.org/collection/ap-198403</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just" rtl="0">
              <a:lnSpc>
                <a:spcPct val="106999"/>
              </a:lnSpc>
              <a:spcBef>
                <a:spcPts val="8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This figurine vividly evokes a Maya lord costumed to impersonate a dynastic ancestor. The figure’s wide belt once supported a backrack of feathers, and his knee-length apron is marked with a symbol of the World Tree, the central axis of the Maya world. Elements of the complex costume below the headdress recur in other portrayals of Maya rulers; they define and reiterate his rank and his position in the cosmos.</a:t>
            </a:r>
            <a:endParaRPr sz="1200">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b7e3fd6106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https://kimbellart.org/collection/ap-199404</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The square crown, formed of four rectangular aprons overlying a conical form and embellished with a network of intersecting beads, is unparalleled in any other known examples of Ife art. Like the vast majority of Ife heads in terra-cotta, the Kimbell example seems to have been broken from a full-length figure. The serene and dignified countenance, as well as the elaborate crown, suggests that this head represents an Ife king (Oni).</a:t>
            </a:r>
            <a:endParaRPr sz="1200">
              <a:latin typeface="Calibri"/>
              <a:ea typeface="Calibri"/>
              <a:cs typeface="Calibri"/>
              <a:sym typeface="Calibri"/>
            </a:endParaRPr>
          </a:p>
        </p:txBody>
      </p:sp>
      <p:sp>
        <p:nvSpPr>
          <p:cNvPr id="359" name="Google Shape;359;g3b7e3fd6106_0_10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b7e3fd6106_0_1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b7e3fd6106_0_1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u="sng">
                <a:solidFill>
                  <a:schemeClr val="hlink"/>
                </a:solidFill>
                <a:latin typeface="Calibri"/>
                <a:ea typeface="Calibri"/>
                <a:cs typeface="Calibri"/>
                <a:sym typeface="Calibri"/>
                <a:hlinkClick r:id="rId3"/>
              </a:rPr>
              <a:t>https://kimbellart.org/collection/ap-197004</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latin typeface="Calibri"/>
                <a:ea typeface="Calibri"/>
                <a:cs typeface="Calibri"/>
                <a:sym typeface="Calibri"/>
              </a:rPr>
              <a:t>In the Benin kingdom in West Africa, the Oba (king) would wear a tunic embellished with regal motifs and a headdress. In this depiction of an oba, the figure wears a kilt with depictions of swords and Portuguese soldiers, referencing the extensive trade between the two groups. The oba’s headdress was tall so that it would point toward the celestial realm, and it was composed of coral beads as acknowledgment of the god Okolun (“owner of the ocean”).</a:t>
            </a:r>
            <a:endParaRPr sz="1200">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b718b24192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3b718b24192_0_1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b7e3fd6106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g3b7e3fd6106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u="sng">
                <a:solidFill>
                  <a:schemeClr val="hlink"/>
                </a:solidFill>
                <a:latin typeface="Calibri"/>
                <a:ea typeface="Calibri"/>
                <a:cs typeface="Calibri"/>
                <a:sym typeface="Calibri"/>
                <a:hlinkClick r:id="rId3"/>
              </a:rPr>
              <a:t>https://kimbellart.org/collection/ap-198406</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this scroll, a stylish young man wears an eye-catching striped kimono worn over a red undergarment and a brown sash. His accessories—a peaked straw hat, wooden clogs, flute in his sash, and </a:t>
            </a:r>
            <a:r>
              <a:rPr lang="en" sz="1200" i="1">
                <a:solidFill>
                  <a:schemeClr val="dk1"/>
                </a:solidFill>
                <a:latin typeface="Calibri"/>
                <a:ea typeface="Calibri"/>
                <a:cs typeface="Calibri"/>
                <a:sym typeface="Calibri"/>
              </a:rPr>
              <a:t>kesa</a:t>
            </a:r>
            <a:r>
              <a:rPr lang="en" sz="1200">
                <a:solidFill>
                  <a:schemeClr val="dk1"/>
                </a:solidFill>
                <a:latin typeface="Calibri"/>
                <a:ea typeface="Calibri"/>
                <a:cs typeface="Calibri"/>
                <a:sym typeface="Calibri"/>
              </a:rPr>
              <a:t>, or square apron that is part of a priest’s costume—indicate that he is affecting the look of a </a:t>
            </a:r>
            <a:r>
              <a:rPr lang="en" sz="1200" i="1">
                <a:solidFill>
                  <a:schemeClr val="dk1"/>
                </a:solidFill>
                <a:latin typeface="Calibri"/>
                <a:ea typeface="Calibri"/>
                <a:cs typeface="Calibri"/>
                <a:sym typeface="Calibri"/>
              </a:rPr>
              <a:t>komuso</a:t>
            </a:r>
            <a:r>
              <a:rPr lang="en" sz="1200">
                <a:solidFill>
                  <a:schemeClr val="dk1"/>
                </a:solidFill>
                <a:latin typeface="Calibri"/>
                <a:ea typeface="Calibri"/>
                <a:cs typeface="Calibri"/>
                <a:sym typeface="Calibri"/>
              </a:rPr>
              <a:t>, or mendicant flute player.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b7e3fd6106_0_4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3b7e3fd6106_0_4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u="sng">
                <a:solidFill>
                  <a:schemeClr val="hlink"/>
                </a:solidFill>
                <a:latin typeface="Calibri"/>
                <a:ea typeface="Calibri"/>
                <a:cs typeface="Calibri"/>
                <a:sym typeface="Calibri"/>
                <a:hlinkClick r:id="rId3"/>
              </a:rPr>
              <a:t>https://kimbellart.org/collection/ap-197107</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a:p>
            <a:pPr marL="0" lvl="0" indent="0" algn="just" rtl="0">
              <a:lnSpc>
                <a:spcPct val="106999"/>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 sz="1200">
                <a:latin typeface="Calibri"/>
                <a:ea typeface="Calibri"/>
                <a:cs typeface="Calibri"/>
                <a:sym typeface="Calibri"/>
              </a:rPr>
              <a:t>Five people interact in this narrative scene created by the ancient Maya peoples. The figures are the Yaxchilan king, seated at top left, his sahal (a military chief) on the right, and three bound captives in the lower left. The three prisoners may be scribes; the one in front holds a “stick-bundle” associated with Maya scribes, and all three wear headdresses with hun (book) knots. The ancient Maya wore headwear to provide protection from the sun and more elaborate headdresses depicted status. Decorative elements such as quetzal feathers and jade were precious materials reflecting high status.</a:t>
            </a:r>
            <a:endParaRPr sz="1200">
              <a:latin typeface="Calibri"/>
              <a:ea typeface="Calibri"/>
              <a:cs typeface="Calibri"/>
              <a:sym typeface="Calibri"/>
            </a:endParaRPr>
          </a:p>
        </p:txBody>
      </p:sp>
      <p:sp>
        <p:nvSpPr>
          <p:cNvPr id="392" name="Google Shape;392;g3b7e3fd6106_0_4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b7e3fd6106_0_18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sz="1200" u="sng">
                <a:solidFill>
                  <a:schemeClr val="hlink"/>
                </a:solidFill>
                <a:latin typeface="Calibri"/>
                <a:ea typeface="Calibri"/>
                <a:cs typeface="Calibri"/>
                <a:sym typeface="Calibri"/>
                <a:hlinkClick r:id="rId3"/>
              </a:rPr>
              <a:t>https://kimbellart.org/collection/ap-198106</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spcBef>
                <a:spcPts val="0"/>
              </a:spcBef>
              <a:spcAft>
                <a:spcPts val="0"/>
              </a:spcAft>
              <a:buSzPts val="1100"/>
              <a:buNone/>
            </a:pPr>
            <a:r>
              <a:rPr lang="en" sz="1200">
                <a:latin typeface="Calibri"/>
                <a:ea typeface="Calibri"/>
                <a:cs typeface="Calibri"/>
                <a:sym typeface="Calibri"/>
              </a:rPr>
              <a:t> </a:t>
            </a:r>
            <a:r>
              <a:rPr lang="en" sz="1200">
                <a:solidFill>
                  <a:schemeClr val="dk1"/>
                </a:solidFill>
                <a:latin typeface="Calibri"/>
                <a:ea typeface="Calibri"/>
                <a:cs typeface="Calibri"/>
                <a:sym typeface="Calibri"/>
              </a:rPr>
              <a:t>Differing costumes offer important clues in this narrative scene of card players. On the far right, a young man wears a silk and metal brocade doublet with an embroidered collar. His sleeves are made of silk and attach with ribbons. The man on the far left, the cheat, wears a plain, buff jerkin, a leather coat preferred by soldiers. His cut sleeves allow easier movement. The seated woman wears an expensive velvet dress with a low neckline (atypical of the time and possibly implying ill-intent). Her sleeves are slashed into panes, a new fashion trend, and are trimmed with gold and lined with satin. The servant wears a linen headdress and a dress with embroidered details.</a:t>
            </a:r>
            <a:endParaRPr sz="1200">
              <a:solidFill>
                <a:schemeClr val="dk1"/>
              </a:solidFill>
              <a:latin typeface="Calibri"/>
              <a:ea typeface="Calibri"/>
              <a:cs typeface="Calibri"/>
              <a:sym typeface="Calibri"/>
            </a:endParaRPr>
          </a:p>
          <a:p>
            <a:pPr marL="0" lvl="0" indent="0" algn="l" rtl="0">
              <a:spcBef>
                <a:spcPts val="0"/>
              </a:spcBef>
              <a:spcAft>
                <a:spcPts val="0"/>
              </a:spcAft>
              <a:buSzPts val="1100"/>
              <a:buNone/>
            </a:pPr>
            <a:endParaRPr sz="1200">
              <a:latin typeface="Calibri"/>
              <a:ea typeface="Calibri"/>
              <a:cs typeface="Calibri"/>
              <a:sym typeface="Calibri"/>
            </a:endParaRPr>
          </a:p>
        </p:txBody>
      </p:sp>
      <p:sp>
        <p:nvSpPr>
          <p:cNvPr id="398" name="Google Shape;398;g3b7e3fd6106_0_18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b7e3fd610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b7e3fd610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b7e3fd6106_0_1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3b7e3fd6106_0_12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https://kimbellart.org/collection/ap-198114</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Don Pedro de Barberana y Aparregui (1579–1649) was a council member of King Philip IV of Spain. In 1623, Philip IV introduced a sumptuary law (pragmática) aimed at reducing expenditure on luxury imported fabrics such as fine lace (along with gold and silver braid—the flow of precious metals from South America had begun to dry up); lace collars for men were to be replaced by the golilla, a stiffened plain collar; and the king set the example himself. Conquest in Mexico introduced red dye harvested from cochineal insects; logwood, another export to Europe from the Americas, made a deep, intense black dye.</a:t>
            </a:r>
            <a:endParaRPr sz="1200">
              <a:latin typeface="Calibri"/>
              <a:ea typeface="Calibri"/>
              <a:cs typeface="Calibri"/>
              <a:sym typeface="Calibri"/>
            </a:endParaRPr>
          </a:p>
        </p:txBody>
      </p:sp>
      <p:sp>
        <p:nvSpPr>
          <p:cNvPr id="405" name="Google Shape;405;g3b7e3fd6106_0_12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b7e3fd6106_0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b7e3fd610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https://kimbellart.org/collection/ap-198422</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This scene depicts a group of people gathered around a table. Their clothing and environment suggest they are of lower economic standing. The figures wear simple clothing that has been mended, and some are bare-footed. Their exceptionally clean clothing suggests the artist’s idealization of a humble, yet devout family.</a:t>
            </a:r>
            <a:endParaRPr sz="1200">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b7e3fd6106_0_15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3b7e3fd6106_0_1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https://kimbellart.org/collection/ap-198406</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this scroll, a stylish young man wears an eye-catching striped kimono worn over a red undergarment and a brown sash. His accessories—a peaked straw hat, wooden clogs, flute in his sash, and </a:t>
            </a:r>
            <a:r>
              <a:rPr lang="en" sz="1200" i="1">
                <a:solidFill>
                  <a:schemeClr val="dk1"/>
                </a:solidFill>
                <a:latin typeface="Calibri"/>
                <a:ea typeface="Calibri"/>
                <a:cs typeface="Calibri"/>
                <a:sym typeface="Calibri"/>
              </a:rPr>
              <a:t>kesa</a:t>
            </a:r>
            <a:r>
              <a:rPr lang="en" sz="1200">
                <a:solidFill>
                  <a:schemeClr val="dk1"/>
                </a:solidFill>
                <a:latin typeface="Calibri"/>
                <a:ea typeface="Calibri"/>
                <a:cs typeface="Calibri"/>
                <a:sym typeface="Calibri"/>
              </a:rPr>
              <a:t>, or square apron that is part of a priest’s costume—indicate that he is affecting the look of a </a:t>
            </a:r>
            <a:r>
              <a:rPr lang="en" sz="1200" i="1">
                <a:solidFill>
                  <a:schemeClr val="dk1"/>
                </a:solidFill>
                <a:latin typeface="Calibri"/>
                <a:ea typeface="Calibri"/>
                <a:cs typeface="Calibri"/>
                <a:sym typeface="Calibri"/>
              </a:rPr>
              <a:t>komuso</a:t>
            </a:r>
            <a:r>
              <a:rPr lang="en" sz="1200">
                <a:solidFill>
                  <a:schemeClr val="dk1"/>
                </a:solidFill>
                <a:latin typeface="Calibri"/>
                <a:ea typeface="Calibri"/>
                <a:cs typeface="Calibri"/>
                <a:sym typeface="Calibri"/>
              </a:rPr>
              <a:t>, or mendicant flute player.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b7e3fd6106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u="sng">
                <a:solidFill>
                  <a:schemeClr val="hlink"/>
                </a:solidFill>
                <a:latin typeface="Calibri"/>
                <a:ea typeface="Calibri"/>
                <a:cs typeface="Calibri"/>
                <a:sym typeface="Calibri"/>
                <a:hlinkClick r:id="rId3"/>
              </a:rPr>
              <a:t>https://kimbellart.org/collection/ap-200205</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John Lee Allen and James Allen were heirs to the considerable estates of Inchmartine and Errol on the north bank of the Tay estuary, near Perth. Despite their social status, the boys appear in an informal scenario, playing a game with a hat and a stick. Children in the eighteenth century often dressed as small adults. These boys wear steeply cut coats and double-breasted waistcoats, both of which were on the cutting edge of fashion. Their watch fobs hang down from the watch pockets in their leather pants. The open, wide-ruffled collar was reserved for young boys, while men wore high, tight collars.</a:t>
            </a:r>
            <a:endParaRPr sz="1200">
              <a:solidFill>
                <a:schemeClr val="dk1"/>
              </a:solidFill>
              <a:latin typeface="Calibri"/>
              <a:ea typeface="Calibri"/>
              <a:cs typeface="Calibri"/>
              <a:sym typeface="Calibri"/>
            </a:endParaRPr>
          </a:p>
          <a:p>
            <a:pPr marL="0" lvl="0" indent="0" algn="l" rtl="0">
              <a:spcBef>
                <a:spcPts val="800"/>
              </a:spcBef>
              <a:spcAft>
                <a:spcPts val="0"/>
              </a:spcAft>
              <a:buClr>
                <a:schemeClr val="dk1"/>
              </a:buClr>
              <a:buSzPts val="1100"/>
              <a:buFont typeface="Arial"/>
              <a:buNone/>
            </a:pPr>
            <a:endParaRPr/>
          </a:p>
        </p:txBody>
      </p:sp>
      <p:sp>
        <p:nvSpPr>
          <p:cNvPr id="423" name="Google Shape;423;g3b7e3fd6106_0_1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b7e3fd6106_0_15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b7e3fd6106_0_1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https://kimbellart.org/collection/ap-198201</a:t>
            </a:r>
            <a:r>
              <a:rPr lang="en" sz="1200">
                <a:latin typeface="Calibri"/>
                <a:ea typeface="Calibri"/>
                <a:cs typeface="Calibri"/>
                <a:sym typeface="Calibri"/>
              </a:rPr>
              <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man on the right wears a smartly tailored ensemble complete with a brushed top hat and a fitted frock coat, paired with a scarf and gloves. The poet Charles Baudelaire (1821–1867) wrote that a true urbanite should be a passionate spectator or </a:t>
            </a:r>
            <a:r>
              <a:rPr lang="en" sz="1200" i="1">
                <a:solidFill>
                  <a:schemeClr val="dk1"/>
                </a:solidFill>
                <a:latin typeface="Calibri"/>
                <a:ea typeface="Calibri"/>
                <a:cs typeface="Calibri"/>
                <a:sym typeface="Calibri"/>
              </a:rPr>
              <a:t>flâneur</a:t>
            </a:r>
            <a:r>
              <a:rPr lang="en" sz="1200">
                <a:solidFill>
                  <a:schemeClr val="dk1"/>
                </a:solidFill>
                <a:latin typeface="Calibri"/>
                <a:ea typeface="Calibri"/>
                <a:cs typeface="Calibri"/>
                <a:sym typeface="Calibri"/>
              </a:rPr>
              <a:t>, a man about town who blends into the crowd. Next to the </a:t>
            </a:r>
            <a:r>
              <a:rPr lang="en" sz="1200" i="1">
                <a:solidFill>
                  <a:schemeClr val="dk1"/>
                </a:solidFill>
                <a:latin typeface="Calibri"/>
                <a:ea typeface="Calibri"/>
                <a:cs typeface="Calibri"/>
                <a:sym typeface="Calibri"/>
              </a:rPr>
              <a:t>flâneur</a:t>
            </a:r>
            <a:r>
              <a:rPr lang="en" sz="1200">
                <a:solidFill>
                  <a:schemeClr val="dk1"/>
                </a:solidFill>
                <a:latin typeface="Calibri"/>
                <a:ea typeface="Calibri"/>
                <a:cs typeface="Calibri"/>
                <a:sym typeface="Calibri"/>
              </a:rPr>
              <a:t> leans a man wearing a blue smock, the uniform of the building trades. He wears a bowler hat, which signals that he, too, can afford some luxuries. All three men wear clothing that indicates they are part of the middle class.</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b7e3fd6106_0_1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g3b7e3fd6106_0_19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bcffb239ef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bcffb239e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bcffb239ef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3bcffb239e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bcffb239ef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bcffb239e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bcffb239ef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bcffb239e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be3dd471c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be3dd471c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bcffb239ef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bcffb239e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bcffb239ef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3bcffb239e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bcffb239e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bcffb239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b7e3fd6106_0_17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3b7e3fd6106_0_17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87" name="Google Shape;487;g3b7e3fd6106_0_17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b7e3fd6106_0_1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3b7e3fd6106_0_17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93" name="Google Shape;493;g3b7e3fd6106_0_17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b7e3fd6106_0_19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3b7e3fd6106_0_19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99" name="Google Shape;499;g3b7e3fd6106_0_19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b7e3fd6106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g3b7e3fd6106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u="sng">
                <a:solidFill>
                  <a:schemeClr val="hlink"/>
                </a:solidFill>
                <a:latin typeface="Calibri"/>
                <a:ea typeface="Calibri"/>
                <a:cs typeface="Calibri"/>
                <a:sym typeface="Calibri"/>
                <a:hlinkClick r:id="rId3"/>
              </a:rPr>
              <a:t>https://kimbellart.org/collection/apg-198003</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Around 1890, Cézanne began enlisting workers from his family’s estate in the south of France to pose for his paintings. Here, the worker wears a blue smock. During the industrial revolution, the worker’s coat was typically worn over clothing; they contained large pockets to hold tools and were dyed with synthetic blue. This distinctive color eventually led to the term in the United States: “blue-collar worker.”</a:t>
            </a:r>
            <a:endParaRPr sz="1200">
              <a:solidFill>
                <a:schemeClr val="dk1"/>
              </a:solidFill>
              <a:latin typeface="Calibri"/>
              <a:ea typeface="Calibri"/>
              <a:cs typeface="Calibri"/>
              <a:sym typeface="Calibri"/>
            </a:endParaRPr>
          </a:p>
          <a:p>
            <a:pPr marL="0" lvl="0" indent="0" algn="l" rtl="0">
              <a:lnSpc>
                <a:spcPct val="100000"/>
              </a:lnSpc>
              <a:spcBef>
                <a:spcPts val="80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b7e3fd6106_0_1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b7e3fd6106_0_1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https://kimbellart.org/collection/ap-199603</a:t>
            </a:r>
            <a:r>
              <a:rPr lang="en"/>
              <a:t> </a:t>
            </a:r>
            <a:endParaRPr/>
          </a:p>
          <a:p>
            <a:pPr marL="0" lvl="0" indent="0" algn="l" rtl="0">
              <a:spcBef>
                <a:spcPts val="0"/>
              </a:spcBef>
              <a:spcAft>
                <a:spcPts val="0"/>
              </a:spcAft>
              <a:buNone/>
            </a:pPr>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importance of jewelry in Nok culture is illustrated by this figure’s lavish array of necklaces, jewelry, and beaded chains. The horn, slung around the back of the shoulders, may identify the figure as a spiritual specialist (shaman). </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b7e3fd6106_0_6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b7e3fd6106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06999"/>
              </a:lnSpc>
              <a:spcBef>
                <a:spcPts val="0"/>
              </a:spcBef>
              <a:spcAft>
                <a:spcPts val="0"/>
              </a:spcAft>
              <a:buNone/>
            </a:pPr>
            <a:r>
              <a:rPr lang="en" sz="1150" u="sng">
                <a:solidFill>
                  <a:schemeClr val="hlink"/>
                </a:solidFill>
                <a:latin typeface="Calibri"/>
                <a:ea typeface="Calibri"/>
                <a:cs typeface="Calibri"/>
                <a:sym typeface="Calibri"/>
                <a:hlinkClick r:id="rId3"/>
              </a:rPr>
              <a:t>https://kimbellart.org/collection/ap-197202</a:t>
            </a:r>
            <a:r>
              <a:rPr lang="en" sz="1150">
                <a:solidFill>
                  <a:schemeClr val="dk1"/>
                </a:solidFill>
                <a:latin typeface="Calibri"/>
                <a:ea typeface="Calibri"/>
                <a:cs typeface="Calibri"/>
                <a:sym typeface="Calibri"/>
              </a:rPr>
              <a:t> </a:t>
            </a:r>
            <a:endParaRPr sz="1150">
              <a:solidFill>
                <a:schemeClr val="dk1"/>
              </a:solidFill>
              <a:latin typeface="Calibri"/>
              <a:ea typeface="Calibri"/>
              <a:cs typeface="Calibri"/>
              <a:sym typeface="Calibri"/>
            </a:endParaRPr>
          </a:p>
          <a:p>
            <a:pPr marL="0" lvl="0" indent="0" algn="l" rtl="0">
              <a:spcBef>
                <a:spcPts val="800"/>
              </a:spcBef>
              <a:spcAft>
                <a:spcPts val="0"/>
              </a:spcAft>
              <a:buNone/>
            </a:pPr>
            <a:endParaRPr/>
          </a:p>
          <a:p>
            <a:pPr marL="0" lvl="0" indent="0" algn="l" rtl="0">
              <a:lnSpc>
                <a:spcPct val="125454"/>
              </a:lnSpc>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Haniwa</a:t>
            </a:r>
            <a:r>
              <a:rPr lang="en" sz="1200">
                <a:solidFill>
                  <a:schemeClr val="dk1"/>
                </a:solidFill>
                <a:latin typeface="Calibri"/>
                <a:ea typeface="Calibri"/>
                <a:cs typeface="Calibri"/>
                <a:sym typeface="Calibri"/>
              </a:rPr>
              <a:t>, which means “circle (or tube) of clay,” is the term given to large numbers of hollow clay cylinders that were placed in and around the bases of large earthen mounds covering Japanese royal tombs. Although this figure’s status and function remain unknown, his distinctive conical cap and the sword at his side suggest a low-ranking soldier.</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b7e3fd6106_0_15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b7e3fd6106_0_1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https://kimbellart.org/collection/ap-199302</a:t>
            </a:r>
            <a:r>
              <a:rPr lang="en"/>
              <a:t> </a:t>
            </a:r>
            <a:endParaRPr/>
          </a:p>
          <a:p>
            <a:pPr marL="0" lvl="0" indent="0" algn="l" rtl="0">
              <a:spcBef>
                <a:spcPts val="0"/>
              </a:spcBef>
              <a:spcAft>
                <a:spcPts val="0"/>
              </a:spcAft>
              <a:buNone/>
            </a:pPr>
            <a:endParaRPr/>
          </a:p>
          <a:p>
            <a:pPr marL="0" lvl="0" indent="0" algn="l" rtl="0">
              <a:lnSpc>
                <a:spcPct val="125454"/>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Jacob Obrecht (1457/58–1505) was a renowned choirmaster and one of the greatest composers of his age. In this portrait, Obrecht wears a fine lace-trimmed surplice layered on top of a black cassock (identifying him as a clergy member). Draped over his arm is a soft gray fur of the almuce (the badge of office of a canon, including the choral clergy). Originally, the almuce was worn as a hood when it was cold, but it was later draped over the arm as a status symbol.</a:t>
            </a:r>
            <a:endParaRPr sz="1200">
              <a:solidFill>
                <a:schemeClr val="dk1"/>
              </a:solidFill>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 name="Google Shape;65;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1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4" name="Google Shape;74;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 name="Google Shape;75;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1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0" name="Google Shape;80;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 name="Google Shape;81;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1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1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2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3" name="Google Shape;93;p2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 name="Google Shape;94;p2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5" name="Google Shape;95;p2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6" name="Google Shape;96;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300" cy="3655200"/>
          </a:xfrm>
          <a:prstGeom prst="rect">
            <a:avLst/>
          </a:prstGeom>
          <a:noFill/>
          <a:ln>
            <a:noFill/>
          </a:ln>
        </p:spPr>
      </p:sp>
      <p:sp>
        <p:nvSpPr>
          <p:cNvPr id="109" name="Google Shape;109;p2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61950">
              <a:spcBef>
                <a:spcPts val="800"/>
              </a:spcBef>
              <a:spcAft>
                <a:spcPts val="0"/>
              </a:spcAft>
              <a:buSzPts val="2100"/>
              <a:buChar char="•"/>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sp>
        <p:nvSpPr>
          <p:cNvPr id="128" name="Google Shape;128;p2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6.xml"/><Relationship Id="rId7" Type="http://schemas.openxmlformats.org/officeDocument/2006/relationships/slide" Target="slide37.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slide" Target="slide30.xml"/><Relationship Id="rId5" Type="http://schemas.openxmlformats.org/officeDocument/2006/relationships/slide" Target="slide25.xml"/><Relationship Id="rId4" Type="http://schemas.openxmlformats.org/officeDocument/2006/relationships/slide" Target="slide16.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hyperlink" Target="https://kimbellart.org/collection/ack-194902"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hyperlink" Target="https://kimbellart.org/collection/ack-194902"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hyperlink" Target="https://kimbellart.org/collection/ap-198114"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6" title="Fashion Forward Educator Packet Slide P1.jp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9144003" cy="5143510"/>
          </a:xfrm>
          <a:prstGeom prst="rect">
            <a:avLst/>
          </a:prstGeom>
          <a:noFill/>
          <a:ln>
            <a:noFill/>
          </a:ln>
        </p:spPr>
      </p:pic>
      <p:sp>
        <p:nvSpPr>
          <p:cNvPr id="134" name="Google Shape;134;p26"/>
          <p:cNvSpPr txBox="1"/>
          <p:nvPr/>
        </p:nvSpPr>
        <p:spPr>
          <a:xfrm>
            <a:off x="0" y="183409"/>
            <a:ext cx="9144000" cy="723300"/>
          </a:xfrm>
          <a:prstGeom prst="rect">
            <a:avLst/>
          </a:prstGeom>
          <a:noFill/>
          <a:ln>
            <a:noFill/>
          </a:ln>
        </p:spPr>
        <p:txBody>
          <a:bodyPr spcFirstLastPara="1" wrap="square" lIns="91425" tIns="91425" rIns="91425" bIns="91425" anchor="t" anchorCtr="0">
            <a:spAutoFit/>
          </a:bodyPr>
          <a:lstStyle/>
          <a:p>
            <a:pPr marL="0" lvl="0" indent="0" algn="ctr" rtl="0">
              <a:lnSpc>
                <a:spcPct val="106999"/>
              </a:lnSpc>
              <a:spcBef>
                <a:spcPts val="0"/>
              </a:spcBef>
              <a:spcAft>
                <a:spcPts val="800"/>
              </a:spcAft>
              <a:buNone/>
            </a:pPr>
            <a:r>
              <a:rPr lang="en" sz="3500" b="1">
                <a:solidFill>
                  <a:srgbClr val="FFFFFF"/>
                </a:solidFill>
                <a:latin typeface="Calibri"/>
                <a:ea typeface="Calibri"/>
                <a:cs typeface="Calibri"/>
                <a:sym typeface="Calibri"/>
              </a:rPr>
              <a:t>Kimbell Educator Packet</a:t>
            </a:r>
            <a:endParaRPr sz="3500" b="1">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5"/>
          <p:cNvSpPr txBox="1"/>
          <p:nvPr/>
        </p:nvSpPr>
        <p:spPr>
          <a:xfrm>
            <a:off x="6626400" y="4497000"/>
            <a:ext cx="2517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Jan Gossart, called Mabuse, </a:t>
            </a:r>
            <a:r>
              <a:rPr lang="en" sz="1000" i="1">
                <a:solidFill>
                  <a:schemeClr val="dk1"/>
                </a:solidFill>
                <a:latin typeface="Calibri"/>
                <a:ea typeface="Calibri"/>
                <a:cs typeface="Calibri"/>
                <a:sym typeface="Calibri"/>
              </a:rPr>
              <a:t>Portrait of Hendrik III, Count of Nassau-Breda</a:t>
            </a:r>
            <a:r>
              <a:rPr lang="en" sz="1000">
                <a:solidFill>
                  <a:schemeClr val="dk1"/>
                </a:solidFill>
                <a:latin typeface="Calibri"/>
                <a:ea typeface="Calibri"/>
                <a:cs typeface="Calibri"/>
                <a:sym typeface="Calibri"/>
              </a:rPr>
              <a:t>, c. 1516–17, oil on panel. Kimbell Art Museum</a:t>
            </a:r>
            <a:endParaRPr sz="1000"/>
          </a:p>
        </p:txBody>
      </p:sp>
      <p:pic>
        <p:nvPicPr>
          <p:cNvPr id="191" name="Google Shape;191;p35" title="AP1979_30_MAIN.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17613" y="0"/>
            <a:ext cx="4108785"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6"/>
          <p:cNvSpPr txBox="1"/>
          <p:nvPr/>
        </p:nvSpPr>
        <p:spPr>
          <a:xfrm>
            <a:off x="6727100" y="4497000"/>
            <a:ext cx="2238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Tintoretto (Jacopo Robusti), </a:t>
            </a:r>
            <a:r>
              <a:rPr lang="en" sz="1000" i="1">
                <a:solidFill>
                  <a:schemeClr val="dk1"/>
                </a:solidFill>
                <a:latin typeface="Calibri"/>
                <a:ea typeface="Calibri"/>
                <a:cs typeface="Calibri"/>
                <a:sym typeface="Calibri"/>
              </a:rPr>
              <a:t>Portrait of Doge Pietro Loredan</a:t>
            </a:r>
            <a:r>
              <a:rPr lang="en" sz="1000">
                <a:solidFill>
                  <a:schemeClr val="dk1"/>
                </a:solidFill>
                <a:latin typeface="Calibri"/>
                <a:ea typeface="Calibri"/>
                <a:cs typeface="Calibri"/>
                <a:sym typeface="Calibri"/>
              </a:rPr>
              <a:t>, 1567–70, oil on canvas. Kimbell Art Museum</a:t>
            </a:r>
            <a:endParaRPr sz="1000">
              <a:latin typeface="Calibri"/>
              <a:ea typeface="Calibri"/>
              <a:cs typeface="Calibri"/>
              <a:sym typeface="Calibri"/>
            </a:endParaRPr>
          </a:p>
        </p:txBody>
      </p:sp>
      <p:pic>
        <p:nvPicPr>
          <p:cNvPr id="197" name="Google Shape;197;p36" title="3293.png"/>
          <p:cNvPicPr preferRelativeResize="0"/>
          <p:nvPr/>
        </p:nvPicPr>
        <p:blipFill>
          <a:blip r:embed="rId3">
            <a:alphaModFix/>
          </a:blip>
          <a:stretch>
            <a:fillRect/>
          </a:stretch>
        </p:blipFill>
        <p:spPr>
          <a:xfrm>
            <a:off x="2416900" y="0"/>
            <a:ext cx="4310195"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7"/>
          <p:cNvSpPr txBox="1"/>
          <p:nvPr/>
        </p:nvSpPr>
        <p:spPr>
          <a:xfrm>
            <a:off x="6556050" y="4497000"/>
            <a:ext cx="2264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Francisco de Goya, </a:t>
            </a:r>
            <a:r>
              <a:rPr lang="en" sz="1000" i="1">
                <a:solidFill>
                  <a:schemeClr val="dk1"/>
                </a:solidFill>
                <a:latin typeface="Calibri"/>
                <a:ea typeface="Calibri"/>
                <a:cs typeface="Calibri"/>
                <a:sym typeface="Calibri"/>
              </a:rPr>
              <a:t>Portrait of the Matador Pedro Romero</a:t>
            </a:r>
            <a:r>
              <a:rPr lang="en" sz="1000">
                <a:solidFill>
                  <a:schemeClr val="dk1"/>
                </a:solidFill>
                <a:latin typeface="Calibri"/>
                <a:ea typeface="Calibri"/>
                <a:cs typeface="Calibri"/>
                <a:sym typeface="Calibri"/>
              </a:rPr>
              <a:t>, c. 1795–98, oil on canvas. Kimbell Art Museum</a:t>
            </a:r>
            <a:endParaRPr sz="1000">
              <a:latin typeface="Calibri"/>
              <a:ea typeface="Calibri"/>
              <a:cs typeface="Calibri"/>
              <a:sym typeface="Calibri"/>
            </a:endParaRPr>
          </a:p>
        </p:txBody>
      </p:sp>
      <p:pic>
        <p:nvPicPr>
          <p:cNvPr id="203" name="Google Shape;203;p37" title="AP1966_12_MAIN.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87938" y="0"/>
            <a:ext cx="3968123"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8"/>
          <p:cNvSpPr txBox="1"/>
          <p:nvPr/>
        </p:nvSpPr>
        <p:spPr>
          <a:xfrm>
            <a:off x="6198175" y="4650900"/>
            <a:ext cx="2811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Edgar Degas, </a:t>
            </a:r>
            <a:r>
              <a:rPr lang="en" sz="1000" i="1">
                <a:solidFill>
                  <a:schemeClr val="dk1"/>
                </a:solidFill>
                <a:latin typeface="Calibri"/>
                <a:ea typeface="Calibri"/>
                <a:cs typeface="Calibri"/>
                <a:sym typeface="Calibri"/>
              </a:rPr>
              <a:t>Dancer Stretching</a:t>
            </a:r>
            <a:r>
              <a:rPr lang="en" sz="1000">
                <a:solidFill>
                  <a:schemeClr val="dk1"/>
                </a:solidFill>
                <a:latin typeface="Calibri"/>
                <a:ea typeface="Calibri"/>
                <a:cs typeface="Calibri"/>
                <a:sym typeface="Calibri"/>
              </a:rPr>
              <a:t>, c. 1882–85, pastel on pale blue gray paper. Kimbell Art Museum</a:t>
            </a:r>
            <a:endParaRPr sz="1000">
              <a:latin typeface="Calibri"/>
              <a:ea typeface="Calibri"/>
              <a:cs typeface="Calibri"/>
              <a:sym typeface="Calibri"/>
            </a:endParaRPr>
          </a:p>
        </p:txBody>
      </p:sp>
      <p:pic>
        <p:nvPicPr>
          <p:cNvPr id="209" name="Google Shape;209;p38" title="AP1968_04_MAIN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945825" y="0"/>
            <a:ext cx="3252360"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9"/>
          <p:cNvSpPr txBox="1"/>
          <p:nvPr/>
        </p:nvSpPr>
        <p:spPr>
          <a:xfrm>
            <a:off x="6636375" y="4497000"/>
            <a:ext cx="1881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Paul Cézanne, </a:t>
            </a:r>
            <a:r>
              <a:rPr lang="en" sz="1000" i="1">
                <a:solidFill>
                  <a:schemeClr val="dk1"/>
                </a:solidFill>
                <a:latin typeface="Calibri"/>
                <a:ea typeface="Calibri"/>
                <a:cs typeface="Calibri"/>
                <a:sym typeface="Calibri"/>
              </a:rPr>
              <a:t>Man in a Blue Smock</a:t>
            </a:r>
            <a:r>
              <a:rPr lang="en" sz="1000">
                <a:solidFill>
                  <a:schemeClr val="dk1"/>
                </a:solidFill>
                <a:latin typeface="Calibri"/>
                <a:ea typeface="Calibri"/>
                <a:cs typeface="Calibri"/>
                <a:sym typeface="Calibri"/>
              </a:rPr>
              <a:t>, c. 1896–97, oil on canvas. Kimbell Art Museum</a:t>
            </a:r>
            <a:endParaRPr sz="1000">
              <a:latin typeface="Calibri"/>
              <a:ea typeface="Calibri"/>
              <a:cs typeface="Calibri"/>
              <a:sym typeface="Calibri"/>
            </a:endParaRPr>
          </a:p>
        </p:txBody>
      </p:sp>
      <p:pic>
        <p:nvPicPr>
          <p:cNvPr id="215" name="Google Shape;215;p39" title="AP1980_03-Cezanne-nf-cc.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07613" y="0"/>
            <a:ext cx="4128769"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0"/>
          <p:cNvSpPr/>
          <p:nvPr/>
        </p:nvSpPr>
        <p:spPr>
          <a:xfrm>
            <a:off x="865519" y="2763842"/>
            <a:ext cx="738600" cy="375300"/>
          </a:xfrm>
          <a:prstGeom prst="rect">
            <a:avLst/>
          </a:prstGeom>
          <a:solidFill>
            <a:srgbClr val="6666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1" name="Google Shape;221;p40"/>
          <p:cNvSpPr txBox="1"/>
          <p:nvPr/>
        </p:nvSpPr>
        <p:spPr>
          <a:xfrm>
            <a:off x="867191" y="2789829"/>
            <a:ext cx="7131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200" b="1">
                <a:solidFill>
                  <a:srgbClr val="FFFFFF"/>
                </a:solidFill>
                <a:latin typeface="Calibri"/>
                <a:ea typeface="Calibri"/>
                <a:cs typeface="Calibri"/>
                <a:sym typeface="Calibri"/>
              </a:rPr>
              <a:t>ACTIVITY</a:t>
            </a:r>
            <a:endParaRPr sz="1200">
              <a:solidFill>
                <a:srgbClr val="FFFFFF"/>
              </a:solidFill>
            </a:endParaRPr>
          </a:p>
        </p:txBody>
      </p:sp>
      <p:sp>
        <p:nvSpPr>
          <p:cNvPr id="222" name="Google Shape;222;p40"/>
          <p:cNvSpPr/>
          <p:nvPr/>
        </p:nvSpPr>
        <p:spPr>
          <a:xfrm>
            <a:off x="794513" y="790313"/>
            <a:ext cx="1791300" cy="375300"/>
          </a:xfrm>
          <a:prstGeom prst="rect">
            <a:avLst/>
          </a:prstGeom>
          <a:solidFill>
            <a:srgbClr val="6666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3" name="Google Shape;223;p40"/>
          <p:cNvSpPr txBox="1"/>
          <p:nvPr/>
        </p:nvSpPr>
        <p:spPr>
          <a:xfrm>
            <a:off x="805701" y="816300"/>
            <a:ext cx="17913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200" b="1">
                <a:solidFill>
                  <a:srgbClr val="FFFFFF"/>
                </a:solidFill>
                <a:latin typeface="Calibri"/>
                <a:ea typeface="Calibri"/>
                <a:cs typeface="Calibri"/>
                <a:sym typeface="Calibri"/>
              </a:rPr>
              <a:t>CLASSROOM DISCUSSION</a:t>
            </a:r>
            <a:endParaRPr sz="1200">
              <a:solidFill>
                <a:srgbClr val="FFFFFF"/>
              </a:solidFill>
            </a:endParaRPr>
          </a:p>
        </p:txBody>
      </p:sp>
      <p:sp>
        <p:nvSpPr>
          <p:cNvPr id="224" name="Google Shape;224;p40"/>
          <p:cNvSpPr txBox="1"/>
          <p:nvPr/>
        </p:nvSpPr>
        <p:spPr>
          <a:xfrm>
            <a:off x="642769" y="206419"/>
            <a:ext cx="2569800" cy="264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1500">
                <a:solidFill>
                  <a:srgbClr val="3E494B"/>
                </a:solidFill>
                <a:latin typeface="Calibri"/>
                <a:ea typeface="Calibri"/>
                <a:cs typeface="Calibri"/>
                <a:sym typeface="Calibri"/>
              </a:rPr>
              <a:t>Career</a:t>
            </a:r>
            <a:endParaRPr sz="1500">
              <a:solidFill>
                <a:srgbClr val="3E494B"/>
              </a:solidFill>
              <a:latin typeface="Calibri"/>
              <a:ea typeface="Calibri"/>
              <a:cs typeface="Calibri"/>
              <a:sym typeface="Calibri"/>
            </a:endParaRPr>
          </a:p>
        </p:txBody>
      </p:sp>
      <p:sp>
        <p:nvSpPr>
          <p:cNvPr id="225" name="Google Shape;225;p40"/>
          <p:cNvSpPr txBox="1"/>
          <p:nvPr/>
        </p:nvSpPr>
        <p:spPr>
          <a:xfrm>
            <a:off x="741400" y="1192327"/>
            <a:ext cx="7466400" cy="1333200"/>
          </a:xfrm>
          <a:prstGeom prst="rect">
            <a:avLst/>
          </a:prstGeom>
          <a:noFill/>
          <a:ln>
            <a:noFill/>
          </a:ln>
        </p:spPr>
        <p:txBody>
          <a:bodyPr spcFirstLastPara="1" wrap="square" lIns="68575" tIns="68575" rIns="68575" bIns="68575" anchor="t" anchorCtr="0">
            <a:noAutofit/>
          </a:bodyPr>
          <a:lstStyle/>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Describe the different work uniforms you see in this section. How does each person’s clothing represent their profession?   </a:t>
            </a:r>
            <a:endParaRPr sz="1200">
              <a:solidFill>
                <a:schemeClr val="dk1"/>
              </a:solidFill>
              <a:latin typeface="Calibri"/>
              <a:ea typeface="Calibri"/>
              <a:cs typeface="Calibri"/>
              <a:sym typeface="Calibri"/>
            </a:endParaRPr>
          </a:p>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Which accessories appear to be decorative/symbolic and which appear to be utilitarian?</a:t>
            </a:r>
            <a:endParaRPr sz="1200">
              <a:solidFill>
                <a:schemeClr val="dk1"/>
              </a:solidFill>
              <a:latin typeface="Calibri"/>
              <a:ea typeface="Calibri"/>
              <a:cs typeface="Calibri"/>
              <a:sym typeface="Calibri"/>
            </a:endParaRPr>
          </a:p>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How do these historical uniforms compare to contemporary ones? </a:t>
            </a:r>
            <a:endParaRPr sz="1200">
              <a:solidFill>
                <a:schemeClr val="dk1"/>
              </a:solidFill>
              <a:latin typeface="Calibri"/>
              <a:ea typeface="Calibri"/>
              <a:cs typeface="Calibri"/>
              <a:sym typeface="Calibri"/>
            </a:endParaRPr>
          </a:p>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If you had to choose one of these uniforms to wear, which one would you select and why?</a:t>
            </a:r>
            <a:endParaRPr sz="1200">
              <a:solidFill>
                <a:schemeClr val="dk1"/>
              </a:solidFill>
              <a:latin typeface="Calibri"/>
              <a:ea typeface="Calibri"/>
              <a:cs typeface="Calibri"/>
              <a:sym typeface="Calibri"/>
            </a:endParaRPr>
          </a:p>
        </p:txBody>
      </p:sp>
      <p:sp>
        <p:nvSpPr>
          <p:cNvPr id="226" name="Google Shape;226;p40"/>
          <p:cNvSpPr txBox="1"/>
          <p:nvPr/>
        </p:nvSpPr>
        <p:spPr>
          <a:xfrm>
            <a:off x="794525" y="3170525"/>
            <a:ext cx="6846300" cy="555000"/>
          </a:xfrm>
          <a:prstGeom prst="rect">
            <a:avLst/>
          </a:prstGeom>
          <a:noFill/>
          <a:ln>
            <a:noFill/>
          </a:ln>
        </p:spPr>
        <p:txBody>
          <a:bodyPr spcFirstLastPara="1" wrap="square" lIns="68575" tIns="68575" rIns="68575" bIns="68575" anchor="t" anchorCtr="0">
            <a:spAutoFit/>
          </a:bodyPr>
          <a:lstStyle/>
          <a:p>
            <a:pPr marL="0" lvl="0" indent="0" algn="l" rtl="0">
              <a:lnSpc>
                <a:spcPct val="125454"/>
              </a:lnSpc>
              <a:spcBef>
                <a:spcPts val="0"/>
              </a:spcBef>
              <a:spcAft>
                <a:spcPts val="0"/>
              </a:spcAft>
              <a:buNone/>
            </a:pPr>
            <a:r>
              <a:rPr lang="en" sz="1200">
                <a:solidFill>
                  <a:schemeClr val="dk1"/>
                </a:solidFill>
                <a:latin typeface="Calibri"/>
                <a:ea typeface="Calibri"/>
                <a:cs typeface="Calibri"/>
                <a:sym typeface="Calibri"/>
              </a:rPr>
              <a:t>Choose one of the artworks from this section. Imagine what the person’s daily routine would look like in this attire. What role does the individual’s outfit play in their job?</a:t>
            </a:r>
            <a:endParaRPr sz="12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1"/>
          <p:cNvSpPr/>
          <p:nvPr/>
        </p:nvSpPr>
        <p:spPr>
          <a:xfrm>
            <a:off x="2765719" y="131"/>
            <a:ext cx="6378300" cy="19410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 name="Google Shape;232;p41"/>
          <p:cNvSpPr txBox="1">
            <a:spLocks noGrp="1"/>
          </p:cNvSpPr>
          <p:nvPr>
            <p:ph type="title" idx="4294967295"/>
          </p:nvPr>
        </p:nvSpPr>
        <p:spPr>
          <a:xfrm>
            <a:off x="4600425" y="438750"/>
            <a:ext cx="3801000" cy="1099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700"/>
              <a:buNone/>
            </a:pPr>
            <a:r>
              <a:rPr lang="en" sz="4100" b="1">
                <a:solidFill>
                  <a:schemeClr val="lt1"/>
                </a:solidFill>
              </a:rPr>
              <a:t>DIVINE FIGURES</a:t>
            </a:r>
            <a:endParaRPr sz="4100" b="1">
              <a:solidFill>
                <a:schemeClr val="lt1"/>
              </a:solidFill>
              <a:latin typeface="Calibri"/>
              <a:ea typeface="Calibri"/>
              <a:cs typeface="Calibri"/>
              <a:sym typeface="Calibri"/>
            </a:endParaRPr>
          </a:p>
        </p:txBody>
      </p:sp>
      <p:sp>
        <p:nvSpPr>
          <p:cNvPr id="233" name="Google Shape;233;p41"/>
          <p:cNvSpPr txBox="1">
            <a:spLocks noGrp="1"/>
          </p:cNvSpPr>
          <p:nvPr>
            <p:ph type="subTitle" idx="4294967295"/>
          </p:nvPr>
        </p:nvSpPr>
        <p:spPr>
          <a:xfrm>
            <a:off x="4310625" y="2060700"/>
            <a:ext cx="4672200" cy="2652600"/>
          </a:xfrm>
          <a:prstGeom prst="rect">
            <a:avLst/>
          </a:prstGeom>
          <a:noFill/>
          <a:ln>
            <a:noFill/>
          </a:ln>
        </p:spPr>
        <p:txBody>
          <a:bodyPr spcFirstLastPara="1" wrap="square" lIns="68575" tIns="34275" rIns="68575" bIns="34275" anchor="t" anchorCtr="0">
            <a:normAutofit/>
          </a:bodyPr>
          <a:lstStyle/>
          <a:p>
            <a:pPr marL="0" marR="0" lvl="0" indent="0" algn="l" rtl="0">
              <a:lnSpc>
                <a:spcPct val="115000"/>
              </a:lnSpc>
              <a:spcBef>
                <a:spcPts val="0"/>
              </a:spcBef>
              <a:spcAft>
                <a:spcPts val="0"/>
              </a:spcAft>
              <a:buNone/>
            </a:pPr>
            <a:r>
              <a:rPr lang="en" sz="2000"/>
              <a:t>Divine figures wear specific fashion that often relates to spiritual beliefs.</a:t>
            </a:r>
            <a:endParaRPr sz="2000" b="0" i="0" u="none" strike="noStrike" cap="none">
              <a:solidFill>
                <a:schemeClr val="dk1"/>
              </a:solidFill>
              <a:latin typeface="Calibri"/>
              <a:ea typeface="Calibri"/>
              <a:cs typeface="Calibri"/>
              <a:sym typeface="Calibri"/>
            </a:endParaRPr>
          </a:p>
        </p:txBody>
      </p:sp>
      <p:pic>
        <p:nvPicPr>
          <p:cNvPr id="234" name="Google Shape;234;p41" title="AP1987_01_MAIN1.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3965599" cy="5143501"/>
          </a:xfrm>
          <a:prstGeom prst="rect">
            <a:avLst/>
          </a:prstGeom>
          <a:noFill/>
          <a:ln>
            <a:noFill/>
          </a:ln>
        </p:spPr>
      </p:pic>
      <p:sp>
        <p:nvSpPr>
          <p:cNvPr id="235" name="Google Shape;235;p41"/>
          <p:cNvSpPr txBox="1"/>
          <p:nvPr/>
        </p:nvSpPr>
        <p:spPr>
          <a:xfrm>
            <a:off x="257175" y="4841850"/>
            <a:ext cx="3535500" cy="267900"/>
          </a:xfrm>
          <a:prstGeom prst="rect">
            <a:avLst/>
          </a:prstGeom>
          <a:noFill/>
          <a:ln>
            <a:noFill/>
          </a:ln>
        </p:spPr>
        <p:txBody>
          <a:bodyPr spcFirstLastPara="1" wrap="square" lIns="68575" tIns="34275" rIns="68575" bIns="34275" anchor="t" anchorCtr="0">
            <a:spAutoFit/>
          </a:bodyPr>
          <a:lstStyle/>
          <a:p>
            <a:pPr marL="0" lvl="0" indent="0" algn="ctr" rtl="0">
              <a:lnSpc>
                <a:spcPct val="115000"/>
              </a:lnSpc>
              <a:spcBef>
                <a:spcPts val="0"/>
              </a:spcBef>
              <a:spcAft>
                <a:spcPts val="0"/>
              </a:spcAft>
              <a:buClr>
                <a:schemeClr val="dk1"/>
              </a:buClr>
              <a:buSzPts val="800"/>
              <a:buFont typeface="Arial"/>
              <a:buNone/>
            </a:pPr>
            <a:r>
              <a:rPr lang="en" sz="600">
                <a:solidFill>
                  <a:schemeClr val="lt1"/>
                </a:solidFill>
                <a:latin typeface="Calibri"/>
                <a:ea typeface="Calibri"/>
                <a:cs typeface="Calibri"/>
                <a:sym typeface="Calibri"/>
              </a:rPr>
              <a:t>Chinese, </a:t>
            </a:r>
            <a:r>
              <a:rPr lang="en" sz="600" i="1">
                <a:solidFill>
                  <a:schemeClr val="lt1"/>
                </a:solidFill>
                <a:latin typeface="Calibri"/>
                <a:ea typeface="Calibri"/>
                <a:cs typeface="Calibri"/>
                <a:sym typeface="Calibri"/>
              </a:rPr>
              <a:t>Bodhisattva Torso </a:t>
            </a:r>
            <a:r>
              <a:rPr lang="en" sz="600">
                <a:solidFill>
                  <a:schemeClr val="lt1"/>
                </a:solidFill>
                <a:latin typeface="Calibri"/>
                <a:ea typeface="Calibri"/>
                <a:cs typeface="Calibri"/>
                <a:sym typeface="Calibri"/>
              </a:rPr>
              <a:t>(detail), c. AD 775–800, stone, traces of gesso and pigment. Kimbell Art Museum</a:t>
            </a:r>
            <a:endParaRPr sz="600">
              <a:solidFill>
                <a:schemeClr val="lt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800"/>
              <a:buFont typeface="Arial"/>
              <a:buNone/>
            </a:pPr>
            <a:endParaRPr sz="6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42900" y="122875"/>
            <a:ext cx="3890922" cy="4897751"/>
          </a:xfrm>
          <a:prstGeom prst="rect">
            <a:avLst/>
          </a:prstGeom>
          <a:noFill/>
          <a:ln>
            <a:noFill/>
          </a:ln>
        </p:spPr>
      </p:pic>
      <p:pic>
        <p:nvPicPr>
          <p:cNvPr id="241" name="Google Shape;241;p4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03656" y="123337"/>
            <a:ext cx="3792193" cy="4896835"/>
          </a:xfrm>
          <a:prstGeom prst="rect">
            <a:avLst/>
          </a:prstGeom>
          <a:noFill/>
          <a:ln>
            <a:noFill/>
          </a:ln>
        </p:spPr>
      </p:pic>
      <p:sp>
        <p:nvSpPr>
          <p:cNvPr id="242" name="Google Shape;242;p42"/>
          <p:cNvSpPr txBox="1"/>
          <p:nvPr/>
        </p:nvSpPr>
        <p:spPr>
          <a:xfrm>
            <a:off x="7865850" y="3973475"/>
            <a:ext cx="1329300" cy="86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Assyrian, </a:t>
            </a:r>
            <a:r>
              <a:rPr lang="en" sz="1000" i="1">
                <a:solidFill>
                  <a:schemeClr val="dk1"/>
                </a:solidFill>
                <a:latin typeface="Calibri"/>
                <a:ea typeface="Calibri"/>
                <a:cs typeface="Calibri"/>
                <a:sym typeface="Calibri"/>
              </a:rPr>
              <a:t>Pair of Winged Deities</a:t>
            </a:r>
            <a:r>
              <a:rPr lang="en" sz="1000">
                <a:solidFill>
                  <a:schemeClr val="dk1"/>
                </a:solidFill>
                <a:latin typeface="Calibri"/>
                <a:ea typeface="Calibri"/>
                <a:cs typeface="Calibri"/>
                <a:sym typeface="Calibri"/>
              </a:rPr>
              <a:t>, c. 874–860 BC, gypsum. </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Kimbell Art Museum </a:t>
            </a:r>
            <a:endParaRPr sz="10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3"/>
          <p:cNvSpPr txBox="1"/>
          <p:nvPr/>
        </p:nvSpPr>
        <p:spPr>
          <a:xfrm>
            <a:off x="3072000" y="4686194"/>
            <a:ext cx="300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Calibri"/>
                <a:ea typeface="Calibri"/>
                <a:cs typeface="Calibri"/>
                <a:sym typeface="Calibri"/>
              </a:rPr>
              <a:t>Teotihuacán culture, </a:t>
            </a:r>
            <a:r>
              <a:rPr lang="en" sz="1000" i="1">
                <a:solidFill>
                  <a:schemeClr val="dk1"/>
                </a:solidFill>
                <a:latin typeface="Calibri"/>
                <a:ea typeface="Calibri"/>
                <a:cs typeface="Calibri"/>
                <a:sym typeface="Calibri"/>
              </a:rPr>
              <a:t>Singing Priest or God</a:t>
            </a:r>
            <a:r>
              <a:rPr lang="en" sz="1000">
                <a:solidFill>
                  <a:schemeClr val="dk1"/>
                </a:solidFill>
                <a:latin typeface="Calibri"/>
                <a:ea typeface="Calibri"/>
                <a:cs typeface="Calibri"/>
                <a:sym typeface="Calibri"/>
              </a:rPr>
              <a:t>, c. AD 400–600, fresco. Kimbell Art Museum</a:t>
            </a:r>
            <a:endParaRPr sz="1000">
              <a:latin typeface="Calibri"/>
              <a:ea typeface="Calibri"/>
              <a:cs typeface="Calibri"/>
              <a:sym typeface="Calibri"/>
            </a:endParaRPr>
          </a:p>
        </p:txBody>
      </p:sp>
      <p:pic>
        <p:nvPicPr>
          <p:cNvPr id="248" name="Google Shape;248;p43" title="AP1972_16_MAIN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09650" y="0"/>
            <a:ext cx="8724700" cy="4741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p:cNvSpPr txBox="1"/>
          <p:nvPr/>
        </p:nvSpPr>
        <p:spPr>
          <a:xfrm>
            <a:off x="6196925" y="4650900"/>
            <a:ext cx="2835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Chinese, </a:t>
            </a:r>
            <a:r>
              <a:rPr lang="en" sz="1000" i="1">
                <a:solidFill>
                  <a:schemeClr val="dk1"/>
                </a:solidFill>
                <a:latin typeface="Calibri"/>
                <a:ea typeface="Calibri"/>
                <a:cs typeface="Calibri"/>
                <a:sym typeface="Calibri"/>
              </a:rPr>
              <a:t>Bodhisattva Torso</a:t>
            </a:r>
            <a:r>
              <a:rPr lang="en" sz="1000">
                <a:solidFill>
                  <a:schemeClr val="dk1"/>
                </a:solidFill>
                <a:latin typeface="Calibri"/>
                <a:ea typeface="Calibri"/>
                <a:cs typeface="Calibri"/>
                <a:sym typeface="Calibri"/>
              </a:rPr>
              <a:t>, c. AD 775–800, stone, traces of gesso and pigment. Kimbell Art Museum</a:t>
            </a:r>
            <a:endParaRPr sz="1000">
              <a:latin typeface="Calibri"/>
              <a:ea typeface="Calibri"/>
              <a:cs typeface="Calibri"/>
              <a:sym typeface="Calibri"/>
            </a:endParaRPr>
          </a:p>
        </p:txBody>
      </p:sp>
      <p:pic>
        <p:nvPicPr>
          <p:cNvPr id="254" name="Google Shape;254;p44" title="AP1987_01_MAIN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947075" y="0"/>
            <a:ext cx="3249858"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4219744" y="273844"/>
            <a:ext cx="47436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400"/>
              <a:buNone/>
            </a:pPr>
            <a:r>
              <a:rPr lang="en" sz="3200" b="1">
                <a:solidFill>
                  <a:schemeClr val="lt1"/>
                </a:solidFill>
              </a:rPr>
              <a:t>Fashion Forward</a:t>
            </a:r>
            <a:endParaRPr sz="3200" b="1">
              <a:solidFill>
                <a:schemeClr val="lt1"/>
              </a:solidFill>
            </a:endParaRPr>
          </a:p>
        </p:txBody>
      </p:sp>
      <p:sp>
        <p:nvSpPr>
          <p:cNvPr id="140" name="Google Shape;140;p27"/>
          <p:cNvSpPr txBox="1"/>
          <p:nvPr/>
        </p:nvSpPr>
        <p:spPr>
          <a:xfrm>
            <a:off x="4219744" y="1502025"/>
            <a:ext cx="4375200" cy="36414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1900">
                <a:solidFill>
                  <a:schemeClr val="lt1"/>
                </a:solidFill>
                <a:latin typeface="Calibri"/>
                <a:ea typeface="Calibri"/>
                <a:cs typeface="Calibri"/>
                <a:sym typeface="Calibri"/>
              </a:rPr>
              <a:t>Explore trends in fashion</a:t>
            </a:r>
            <a:r>
              <a:rPr lang="en" sz="1900" b="0" i="0" u="none" strike="noStrike" cap="none">
                <a:solidFill>
                  <a:schemeClr val="lt1"/>
                </a:solidFill>
                <a:latin typeface="Calibri"/>
                <a:ea typeface="Calibri"/>
                <a:cs typeface="Calibri"/>
                <a:sym typeface="Calibri"/>
              </a:rPr>
              <a:t>:</a:t>
            </a:r>
            <a:endParaRPr sz="1900" b="0" i="0" u="none" strike="noStrike" cap="none">
              <a:solidFill>
                <a:schemeClr val="lt1"/>
              </a:solidFill>
              <a:latin typeface="Calibri"/>
              <a:ea typeface="Calibri"/>
              <a:cs typeface="Calibri"/>
              <a:sym typeface="Calibri"/>
            </a:endParaRPr>
          </a:p>
          <a:p>
            <a:pPr marL="342900" marR="0" lvl="0" indent="0" algn="l" rtl="0">
              <a:lnSpc>
                <a:spcPct val="100000"/>
              </a:lnSpc>
              <a:spcBef>
                <a:spcPts val="0"/>
              </a:spcBef>
              <a:spcAft>
                <a:spcPts val="0"/>
              </a:spcAft>
              <a:buClr>
                <a:srgbClr val="000000"/>
              </a:buClr>
              <a:buSzPts val="2100"/>
              <a:buFont typeface="Arial"/>
              <a:buNone/>
            </a:pPr>
            <a:endParaRPr sz="1900" b="0" i="0" u="none" strike="noStrike" cap="none">
              <a:solidFill>
                <a:schemeClr val="lt1"/>
              </a:solidFill>
              <a:latin typeface="Calibri"/>
              <a:ea typeface="Calibri"/>
              <a:cs typeface="Calibri"/>
              <a:sym typeface="Calibri"/>
            </a:endParaRPr>
          </a:p>
          <a:p>
            <a:pPr marL="342900" marR="0" lvl="0" indent="-285750" algn="l" rtl="0">
              <a:lnSpc>
                <a:spcPct val="100000"/>
              </a:lnSpc>
              <a:spcBef>
                <a:spcPts val="0"/>
              </a:spcBef>
              <a:spcAft>
                <a:spcPts val="0"/>
              </a:spcAft>
              <a:buClr>
                <a:schemeClr val="lt1"/>
              </a:buClr>
              <a:buSzPts val="1900"/>
              <a:buFont typeface="Calibri"/>
              <a:buChar char="●"/>
            </a:pPr>
            <a:r>
              <a:rPr lang="en" sz="1900">
                <a:solidFill>
                  <a:schemeClr val="lt1"/>
                </a:solidFill>
                <a:latin typeface="Calibri"/>
                <a:ea typeface="Calibri"/>
                <a:cs typeface="Calibri"/>
                <a:sym typeface="Calibri"/>
              </a:rPr>
              <a:t>Types of Fashion</a:t>
            </a:r>
            <a:endParaRPr sz="1900">
              <a:solidFill>
                <a:schemeClr val="lt1"/>
              </a:solidFill>
              <a:latin typeface="Calibri"/>
              <a:ea typeface="Calibri"/>
              <a:cs typeface="Calibri"/>
              <a:sym typeface="Calibri"/>
            </a:endParaRPr>
          </a:p>
          <a:p>
            <a:pPr marL="685800" marR="0" lvl="1" indent="-285750" algn="l" rtl="0">
              <a:lnSpc>
                <a:spcPct val="100000"/>
              </a:lnSpc>
              <a:spcBef>
                <a:spcPts val="0"/>
              </a:spcBef>
              <a:spcAft>
                <a:spcPts val="0"/>
              </a:spcAft>
              <a:buClr>
                <a:schemeClr val="lt1"/>
              </a:buClr>
              <a:buSzPts val="1900"/>
              <a:buFont typeface="Calibri"/>
              <a:buChar char="○"/>
            </a:pPr>
            <a:r>
              <a:rPr lang="en" sz="1900">
                <a:solidFill>
                  <a:schemeClr val="lt1"/>
                </a:solidFill>
                <a:uFill>
                  <a:noFill/>
                </a:u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Career</a:t>
            </a:r>
            <a:endParaRPr sz="1900">
              <a:solidFill>
                <a:schemeClr val="lt1"/>
              </a:solidFill>
              <a:latin typeface="Calibri"/>
              <a:ea typeface="Calibri"/>
              <a:cs typeface="Calibri"/>
              <a:sym typeface="Calibri"/>
            </a:endParaRPr>
          </a:p>
          <a:p>
            <a:pPr marL="685800" lvl="1" indent="-285750" algn="l" rtl="0">
              <a:spcBef>
                <a:spcPts val="0"/>
              </a:spcBef>
              <a:spcAft>
                <a:spcPts val="0"/>
              </a:spcAft>
              <a:buClr>
                <a:schemeClr val="lt1"/>
              </a:buClr>
              <a:buSzPts val="1900"/>
              <a:buFont typeface="Calibri"/>
              <a:buChar char="○"/>
            </a:pPr>
            <a:r>
              <a:rPr lang="en" sz="1900">
                <a:solidFill>
                  <a:schemeClr val="lt1"/>
                </a:solidFill>
                <a:uFill>
                  <a:noFill/>
                </a:uFill>
                <a:latin typeface="Calibri"/>
                <a:ea typeface="Calibri"/>
                <a:cs typeface="Calibri"/>
                <a:sym typeface="Calibri"/>
                <a:hlinkClick r:id="rId4" action="ppaction://hlinksldjump">
                  <a:extLst>
                    <a:ext uri="{A12FA001-AC4F-418D-AE19-62706E023703}">
                      <ahyp:hlinkClr xmlns:ahyp="http://schemas.microsoft.com/office/drawing/2018/hyperlinkcolor" val="tx"/>
                    </a:ext>
                  </a:extLst>
                </a:hlinkClick>
              </a:rPr>
              <a:t>Divine Figures</a:t>
            </a:r>
            <a:endParaRPr sz="1900">
              <a:solidFill>
                <a:schemeClr val="lt1"/>
              </a:solidFill>
              <a:latin typeface="Calibri"/>
              <a:ea typeface="Calibri"/>
              <a:cs typeface="Calibri"/>
              <a:sym typeface="Calibri"/>
            </a:endParaRPr>
          </a:p>
          <a:p>
            <a:pPr marL="685800" marR="0" lvl="1" indent="-285750" algn="l" rtl="0">
              <a:lnSpc>
                <a:spcPct val="100000"/>
              </a:lnSpc>
              <a:spcBef>
                <a:spcPts val="0"/>
              </a:spcBef>
              <a:spcAft>
                <a:spcPts val="0"/>
              </a:spcAft>
              <a:buClr>
                <a:schemeClr val="lt1"/>
              </a:buClr>
              <a:buSzPts val="1900"/>
              <a:buFont typeface="Calibri"/>
              <a:buChar char="○"/>
            </a:pPr>
            <a:r>
              <a:rPr lang="en" sz="1900">
                <a:solidFill>
                  <a:schemeClr val="lt1"/>
                </a:solidFill>
                <a:uFill>
                  <a:noFill/>
                </a:uFill>
                <a:latin typeface="Calibri"/>
                <a:ea typeface="Calibri"/>
                <a:cs typeface="Calibri"/>
                <a:sym typeface="Calibri"/>
                <a:hlinkClick r:id="rId5" action="ppaction://hlinksldjump">
                  <a:extLst>
                    <a:ext uri="{A12FA001-AC4F-418D-AE19-62706E023703}">
                      <ahyp:hlinkClr xmlns:ahyp="http://schemas.microsoft.com/office/drawing/2018/hyperlinkcolor" val="tx"/>
                    </a:ext>
                  </a:extLst>
                </a:hlinkClick>
              </a:rPr>
              <a:t>Fashion Influences</a:t>
            </a:r>
            <a:endParaRPr sz="1900">
              <a:solidFill>
                <a:schemeClr val="lt1"/>
              </a:solidFill>
              <a:latin typeface="Calibri"/>
              <a:ea typeface="Calibri"/>
              <a:cs typeface="Calibri"/>
              <a:sym typeface="Calibri"/>
            </a:endParaRPr>
          </a:p>
          <a:p>
            <a:pPr marL="685800" marR="0" lvl="1" indent="-285750" algn="l" rtl="0">
              <a:lnSpc>
                <a:spcPct val="100000"/>
              </a:lnSpc>
              <a:spcBef>
                <a:spcPts val="0"/>
              </a:spcBef>
              <a:spcAft>
                <a:spcPts val="0"/>
              </a:spcAft>
              <a:buClr>
                <a:schemeClr val="lt1"/>
              </a:buClr>
              <a:buSzPts val="1900"/>
              <a:buFont typeface="Calibri"/>
              <a:buChar char="○"/>
            </a:pPr>
            <a:r>
              <a:rPr lang="en" sz="1900">
                <a:solidFill>
                  <a:schemeClr val="lt1"/>
                </a:solidFill>
                <a:uFill>
                  <a:noFill/>
                </a:uFill>
                <a:latin typeface="Calibri"/>
                <a:ea typeface="Calibri"/>
                <a:cs typeface="Calibri"/>
                <a:sym typeface="Calibri"/>
                <a:hlinkClick r:id="rId6" action="ppaction://hlinksldjump">
                  <a:extLst>
                    <a:ext uri="{A12FA001-AC4F-418D-AE19-62706E023703}">
                      <ahyp:hlinkClr xmlns:ahyp="http://schemas.microsoft.com/office/drawing/2018/hyperlinkcolor" val="tx"/>
                    </a:ext>
                  </a:extLst>
                </a:hlinkClick>
              </a:rPr>
              <a:t>Rulers</a:t>
            </a:r>
            <a:endParaRPr sz="1900">
              <a:solidFill>
                <a:schemeClr val="lt1"/>
              </a:solidFill>
              <a:latin typeface="Calibri"/>
              <a:ea typeface="Calibri"/>
              <a:cs typeface="Calibri"/>
              <a:sym typeface="Calibri"/>
            </a:endParaRPr>
          </a:p>
          <a:p>
            <a:pPr marL="685800" marR="0" lvl="1" indent="-285750" algn="l" rtl="0">
              <a:lnSpc>
                <a:spcPct val="100000"/>
              </a:lnSpc>
              <a:spcBef>
                <a:spcPts val="0"/>
              </a:spcBef>
              <a:spcAft>
                <a:spcPts val="0"/>
              </a:spcAft>
              <a:buClr>
                <a:schemeClr val="lt1"/>
              </a:buClr>
              <a:buSzPts val="1900"/>
              <a:buFont typeface="Calibri"/>
              <a:buChar char="○"/>
            </a:pPr>
            <a:r>
              <a:rPr lang="en" sz="1900">
                <a:solidFill>
                  <a:schemeClr val="lt1"/>
                </a:solidFill>
                <a:uFill>
                  <a:noFill/>
                </a:uFill>
                <a:latin typeface="Calibri"/>
                <a:ea typeface="Calibri"/>
                <a:cs typeface="Calibri"/>
                <a:sym typeface="Calibri"/>
                <a:hlinkClick r:id="rId7" action="ppaction://hlinksldjump">
                  <a:extLst>
                    <a:ext uri="{A12FA001-AC4F-418D-AE19-62706E023703}">
                      <ahyp:hlinkClr xmlns:ahyp="http://schemas.microsoft.com/office/drawing/2018/hyperlinkcolor" val="tx"/>
                    </a:ext>
                  </a:extLst>
                </a:hlinkClick>
              </a:rPr>
              <a:t>Social Status</a:t>
            </a:r>
            <a:endParaRPr sz="1900">
              <a:solidFill>
                <a:schemeClr val="lt1"/>
              </a:solidFill>
              <a:latin typeface="Calibri"/>
              <a:ea typeface="Calibri"/>
              <a:cs typeface="Calibri"/>
              <a:sym typeface="Calibri"/>
            </a:endParaRPr>
          </a:p>
          <a:p>
            <a:pPr marL="685800" marR="0" lvl="0" indent="0" algn="l" rtl="0">
              <a:lnSpc>
                <a:spcPct val="100000"/>
              </a:lnSpc>
              <a:spcBef>
                <a:spcPts val="0"/>
              </a:spcBef>
              <a:spcAft>
                <a:spcPts val="0"/>
              </a:spcAft>
              <a:buNone/>
            </a:pPr>
            <a:endParaRPr sz="1900">
              <a:solidFill>
                <a:schemeClr val="lt1"/>
              </a:solidFill>
              <a:latin typeface="Calibri"/>
              <a:ea typeface="Calibri"/>
              <a:cs typeface="Calibri"/>
              <a:sym typeface="Calibri"/>
            </a:endParaRPr>
          </a:p>
          <a:p>
            <a:pPr marL="342900" marR="0" lvl="0" indent="-285750" algn="l" rtl="0">
              <a:lnSpc>
                <a:spcPct val="100000"/>
              </a:lnSpc>
              <a:spcBef>
                <a:spcPts val="0"/>
              </a:spcBef>
              <a:spcAft>
                <a:spcPts val="0"/>
              </a:spcAft>
              <a:buClr>
                <a:schemeClr val="lt1"/>
              </a:buClr>
              <a:buSzPts val="1900"/>
              <a:buFont typeface="Calibri"/>
              <a:buChar char="●"/>
            </a:pPr>
            <a:r>
              <a:rPr lang="en" sz="1900">
                <a:solidFill>
                  <a:schemeClr val="lt1"/>
                </a:solidFill>
                <a:uFill>
                  <a:noFill/>
                </a:uFill>
                <a:latin typeface="Calibri"/>
                <a:ea typeface="Calibri"/>
                <a:cs typeface="Calibri"/>
                <a:sym typeface="Calibri"/>
                <a:hlinkClick r:id="rId8" action="ppaction://hlinksldjump">
                  <a:extLst>
                    <a:ext uri="{A12FA001-AC4F-418D-AE19-62706E023703}">
                      <ahyp:hlinkClr xmlns:ahyp="http://schemas.microsoft.com/office/drawing/2018/hyperlinkcolor" val="tx"/>
                    </a:ext>
                  </a:extLst>
                </a:hlinkClick>
              </a:rPr>
              <a:t>Collaborative Fashion Lesson Plan</a:t>
            </a:r>
            <a:endParaRPr sz="1900">
              <a:solidFill>
                <a:schemeClr val="lt1"/>
              </a:solidFill>
              <a:latin typeface="Calibri"/>
              <a:ea typeface="Calibri"/>
              <a:cs typeface="Calibri"/>
              <a:sym typeface="Calibri"/>
            </a:endParaRPr>
          </a:p>
        </p:txBody>
      </p:sp>
      <p:pic>
        <p:nvPicPr>
          <p:cNvPr id="141" name="Google Shape;141;p27" title="AP1982_01-Caillebotte-Pont de l'Europe.png"/>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0" y="0"/>
            <a:ext cx="3965599" cy="5143501"/>
          </a:xfrm>
          <a:prstGeom prst="rect">
            <a:avLst/>
          </a:prstGeom>
          <a:noFill/>
          <a:ln>
            <a:noFill/>
          </a:ln>
        </p:spPr>
      </p:pic>
      <p:sp>
        <p:nvSpPr>
          <p:cNvPr id="142" name="Google Shape;142;p27"/>
          <p:cNvSpPr txBox="1"/>
          <p:nvPr/>
        </p:nvSpPr>
        <p:spPr>
          <a:xfrm>
            <a:off x="257175" y="4841850"/>
            <a:ext cx="3254700" cy="161700"/>
          </a:xfrm>
          <a:prstGeom prst="rect">
            <a:avLst/>
          </a:prstGeom>
          <a:noFill/>
          <a:ln>
            <a:noFill/>
          </a:ln>
        </p:spPr>
        <p:txBody>
          <a:bodyPr spcFirstLastPara="1" wrap="square" lIns="68575" tIns="34275" rIns="68575" bIns="34275" anchor="t" anchorCtr="0">
            <a:spAutoFit/>
          </a:bodyPr>
          <a:lstStyle/>
          <a:p>
            <a:pPr marL="0" lvl="0" indent="0" algn="ctr" rtl="0">
              <a:lnSpc>
                <a:spcPct val="115000"/>
              </a:lnSpc>
              <a:spcBef>
                <a:spcPts val="0"/>
              </a:spcBef>
              <a:spcAft>
                <a:spcPts val="0"/>
              </a:spcAft>
              <a:buClr>
                <a:schemeClr val="dk1"/>
              </a:buClr>
              <a:buSzPts val="800"/>
              <a:buFont typeface="Arial"/>
              <a:buNone/>
            </a:pPr>
            <a:r>
              <a:rPr lang="en" sz="600">
                <a:solidFill>
                  <a:schemeClr val="lt1"/>
                </a:solidFill>
                <a:latin typeface="Calibri"/>
                <a:ea typeface="Calibri"/>
                <a:cs typeface="Calibri"/>
                <a:sym typeface="Calibri"/>
              </a:rPr>
              <a:t>Gustave Caillebotte, </a:t>
            </a:r>
            <a:r>
              <a:rPr lang="en" sz="600" i="1">
                <a:solidFill>
                  <a:schemeClr val="lt1"/>
                </a:solidFill>
                <a:latin typeface="Calibri"/>
                <a:ea typeface="Calibri"/>
                <a:cs typeface="Calibri"/>
                <a:sym typeface="Calibri"/>
              </a:rPr>
              <a:t>On the Pont de l’Europe</a:t>
            </a:r>
            <a:r>
              <a:rPr lang="en" sz="600">
                <a:solidFill>
                  <a:schemeClr val="lt1"/>
                </a:solidFill>
                <a:latin typeface="Calibri"/>
                <a:ea typeface="Calibri"/>
                <a:cs typeface="Calibri"/>
                <a:sym typeface="Calibri"/>
              </a:rPr>
              <a:t> (detail), 1876–77, oil on canvas. Kimbell Art Museum</a:t>
            </a:r>
            <a:endParaRPr sz="600" i="0" u="none" strike="noStrike" cap="non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5"/>
          <p:cNvSpPr txBox="1"/>
          <p:nvPr/>
        </p:nvSpPr>
        <p:spPr>
          <a:xfrm>
            <a:off x="6307425" y="4650900"/>
            <a:ext cx="2441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Indian, </a:t>
            </a:r>
            <a:r>
              <a:rPr lang="en" sz="1000" i="1">
                <a:solidFill>
                  <a:schemeClr val="dk1"/>
                </a:solidFill>
                <a:latin typeface="Calibri"/>
                <a:ea typeface="Calibri"/>
                <a:cs typeface="Calibri"/>
                <a:sym typeface="Calibri"/>
              </a:rPr>
              <a:t>Vishnu</a:t>
            </a:r>
            <a:r>
              <a:rPr lang="en" sz="1000">
                <a:solidFill>
                  <a:schemeClr val="dk1"/>
                </a:solidFill>
                <a:latin typeface="Calibri"/>
                <a:ea typeface="Calibri"/>
                <a:cs typeface="Calibri"/>
                <a:sym typeface="Calibri"/>
              </a:rPr>
              <a:t>, 13th century, bronze. Kimbell Art Museum</a:t>
            </a:r>
            <a:endParaRPr sz="1000">
              <a:latin typeface="Calibri"/>
              <a:ea typeface="Calibri"/>
              <a:cs typeface="Calibri"/>
              <a:sym typeface="Calibri"/>
            </a:endParaRPr>
          </a:p>
        </p:txBody>
      </p:sp>
      <p:pic>
        <p:nvPicPr>
          <p:cNvPr id="260" name="Google Shape;260;p45" title="AG1970_01-front (1).jp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836575" y="0"/>
            <a:ext cx="3470855" cy="514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6"/>
          <p:cNvSpPr txBox="1"/>
          <p:nvPr/>
        </p:nvSpPr>
        <p:spPr>
          <a:xfrm>
            <a:off x="7624800" y="4035300"/>
            <a:ext cx="1367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Jacopo Bassano (Jacopo dal Ponte), </a:t>
            </a:r>
            <a:r>
              <a:rPr lang="en" sz="1000" i="1">
                <a:solidFill>
                  <a:schemeClr val="dk1"/>
                </a:solidFill>
                <a:latin typeface="Calibri"/>
                <a:ea typeface="Calibri"/>
                <a:cs typeface="Calibri"/>
                <a:sym typeface="Calibri"/>
              </a:rPr>
              <a:t>The Supper at Emmaus</a:t>
            </a:r>
            <a:r>
              <a:rPr lang="en" sz="1000">
                <a:solidFill>
                  <a:schemeClr val="dk1"/>
                </a:solidFill>
                <a:latin typeface="Calibri"/>
                <a:ea typeface="Calibri"/>
                <a:cs typeface="Calibri"/>
                <a:sym typeface="Calibri"/>
              </a:rPr>
              <a:t>, c. 1538, </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 sz="1000">
                <a:solidFill>
                  <a:schemeClr val="dk1"/>
                </a:solidFill>
                <a:latin typeface="Calibri"/>
                <a:ea typeface="Calibri"/>
                <a:cs typeface="Calibri"/>
                <a:sym typeface="Calibri"/>
              </a:rPr>
              <a:t>oil on canvas.</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 sz="1000">
                <a:solidFill>
                  <a:schemeClr val="dk1"/>
                </a:solidFill>
                <a:latin typeface="Calibri"/>
                <a:ea typeface="Calibri"/>
                <a:cs typeface="Calibri"/>
                <a:sym typeface="Calibri"/>
              </a:rPr>
              <a:t>Kimbell Art Museum</a:t>
            </a:r>
            <a:endParaRPr/>
          </a:p>
        </p:txBody>
      </p:sp>
      <p:pic>
        <p:nvPicPr>
          <p:cNvPr id="266" name="Google Shape;266;p46" title="APX1989_03_MAIN.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53575" y="0"/>
            <a:ext cx="6671237" cy="51435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7"/>
          <p:cNvSpPr txBox="1"/>
          <p:nvPr/>
        </p:nvSpPr>
        <p:spPr>
          <a:xfrm>
            <a:off x="7437575" y="4343100"/>
            <a:ext cx="1706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Korean, </a:t>
            </a:r>
            <a:r>
              <a:rPr lang="en" sz="1000" i="1">
                <a:solidFill>
                  <a:schemeClr val="dk1"/>
                </a:solidFill>
                <a:latin typeface="Calibri"/>
                <a:ea typeface="Calibri"/>
                <a:cs typeface="Calibri"/>
                <a:sym typeface="Calibri"/>
              </a:rPr>
              <a:t>Arhat and Deer</a:t>
            </a:r>
            <a:r>
              <a:rPr lang="en" sz="1000">
                <a:solidFill>
                  <a:schemeClr val="dk1"/>
                </a:solidFill>
                <a:latin typeface="Calibri"/>
                <a:ea typeface="Calibri"/>
                <a:cs typeface="Calibri"/>
                <a:sym typeface="Calibri"/>
              </a:rPr>
              <a:t> late 17th century, ink, mineral pigments, and gold on silk. Kimbell Art Museum</a:t>
            </a:r>
            <a:endParaRPr sz="1000">
              <a:latin typeface="Calibri"/>
              <a:ea typeface="Calibri"/>
              <a:cs typeface="Calibri"/>
              <a:sym typeface="Calibri"/>
            </a:endParaRPr>
          </a:p>
        </p:txBody>
      </p:sp>
      <p:pic>
        <p:nvPicPr>
          <p:cNvPr id="272" name="Google Shape;272;p47" title="AP1995_06_MAIN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706413" y="0"/>
            <a:ext cx="5731174" cy="5143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8"/>
          <p:cNvSpPr txBox="1"/>
          <p:nvPr/>
        </p:nvSpPr>
        <p:spPr>
          <a:xfrm>
            <a:off x="6200711" y="4627800"/>
            <a:ext cx="2664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Japanese, </a:t>
            </a:r>
            <a:r>
              <a:rPr lang="en" sz="1000" i="1">
                <a:solidFill>
                  <a:schemeClr val="dk1"/>
                </a:solidFill>
                <a:latin typeface="Calibri"/>
                <a:ea typeface="Calibri"/>
                <a:cs typeface="Calibri"/>
                <a:sym typeface="Calibri"/>
              </a:rPr>
              <a:t>En no Gyoja</a:t>
            </a:r>
            <a:r>
              <a:rPr lang="en" sz="1000">
                <a:solidFill>
                  <a:schemeClr val="dk1"/>
                </a:solidFill>
                <a:latin typeface="Calibri"/>
                <a:ea typeface="Calibri"/>
                <a:cs typeface="Calibri"/>
                <a:sym typeface="Calibri"/>
              </a:rPr>
              <a:t>, c. 1300–1375, polychromed wood. Kimbell Art Museum</a:t>
            </a:r>
            <a:endParaRPr sz="1000" i="1">
              <a:solidFill>
                <a:schemeClr val="dk1"/>
              </a:solidFill>
              <a:latin typeface="Calibri"/>
              <a:ea typeface="Calibri"/>
              <a:cs typeface="Calibri"/>
              <a:sym typeface="Calibri"/>
            </a:endParaRPr>
          </a:p>
        </p:txBody>
      </p:sp>
      <p:pic>
        <p:nvPicPr>
          <p:cNvPr id="278" name="Google Shape;278;p4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943312" y="0"/>
            <a:ext cx="3257383"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9"/>
          <p:cNvSpPr/>
          <p:nvPr/>
        </p:nvSpPr>
        <p:spPr>
          <a:xfrm>
            <a:off x="865519" y="2763842"/>
            <a:ext cx="738600" cy="375300"/>
          </a:xfrm>
          <a:prstGeom prst="rect">
            <a:avLst/>
          </a:prstGeom>
          <a:solidFill>
            <a:srgbClr val="6666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4" name="Google Shape;284;p49"/>
          <p:cNvSpPr txBox="1"/>
          <p:nvPr/>
        </p:nvSpPr>
        <p:spPr>
          <a:xfrm>
            <a:off x="867191" y="2789829"/>
            <a:ext cx="7131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200" b="1">
                <a:solidFill>
                  <a:srgbClr val="FFFFFF"/>
                </a:solidFill>
                <a:latin typeface="Calibri"/>
                <a:ea typeface="Calibri"/>
                <a:cs typeface="Calibri"/>
                <a:sym typeface="Calibri"/>
              </a:rPr>
              <a:t>ACTIVITY</a:t>
            </a:r>
            <a:endParaRPr sz="1200">
              <a:solidFill>
                <a:srgbClr val="FFFFFF"/>
              </a:solidFill>
            </a:endParaRPr>
          </a:p>
        </p:txBody>
      </p:sp>
      <p:sp>
        <p:nvSpPr>
          <p:cNvPr id="285" name="Google Shape;285;p49"/>
          <p:cNvSpPr/>
          <p:nvPr/>
        </p:nvSpPr>
        <p:spPr>
          <a:xfrm>
            <a:off x="794513" y="790313"/>
            <a:ext cx="1791300" cy="375300"/>
          </a:xfrm>
          <a:prstGeom prst="rect">
            <a:avLst/>
          </a:prstGeom>
          <a:solidFill>
            <a:srgbClr val="6666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6" name="Google Shape;286;p49"/>
          <p:cNvSpPr txBox="1"/>
          <p:nvPr/>
        </p:nvSpPr>
        <p:spPr>
          <a:xfrm>
            <a:off x="805701" y="816300"/>
            <a:ext cx="17913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200" b="1">
                <a:solidFill>
                  <a:srgbClr val="FFFFFF"/>
                </a:solidFill>
                <a:latin typeface="Calibri"/>
                <a:ea typeface="Calibri"/>
                <a:cs typeface="Calibri"/>
                <a:sym typeface="Calibri"/>
              </a:rPr>
              <a:t>CLASSROOM DISCUSSION</a:t>
            </a:r>
            <a:endParaRPr sz="1200">
              <a:solidFill>
                <a:srgbClr val="FFFFFF"/>
              </a:solidFill>
            </a:endParaRPr>
          </a:p>
        </p:txBody>
      </p:sp>
      <p:sp>
        <p:nvSpPr>
          <p:cNvPr id="287" name="Google Shape;287;p49"/>
          <p:cNvSpPr txBox="1"/>
          <p:nvPr/>
        </p:nvSpPr>
        <p:spPr>
          <a:xfrm>
            <a:off x="642769" y="206419"/>
            <a:ext cx="2569800" cy="264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1500">
                <a:solidFill>
                  <a:srgbClr val="3E494B"/>
                </a:solidFill>
                <a:latin typeface="Calibri"/>
                <a:ea typeface="Calibri"/>
                <a:cs typeface="Calibri"/>
                <a:sym typeface="Calibri"/>
              </a:rPr>
              <a:t>Divine Figures</a:t>
            </a:r>
            <a:endParaRPr sz="1500">
              <a:solidFill>
                <a:srgbClr val="3E494B"/>
              </a:solidFill>
              <a:latin typeface="Calibri"/>
              <a:ea typeface="Calibri"/>
              <a:cs typeface="Calibri"/>
              <a:sym typeface="Calibri"/>
            </a:endParaRPr>
          </a:p>
        </p:txBody>
      </p:sp>
      <p:sp>
        <p:nvSpPr>
          <p:cNvPr id="288" name="Google Shape;288;p49"/>
          <p:cNvSpPr txBox="1"/>
          <p:nvPr/>
        </p:nvSpPr>
        <p:spPr>
          <a:xfrm>
            <a:off x="741400" y="1192327"/>
            <a:ext cx="7466400" cy="1333200"/>
          </a:xfrm>
          <a:prstGeom prst="rect">
            <a:avLst/>
          </a:prstGeom>
          <a:noFill/>
          <a:ln>
            <a:noFill/>
          </a:ln>
        </p:spPr>
        <p:txBody>
          <a:bodyPr spcFirstLastPara="1" wrap="square" lIns="68575" tIns="68575" rIns="68575" bIns="68575" anchor="t" anchorCtr="0">
            <a:noAutofit/>
          </a:bodyPr>
          <a:lstStyle/>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Describe the divine figures’ clothing. What makes it appear special or unique?</a:t>
            </a:r>
            <a:endParaRPr sz="1200">
              <a:solidFill>
                <a:schemeClr val="dk1"/>
              </a:solidFill>
              <a:latin typeface="Calibri"/>
              <a:ea typeface="Calibri"/>
              <a:cs typeface="Calibri"/>
              <a:sym typeface="Calibri"/>
            </a:endParaRPr>
          </a:p>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Where can you find spiritual symbols on their clothing and accessories?</a:t>
            </a:r>
            <a:endParaRPr sz="1200">
              <a:solidFill>
                <a:schemeClr val="dk1"/>
              </a:solidFill>
              <a:latin typeface="Calibri"/>
              <a:ea typeface="Calibri"/>
              <a:cs typeface="Calibri"/>
              <a:sym typeface="Calibri"/>
            </a:endParaRPr>
          </a:p>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How does divine figures’ clothing compare across religions?</a:t>
            </a:r>
            <a:endParaRPr sz="1200">
              <a:solidFill>
                <a:schemeClr val="dk1"/>
              </a:solidFill>
              <a:latin typeface="Calibri"/>
              <a:ea typeface="Calibri"/>
              <a:cs typeface="Calibri"/>
              <a:sym typeface="Calibri"/>
            </a:endParaRPr>
          </a:p>
        </p:txBody>
      </p:sp>
      <p:sp>
        <p:nvSpPr>
          <p:cNvPr id="289" name="Google Shape;289;p49"/>
          <p:cNvSpPr txBox="1"/>
          <p:nvPr/>
        </p:nvSpPr>
        <p:spPr>
          <a:xfrm>
            <a:off x="794525" y="3170525"/>
            <a:ext cx="6846300" cy="323100"/>
          </a:xfrm>
          <a:prstGeom prst="rect">
            <a:avLst/>
          </a:prstGeom>
          <a:noFill/>
          <a:ln>
            <a:noFill/>
          </a:ln>
        </p:spPr>
        <p:txBody>
          <a:bodyPr spcFirstLastPara="1" wrap="square" lIns="68575" tIns="68575" rIns="68575" bIns="68575" anchor="t" anchorCtr="0">
            <a:spAutoFit/>
          </a:bodyPr>
          <a:lstStyle/>
          <a:p>
            <a:pPr marL="0" lvl="0" indent="0" algn="l" rtl="0">
              <a:lnSpc>
                <a:spcPct val="125454"/>
              </a:lnSpc>
              <a:spcBef>
                <a:spcPts val="0"/>
              </a:spcBef>
              <a:spcAft>
                <a:spcPts val="0"/>
              </a:spcAft>
              <a:buNone/>
            </a:pPr>
            <a:r>
              <a:rPr lang="en" sz="1200">
                <a:solidFill>
                  <a:schemeClr val="dk1"/>
                </a:solidFill>
                <a:latin typeface="Calibri"/>
                <a:ea typeface="Calibri"/>
                <a:cs typeface="Calibri"/>
                <a:sym typeface="Calibri"/>
              </a:rPr>
              <a:t>Draw a detail from one of the divine figures’ outfits. What lines, textures, or patterns do you notice?</a:t>
            </a:r>
            <a:endParaRPr sz="12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0"/>
          <p:cNvSpPr/>
          <p:nvPr/>
        </p:nvSpPr>
        <p:spPr>
          <a:xfrm>
            <a:off x="2765719" y="131"/>
            <a:ext cx="6378300" cy="19410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5" name="Google Shape;295;p50"/>
          <p:cNvSpPr txBox="1">
            <a:spLocks noGrp="1"/>
          </p:cNvSpPr>
          <p:nvPr>
            <p:ph type="title" idx="4294967295"/>
          </p:nvPr>
        </p:nvSpPr>
        <p:spPr>
          <a:xfrm>
            <a:off x="4600425" y="438750"/>
            <a:ext cx="3801000" cy="1099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700"/>
              <a:buNone/>
            </a:pPr>
            <a:r>
              <a:rPr lang="en" sz="4100" b="1">
                <a:solidFill>
                  <a:schemeClr val="lt1"/>
                </a:solidFill>
              </a:rPr>
              <a:t>FASHION INFLUENCERS</a:t>
            </a:r>
            <a:endParaRPr sz="4100" b="1">
              <a:solidFill>
                <a:schemeClr val="lt1"/>
              </a:solidFill>
              <a:latin typeface="Calibri"/>
              <a:ea typeface="Calibri"/>
              <a:cs typeface="Calibri"/>
              <a:sym typeface="Calibri"/>
            </a:endParaRPr>
          </a:p>
        </p:txBody>
      </p:sp>
      <p:sp>
        <p:nvSpPr>
          <p:cNvPr id="296" name="Google Shape;296;p50"/>
          <p:cNvSpPr txBox="1">
            <a:spLocks noGrp="1"/>
          </p:cNvSpPr>
          <p:nvPr>
            <p:ph type="subTitle" idx="4294967295"/>
          </p:nvPr>
        </p:nvSpPr>
        <p:spPr>
          <a:xfrm>
            <a:off x="4471575" y="2060700"/>
            <a:ext cx="4511400" cy="2652600"/>
          </a:xfrm>
          <a:prstGeom prst="rect">
            <a:avLst/>
          </a:prstGeom>
          <a:noFill/>
          <a:ln>
            <a:noFill/>
          </a:ln>
        </p:spPr>
        <p:txBody>
          <a:bodyPr spcFirstLastPara="1" wrap="square" lIns="68575" tIns="34275" rIns="68575" bIns="34275" anchor="t" anchorCtr="0">
            <a:normAutofit/>
          </a:bodyPr>
          <a:lstStyle/>
          <a:p>
            <a:pPr marL="0" marR="0" lvl="0" indent="0" algn="l" rtl="0">
              <a:lnSpc>
                <a:spcPct val="115000"/>
              </a:lnSpc>
              <a:spcBef>
                <a:spcPts val="0"/>
              </a:spcBef>
              <a:spcAft>
                <a:spcPts val="0"/>
              </a:spcAft>
              <a:buNone/>
            </a:pPr>
            <a:r>
              <a:rPr lang="en" sz="2000"/>
              <a:t>While social media influencers are a product of the last two decades, fashion influencers have existed throughout history and across cultures. These individuals set fashion trends that influenced others.</a:t>
            </a:r>
            <a:endParaRPr sz="2000" b="0" i="0" u="none" strike="noStrike" cap="none">
              <a:solidFill>
                <a:schemeClr val="dk1"/>
              </a:solidFill>
              <a:latin typeface="Calibri"/>
              <a:ea typeface="Calibri"/>
              <a:cs typeface="Calibri"/>
              <a:sym typeface="Calibri"/>
            </a:endParaRPr>
          </a:p>
        </p:txBody>
      </p:sp>
      <p:pic>
        <p:nvPicPr>
          <p:cNvPr id="297" name="Google Shape;297;p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3965601" cy="5143501"/>
          </a:xfrm>
          <a:prstGeom prst="rect">
            <a:avLst/>
          </a:prstGeom>
          <a:noFill/>
          <a:ln>
            <a:noFill/>
          </a:ln>
        </p:spPr>
      </p:pic>
      <p:sp>
        <p:nvSpPr>
          <p:cNvPr id="298" name="Google Shape;298;p50"/>
          <p:cNvSpPr txBox="1"/>
          <p:nvPr/>
        </p:nvSpPr>
        <p:spPr>
          <a:xfrm>
            <a:off x="257175" y="4841850"/>
            <a:ext cx="3535500" cy="374100"/>
          </a:xfrm>
          <a:prstGeom prst="rect">
            <a:avLst/>
          </a:prstGeom>
          <a:noFill/>
          <a:ln>
            <a:noFill/>
          </a:ln>
        </p:spPr>
        <p:txBody>
          <a:bodyPr spcFirstLastPara="1" wrap="square" lIns="68575" tIns="34275" rIns="68575" bIns="34275" anchor="t" anchorCtr="0">
            <a:spAutoFit/>
          </a:bodyPr>
          <a:lstStyle/>
          <a:p>
            <a:pPr marL="0" lvl="0" indent="0" algn="ctr" rtl="0">
              <a:lnSpc>
                <a:spcPct val="115000"/>
              </a:lnSpc>
              <a:spcBef>
                <a:spcPts val="0"/>
              </a:spcBef>
              <a:spcAft>
                <a:spcPts val="0"/>
              </a:spcAft>
              <a:buClr>
                <a:schemeClr val="dk1"/>
              </a:buClr>
              <a:buSzPts val="800"/>
              <a:buFont typeface="Arial"/>
              <a:buNone/>
            </a:pPr>
            <a:r>
              <a:rPr lang="en" sz="600">
                <a:solidFill>
                  <a:schemeClr val="dk1"/>
                </a:solidFill>
                <a:latin typeface="Calibri"/>
                <a:ea typeface="Calibri"/>
                <a:cs typeface="Calibri"/>
                <a:sym typeface="Calibri"/>
              </a:rPr>
              <a:t>Attributed to Gian Cristoforo Romano, </a:t>
            </a:r>
            <a:r>
              <a:rPr lang="en" sz="600" i="1">
                <a:solidFill>
                  <a:schemeClr val="dk1"/>
                </a:solidFill>
                <a:latin typeface="Calibri"/>
                <a:ea typeface="Calibri"/>
                <a:cs typeface="Calibri"/>
                <a:sym typeface="Calibri"/>
              </a:rPr>
              <a:t>Portrait of a Woman, Possibly Isabella d’Este </a:t>
            </a:r>
            <a:r>
              <a:rPr lang="en" sz="600">
                <a:solidFill>
                  <a:schemeClr val="dk1"/>
                </a:solidFill>
                <a:latin typeface="Calibri"/>
                <a:ea typeface="Calibri"/>
                <a:cs typeface="Calibri"/>
                <a:sym typeface="Calibri"/>
              </a:rPr>
              <a:t>(detail), c. 1500, terracotta, formerly polychromed. Kimbell Art Museum</a:t>
            </a:r>
            <a:endParaRPr sz="6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800"/>
              <a:buFont typeface="Arial"/>
              <a:buNone/>
            </a:pPr>
            <a:endParaRPr sz="6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43094" y="0"/>
            <a:ext cx="3857802" cy="5143501"/>
          </a:xfrm>
          <a:prstGeom prst="rect">
            <a:avLst/>
          </a:prstGeom>
          <a:noFill/>
          <a:ln>
            <a:noFill/>
          </a:ln>
        </p:spPr>
      </p:pic>
      <p:sp>
        <p:nvSpPr>
          <p:cNvPr id="304" name="Google Shape;304;p51"/>
          <p:cNvSpPr txBox="1"/>
          <p:nvPr/>
        </p:nvSpPr>
        <p:spPr>
          <a:xfrm>
            <a:off x="6500900" y="4237200"/>
            <a:ext cx="1666500" cy="838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a:solidFill>
                  <a:schemeClr val="dk1"/>
                </a:solidFill>
                <a:latin typeface="Calibri"/>
                <a:ea typeface="Calibri"/>
                <a:cs typeface="Calibri"/>
                <a:sym typeface="Calibri"/>
              </a:rPr>
              <a:t>Chinese</a:t>
            </a:r>
            <a:r>
              <a:rPr lang="en" sz="1000">
                <a:latin typeface="Calibri"/>
                <a:ea typeface="Calibri"/>
                <a:cs typeface="Calibri"/>
                <a:sym typeface="Calibri"/>
              </a:rPr>
              <a:t>, </a:t>
            </a:r>
            <a:r>
              <a:rPr lang="en" sz="1000" i="1">
                <a:solidFill>
                  <a:schemeClr val="dk1"/>
                </a:solidFill>
                <a:latin typeface="Calibri"/>
                <a:ea typeface="Calibri"/>
                <a:cs typeface="Calibri"/>
                <a:sym typeface="Calibri"/>
              </a:rPr>
              <a:t>Court Lady</a:t>
            </a:r>
            <a:r>
              <a:rPr lang="en" sz="1000">
                <a:solidFill>
                  <a:schemeClr val="dk1"/>
                </a:solidFill>
                <a:latin typeface="Calibri"/>
                <a:ea typeface="Calibri"/>
                <a:cs typeface="Calibri"/>
                <a:sym typeface="Calibri"/>
              </a:rPr>
              <a:t>, first half of the 8th century AD, gray earthenware with painted polychrome decoration. Kimbell Art Museum</a:t>
            </a:r>
            <a:endParaRPr sz="10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5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43200" y="0"/>
            <a:ext cx="4257609" cy="5143501"/>
          </a:xfrm>
          <a:prstGeom prst="rect">
            <a:avLst/>
          </a:prstGeom>
          <a:noFill/>
          <a:ln>
            <a:noFill/>
          </a:ln>
        </p:spPr>
      </p:pic>
      <p:sp>
        <p:nvSpPr>
          <p:cNvPr id="310" name="Google Shape;310;p52"/>
          <p:cNvSpPr txBox="1"/>
          <p:nvPr/>
        </p:nvSpPr>
        <p:spPr>
          <a:xfrm>
            <a:off x="6696000" y="4343100"/>
            <a:ext cx="2448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Calibri"/>
                <a:ea typeface="Calibri"/>
                <a:cs typeface="Calibri"/>
                <a:sym typeface="Calibri"/>
              </a:rPr>
              <a:t>Attributed to Gian Cristoforo Romano, </a:t>
            </a:r>
            <a:r>
              <a:rPr lang="en" sz="1000" i="1">
                <a:latin typeface="Calibri"/>
                <a:ea typeface="Calibri"/>
                <a:cs typeface="Calibri"/>
                <a:sym typeface="Calibri"/>
              </a:rPr>
              <a:t>Portrait of a Woman, Possibly Isabella d’Este</a:t>
            </a:r>
            <a:r>
              <a:rPr lang="en" sz="1000">
                <a:latin typeface="Calibri"/>
                <a:ea typeface="Calibri"/>
                <a:cs typeface="Calibri"/>
                <a:sym typeface="Calibri"/>
              </a:rPr>
              <a:t>, c. 1500, terracotta, formerly polychromed</a:t>
            </a:r>
            <a:r>
              <a:rPr lang="en" sz="1000">
                <a:solidFill>
                  <a:schemeClr val="dk1"/>
                </a:solidFill>
                <a:latin typeface="Calibri"/>
                <a:ea typeface="Calibri"/>
                <a:cs typeface="Calibri"/>
                <a:sym typeface="Calibri"/>
              </a:rPr>
              <a:t>. Kimbell Art Museum</a:t>
            </a:r>
            <a:endParaRPr sz="10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53" descr="A painting of a person in a ha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20471" y="0"/>
            <a:ext cx="4303059" cy="5153003"/>
          </a:xfrm>
          <a:prstGeom prst="rect">
            <a:avLst/>
          </a:prstGeom>
          <a:noFill/>
          <a:ln>
            <a:noFill/>
          </a:ln>
        </p:spPr>
      </p:pic>
      <p:sp>
        <p:nvSpPr>
          <p:cNvPr id="317" name="Google Shape;317;p53"/>
          <p:cNvSpPr txBox="1"/>
          <p:nvPr/>
        </p:nvSpPr>
        <p:spPr>
          <a:xfrm>
            <a:off x="6723525" y="4554500"/>
            <a:ext cx="19017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i="0" u="none" strike="noStrike" cap="none">
                <a:solidFill>
                  <a:schemeClr val="dk1"/>
                </a:solidFill>
                <a:latin typeface="Calibri"/>
                <a:ea typeface="Calibri"/>
                <a:cs typeface="Calibri"/>
                <a:sym typeface="Calibri"/>
              </a:rPr>
              <a:t>Elisabe</a:t>
            </a:r>
            <a:r>
              <a:rPr lang="en" sz="1000" i="0" strike="noStrike" cap="none">
                <a:solidFill>
                  <a:schemeClr val="dk1"/>
                </a:solidFill>
                <a:latin typeface="Calibri"/>
                <a:ea typeface="Calibri"/>
                <a:cs typeface="Calibri"/>
                <a:sym typeface="Calibri"/>
              </a:rPr>
              <a:t>th Louise Vigée Le Brun</a:t>
            </a:r>
            <a:r>
              <a:rPr lang="en" sz="1000">
                <a:solidFill>
                  <a:schemeClr val="dk1"/>
                </a:solidFill>
                <a:latin typeface="Calibri"/>
                <a:ea typeface="Calibri"/>
                <a:cs typeface="Calibri"/>
                <a:sym typeface="Calibri"/>
              </a:rPr>
              <a:t>, </a:t>
            </a:r>
            <a:r>
              <a:rPr lang="en" sz="1000" i="1" strike="noStrike" cap="none">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Self-Portrait</a:t>
            </a:r>
            <a:r>
              <a:rPr lang="en" sz="1000">
                <a:solidFill>
                  <a:schemeClr val="dk1"/>
                </a:solidFill>
                <a:latin typeface="Calibri"/>
                <a:ea typeface="Calibri"/>
                <a:cs typeface="Calibri"/>
                <a:sym typeface="Calibri"/>
              </a:rPr>
              <a:t>, c. 1781, o</a:t>
            </a:r>
            <a:r>
              <a:rPr lang="en" sz="1000" i="0" strike="noStrike" cap="none">
                <a:solidFill>
                  <a:schemeClr val="dk1"/>
                </a:solidFill>
                <a:latin typeface="Calibri"/>
                <a:ea typeface="Calibri"/>
                <a:cs typeface="Calibri"/>
                <a:sym typeface="Calibri"/>
              </a:rPr>
              <a:t>il on canvas</a:t>
            </a:r>
            <a:r>
              <a:rPr lang="en" sz="1000">
                <a:solidFill>
                  <a:schemeClr val="dk1"/>
                </a:solidFill>
                <a:latin typeface="Calibri"/>
                <a:ea typeface="Calibri"/>
                <a:cs typeface="Calibri"/>
                <a:sym typeface="Calibri"/>
              </a:rPr>
              <a:t>. Kimbell Art Museum</a:t>
            </a:r>
            <a:endParaRPr sz="1000" i="0" strike="noStrike" cap="non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4"/>
          <p:cNvSpPr/>
          <p:nvPr/>
        </p:nvSpPr>
        <p:spPr>
          <a:xfrm>
            <a:off x="865519" y="2763842"/>
            <a:ext cx="738600" cy="375300"/>
          </a:xfrm>
          <a:prstGeom prst="rect">
            <a:avLst/>
          </a:prstGeom>
          <a:solidFill>
            <a:srgbClr val="6666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3" name="Google Shape;323;p54"/>
          <p:cNvSpPr txBox="1"/>
          <p:nvPr/>
        </p:nvSpPr>
        <p:spPr>
          <a:xfrm>
            <a:off x="867191" y="2789829"/>
            <a:ext cx="7131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200" b="1">
                <a:solidFill>
                  <a:srgbClr val="FFFFFF"/>
                </a:solidFill>
                <a:latin typeface="Calibri"/>
                <a:ea typeface="Calibri"/>
                <a:cs typeface="Calibri"/>
                <a:sym typeface="Calibri"/>
              </a:rPr>
              <a:t>ACTIVITY</a:t>
            </a:r>
            <a:endParaRPr sz="1200">
              <a:solidFill>
                <a:srgbClr val="FFFFFF"/>
              </a:solidFill>
            </a:endParaRPr>
          </a:p>
        </p:txBody>
      </p:sp>
      <p:sp>
        <p:nvSpPr>
          <p:cNvPr id="324" name="Google Shape;324;p54"/>
          <p:cNvSpPr/>
          <p:nvPr/>
        </p:nvSpPr>
        <p:spPr>
          <a:xfrm>
            <a:off x="794513" y="790313"/>
            <a:ext cx="1791300" cy="375300"/>
          </a:xfrm>
          <a:prstGeom prst="rect">
            <a:avLst/>
          </a:prstGeom>
          <a:solidFill>
            <a:srgbClr val="6666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5" name="Google Shape;325;p54"/>
          <p:cNvSpPr txBox="1"/>
          <p:nvPr/>
        </p:nvSpPr>
        <p:spPr>
          <a:xfrm>
            <a:off x="805701" y="816300"/>
            <a:ext cx="17913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200" b="1">
                <a:solidFill>
                  <a:srgbClr val="FFFFFF"/>
                </a:solidFill>
                <a:latin typeface="Calibri"/>
                <a:ea typeface="Calibri"/>
                <a:cs typeface="Calibri"/>
                <a:sym typeface="Calibri"/>
              </a:rPr>
              <a:t>CLASSROOM DISCUSSION</a:t>
            </a:r>
            <a:endParaRPr sz="1200">
              <a:solidFill>
                <a:srgbClr val="FFFFFF"/>
              </a:solidFill>
            </a:endParaRPr>
          </a:p>
        </p:txBody>
      </p:sp>
      <p:sp>
        <p:nvSpPr>
          <p:cNvPr id="326" name="Google Shape;326;p54"/>
          <p:cNvSpPr txBox="1"/>
          <p:nvPr/>
        </p:nvSpPr>
        <p:spPr>
          <a:xfrm>
            <a:off x="642769" y="206419"/>
            <a:ext cx="2569800" cy="264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1500">
                <a:solidFill>
                  <a:srgbClr val="3E494B"/>
                </a:solidFill>
                <a:latin typeface="Calibri"/>
                <a:ea typeface="Calibri"/>
                <a:cs typeface="Calibri"/>
                <a:sym typeface="Calibri"/>
              </a:rPr>
              <a:t>Fashion Influencers</a:t>
            </a:r>
            <a:endParaRPr sz="1500">
              <a:solidFill>
                <a:srgbClr val="3E494B"/>
              </a:solidFill>
              <a:latin typeface="Calibri"/>
              <a:ea typeface="Calibri"/>
              <a:cs typeface="Calibri"/>
              <a:sym typeface="Calibri"/>
            </a:endParaRPr>
          </a:p>
        </p:txBody>
      </p:sp>
      <p:sp>
        <p:nvSpPr>
          <p:cNvPr id="327" name="Google Shape;327;p54"/>
          <p:cNvSpPr txBox="1"/>
          <p:nvPr/>
        </p:nvSpPr>
        <p:spPr>
          <a:xfrm>
            <a:off x="741400" y="1192325"/>
            <a:ext cx="7466400" cy="1481400"/>
          </a:xfrm>
          <a:prstGeom prst="rect">
            <a:avLst/>
          </a:prstGeom>
          <a:noFill/>
          <a:ln>
            <a:noFill/>
          </a:ln>
        </p:spPr>
        <p:txBody>
          <a:bodyPr spcFirstLastPara="1" wrap="square" lIns="68575" tIns="68575" rIns="68575" bIns="68575" anchor="t" anchorCtr="0">
            <a:noAutofit/>
          </a:bodyPr>
          <a:lstStyle/>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Of the influencers’ outfits featured in this section, which one stands out most to you? What makes it appealing? Would you want to wear it? </a:t>
            </a:r>
            <a:endParaRPr sz="1200">
              <a:solidFill>
                <a:schemeClr val="dk1"/>
              </a:solidFill>
              <a:latin typeface="Calibri"/>
              <a:ea typeface="Calibri"/>
              <a:cs typeface="Calibri"/>
              <a:sym typeface="Calibri"/>
            </a:endParaRPr>
          </a:p>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Imagine how the different fabrics might feel. What considerations might have gone into producing these outfits?</a:t>
            </a:r>
            <a:endParaRPr sz="1200">
              <a:solidFill>
                <a:schemeClr val="dk1"/>
              </a:solidFill>
              <a:latin typeface="Calibri"/>
              <a:ea typeface="Calibri"/>
              <a:cs typeface="Calibri"/>
              <a:sym typeface="Calibri"/>
            </a:endParaRPr>
          </a:p>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Which fashion trends are popular today? What or who do you think made them popular?</a:t>
            </a:r>
            <a:endParaRPr sz="1200">
              <a:solidFill>
                <a:schemeClr val="dk1"/>
              </a:solidFill>
              <a:latin typeface="Calibri"/>
              <a:ea typeface="Calibri"/>
              <a:cs typeface="Calibri"/>
              <a:sym typeface="Calibri"/>
            </a:endParaRPr>
          </a:p>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What do you think makes a fashion influencer successful?</a:t>
            </a:r>
            <a:endParaRPr sz="1200">
              <a:solidFill>
                <a:schemeClr val="dk1"/>
              </a:solidFill>
              <a:latin typeface="Calibri"/>
              <a:ea typeface="Calibri"/>
              <a:cs typeface="Calibri"/>
              <a:sym typeface="Calibri"/>
            </a:endParaRPr>
          </a:p>
        </p:txBody>
      </p:sp>
      <p:sp>
        <p:nvSpPr>
          <p:cNvPr id="328" name="Google Shape;328;p54"/>
          <p:cNvSpPr txBox="1"/>
          <p:nvPr/>
        </p:nvSpPr>
        <p:spPr>
          <a:xfrm>
            <a:off x="794525" y="3170525"/>
            <a:ext cx="6846300" cy="555000"/>
          </a:xfrm>
          <a:prstGeom prst="rect">
            <a:avLst/>
          </a:prstGeom>
          <a:noFill/>
          <a:ln>
            <a:noFill/>
          </a:ln>
        </p:spPr>
        <p:txBody>
          <a:bodyPr spcFirstLastPara="1" wrap="square" lIns="68575" tIns="68575" rIns="68575" bIns="68575" anchor="t" anchorCtr="0">
            <a:spAutoFit/>
          </a:bodyPr>
          <a:lstStyle/>
          <a:p>
            <a:pPr marL="0" lvl="0" indent="0" algn="l" rtl="0">
              <a:lnSpc>
                <a:spcPct val="125454"/>
              </a:lnSpc>
              <a:spcBef>
                <a:spcPts val="0"/>
              </a:spcBef>
              <a:spcAft>
                <a:spcPts val="0"/>
              </a:spcAft>
              <a:buNone/>
            </a:pPr>
            <a:r>
              <a:rPr lang="en" sz="1200">
                <a:solidFill>
                  <a:schemeClr val="dk1"/>
                </a:solidFill>
                <a:latin typeface="Calibri"/>
                <a:ea typeface="Calibri"/>
                <a:cs typeface="Calibri"/>
                <a:sym typeface="Calibri"/>
              </a:rPr>
              <a:t>With a partner, design a social media campaign for a figure from one of these artworks. If they lived today, how would they influence their followers to join a new trend?</a:t>
            </a:r>
            <a:endParaRPr sz="12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aphicFrame>
        <p:nvGraphicFramePr>
          <p:cNvPr id="147" name="Google Shape;147;p28"/>
          <p:cNvGraphicFramePr/>
          <p:nvPr/>
        </p:nvGraphicFramePr>
        <p:xfrm>
          <a:off x="463388" y="6424"/>
          <a:ext cx="8213475" cy="5128539"/>
        </p:xfrm>
        <a:graphic>
          <a:graphicData uri="http://schemas.openxmlformats.org/drawingml/2006/table">
            <a:tbl>
              <a:tblPr>
                <a:noFill/>
                <a:tableStyleId>{FD1A89CC-37FA-4978-8616-6FF6A8EDF106}</a:tableStyleId>
              </a:tblPr>
              <a:tblGrid>
                <a:gridCol w="1730725">
                  <a:extLst>
                    <a:ext uri="{9D8B030D-6E8A-4147-A177-3AD203B41FA5}">
                      <a16:colId xmlns:a16="http://schemas.microsoft.com/office/drawing/2014/main" val="20000"/>
                    </a:ext>
                  </a:extLst>
                </a:gridCol>
                <a:gridCol w="6482750">
                  <a:extLst>
                    <a:ext uri="{9D8B030D-6E8A-4147-A177-3AD203B41FA5}">
                      <a16:colId xmlns:a16="http://schemas.microsoft.com/office/drawing/2014/main" val="20001"/>
                    </a:ext>
                  </a:extLst>
                </a:gridCol>
              </a:tblGrid>
              <a:tr h="262400">
                <a:tc gridSpan="2">
                  <a:txBody>
                    <a:bodyPr/>
                    <a:lstStyle/>
                    <a:p>
                      <a:pPr marL="0" lvl="0" indent="0" algn="ctr" rtl="0">
                        <a:lnSpc>
                          <a:spcPct val="115000"/>
                        </a:lnSpc>
                        <a:spcBef>
                          <a:spcPts val="0"/>
                        </a:spcBef>
                        <a:spcAft>
                          <a:spcPts val="0"/>
                        </a:spcAft>
                        <a:buNone/>
                      </a:pPr>
                      <a:r>
                        <a:rPr lang="en" sz="1200" b="1">
                          <a:solidFill>
                            <a:schemeClr val="lt1"/>
                          </a:solidFill>
                          <a:latin typeface="Calibri"/>
                          <a:ea typeface="Calibri"/>
                          <a:cs typeface="Calibri"/>
                          <a:sym typeface="Calibri"/>
                        </a:rPr>
                        <a:t>Art TEKS</a:t>
                      </a:r>
                      <a:endParaRPr sz="1200" b="1">
                        <a:solidFill>
                          <a:schemeClr val="lt1"/>
                        </a:solidFill>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7925" cap="flat" cmpd="sng">
                      <a:solidFill>
                        <a:srgbClr val="000000"/>
                      </a:solidFill>
                      <a:prstDash val="solid"/>
                      <a:round/>
                      <a:headEnd type="none" w="sm" len="sm"/>
                      <a:tailEnd type="none" w="sm" len="sm"/>
                    </a:lnB>
                    <a:solidFill>
                      <a:srgbClr val="666666"/>
                    </a:solidFill>
                  </a:tcPr>
                </a:tc>
                <a:tc hMerge="1">
                  <a:txBody>
                    <a:bodyPr/>
                    <a:lstStyle/>
                    <a:p>
                      <a:endParaRPr lang="en-US"/>
                    </a:p>
                  </a:txBody>
                  <a:tcPr/>
                </a:tc>
                <a:extLst>
                  <a:ext uri="{0D108BD9-81ED-4DB2-BD59-A6C34878D82A}">
                    <a16:rowId xmlns:a16="http://schemas.microsoft.com/office/drawing/2014/main" val="10000"/>
                  </a:ext>
                </a:extLst>
              </a:tr>
              <a:tr h="13747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§117.111. Art, </a:t>
                      </a:r>
                      <a:r>
                        <a:rPr lang="en" sz="1000" b="1">
                          <a:latin typeface="Calibri"/>
                          <a:ea typeface="Calibri"/>
                          <a:cs typeface="Calibri"/>
                          <a:sym typeface="Calibri"/>
                        </a:rPr>
                        <a:t>Grade 3</a:t>
                      </a:r>
                      <a:endParaRPr sz="1000" b="1">
                        <a:latin typeface="Calibri"/>
                        <a:ea typeface="Calibri"/>
                        <a:cs typeface="Calibri"/>
                        <a:sym typeface="Calibri"/>
                      </a:endParaRPr>
                    </a:p>
                    <a:p>
                      <a:pPr marL="0" lvl="0" indent="0" algn="l" rtl="0">
                        <a:lnSpc>
                          <a:spcPct val="115000"/>
                        </a:lnSpc>
                        <a:spcBef>
                          <a:spcPts val="0"/>
                        </a:spcBef>
                        <a:spcAft>
                          <a:spcPts val="0"/>
                        </a:spcAft>
                        <a:buNone/>
                      </a:pPr>
                      <a:r>
                        <a:rPr lang="en" sz="1100" b="1">
                          <a:latin typeface="Calibri"/>
                          <a:ea typeface="Calibri"/>
                          <a:cs typeface="Calibri"/>
                          <a:sym typeface="Calibri"/>
                        </a:rPr>
                        <a:t> </a:t>
                      </a:r>
                      <a:endParaRPr sz="1100" b="1">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7925" cap="flat" cmpd="sng">
                      <a:solidFill>
                        <a:srgbClr val="000000"/>
                      </a:solidFill>
                      <a:prstDash val="solid"/>
                      <a:round/>
                      <a:headEnd type="none" w="sm" len="sm"/>
                      <a:tailEnd type="none" w="sm" len="sm"/>
                    </a:lnB>
                  </a:tcPr>
                </a:tc>
                <a:tc>
                  <a:txBody>
                    <a:bodyPr/>
                    <a:lstStyle/>
                    <a:p>
                      <a:pPr marL="0" lvl="0" indent="0" algn="l" rtl="0">
                        <a:lnSpc>
                          <a:spcPct val="126545"/>
                        </a:lnSpc>
                        <a:spcBef>
                          <a:spcPts val="0"/>
                        </a:spcBef>
                        <a:spcAft>
                          <a:spcPts val="0"/>
                        </a:spcAft>
                        <a:buClr>
                          <a:schemeClr val="dk1"/>
                        </a:buClr>
                        <a:buSzPts val="1100"/>
                        <a:buFont typeface="Arial"/>
                        <a:buNone/>
                      </a:pPr>
                      <a:r>
                        <a:rPr lang="en" sz="800" b="1">
                          <a:solidFill>
                            <a:schemeClr val="dk1"/>
                          </a:solidFill>
                          <a:latin typeface="Calibri"/>
                          <a:ea typeface="Calibri"/>
                          <a:cs typeface="Calibri"/>
                          <a:sym typeface="Calibri"/>
                        </a:rPr>
                        <a:t>§117.111.b.1.B.  </a:t>
                      </a:r>
                      <a:r>
                        <a:rPr lang="en" sz="800">
                          <a:solidFill>
                            <a:schemeClr val="dk1"/>
                          </a:solidFill>
                          <a:latin typeface="Calibri"/>
                          <a:ea typeface="Calibri"/>
                          <a:cs typeface="Calibri"/>
                          <a:sym typeface="Calibri"/>
                        </a:rPr>
                        <a:t>The student is expected to use appropriate vocabulary when discussing the elements of art, including line, shape, color, texture, form, space, and value, and the principles of design, including emphasis,</a:t>
                      </a:r>
                      <a:endParaRPr sz="800">
                        <a:solidFill>
                          <a:schemeClr val="dk1"/>
                        </a:solidFill>
                        <a:latin typeface="Calibri"/>
                        <a:ea typeface="Calibri"/>
                        <a:cs typeface="Calibri"/>
                        <a:sym typeface="Calibri"/>
                      </a:endParaRPr>
                    </a:p>
                    <a:p>
                      <a:pPr marL="0" lvl="0" indent="0" algn="l" rtl="0">
                        <a:lnSpc>
                          <a:spcPct val="126545"/>
                        </a:lnSpc>
                        <a:spcBef>
                          <a:spcPts val="800"/>
                        </a:spcBef>
                        <a:spcAft>
                          <a:spcPts val="0"/>
                        </a:spcAft>
                        <a:buClr>
                          <a:schemeClr val="dk1"/>
                        </a:buClr>
                        <a:buSzPts val="1100"/>
                        <a:buFont typeface="Arial"/>
                        <a:buNone/>
                      </a:pPr>
                      <a:r>
                        <a:rPr lang="en" sz="800">
                          <a:solidFill>
                            <a:schemeClr val="dk1"/>
                          </a:solidFill>
                          <a:latin typeface="Calibri"/>
                          <a:ea typeface="Calibri"/>
                          <a:cs typeface="Calibri"/>
                          <a:sym typeface="Calibri"/>
                        </a:rPr>
                        <a:t>repetition/pattern, movement/rhythm, contrast/variety, balance, proportion, and unity</a:t>
                      </a:r>
                      <a:endParaRPr sz="800">
                        <a:solidFill>
                          <a:schemeClr val="dk1"/>
                        </a:solidFill>
                        <a:latin typeface="Calibri"/>
                        <a:ea typeface="Calibri"/>
                        <a:cs typeface="Calibri"/>
                        <a:sym typeface="Calibri"/>
                      </a:endParaRPr>
                    </a:p>
                    <a:p>
                      <a:pPr marL="0" lvl="0" indent="0" algn="l" rtl="0">
                        <a:lnSpc>
                          <a:spcPct val="126545"/>
                        </a:lnSpc>
                        <a:spcBef>
                          <a:spcPts val="0"/>
                        </a:spcBef>
                        <a:spcAft>
                          <a:spcPts val="0"/>
                        </a:spcAft>
                        <a:buClr>
                          <a:schemeClr val="dk1"/>
                        </a:buClr>
                        <a:buSzPts val="1100"/>
                        <a:buFont typeface="Arial"/>
                        <a:buNone/>
                      </a:pPr>
                      <a:r>
                        <a:rPr lang="en" sz="800" b="1">
                          <a:solidFill>
                            <a:schemeClr val="dk1"/>
                          </a:solidFill>
                          <a:latin typeface="Calibri"/>
                          <a:ea typeface="Calibri"/>
                          <a:cs typeface="Calibri"/>
                          <a:sym typeface="Calibri"/>
                        </a:rPr>
                        <a:t> </a:t>
                      </a:r>
                      <a:endParaRPr sz="800" b="1">
                        <a:solidFill>
                          <a:schemeClr val="dk1"/>
                        </a:solidFill>
                        <a:latin typeface="Calibri"/>
                        <a:ea typeface="Calibri"/>
                        <a:cs typeface="Calibri"/>
                        <a:sym typeface="Calibri"/>
                      </a:endParaRPr>
                    </a:p>
                    <a:p>
                      <a:pPr marL="0" lvl="0" indent="0" algn="l" rtl="0">
                        <a:lnSpc>
                          <a:spcPct val="126545"/>
                        </a:lnSpc>
                        <a:spcBef>
                          <a:spcPts val="0"/>
                        </a:spcBef>
                        <a:spcAft>
                          <a:spcPts val="0"/>
                        </a:spcAft>
                        <a:buClr>
                          <a:schemeClr val="dk1"/>
                        </a:buClr>
                        <a:buSzPts val="1100"/>
                        <a:buFont typeface="Arial"/>
                        <a:buNone/>
                      </a:pPr>
                      <a:r>
                        <a:rPr lang="en" sz="800" b="1">
                          <a:solidFill>
                            <a:schemeClr val="dk1"/>
                          </a:solidFill>
                          <a:latin typeface="Calibri"/>
                          <a:ea typeface="Calibri"/>
                          <a:cs typeface="Calibri"/>
                          <a:sym typeface="Calibri"/>
                        </a:rPr>
                        <a:t>§117.111.b.3.B.  </a:t>
                      </a:r>
                      <a:r>
                        <a:rPr lang="en" sz="800">
                          <a:solidFill>
                            <a:schemeClr val="dk1"/>
                          </a:solidFill>
                          <a:latin typeface="Calibri"/>
                          <a:ea typeface="Calibri"/>
                          <a:cs typeface="Calibri"/>
                          <a:sym typeface="Calibri"/>
                        </a:rPr>
                        <a:t>The student is expected to compare and contrast artworks created by historical and contemporary men and women, making connections to various cultures.</a:t>
                      </a:r>
                      <a:endParaRPr sz="800">
                        <a:solidFill>
                          <a:schemeClr val="dk1"/>
                        </a:solidFill>
                        <a:latin typeface="Calibri"/>
                        <a:ea typeface="Calibri"/>
                        <a:cs typeface="Calibri"/>
                        <a:sym typeface="Calibri"/>
                      </a:endParaRPr>
                    </a:p>
                    <a:p>
                      <a:pPr marL="0" lvl="0" indent="0" algn="l" rtl="0">
                        <a:lnSpc>
                          <a:spcPct val="126545"/>
                        </a:lnSpc>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 </a:t>
                      </a:r>
                      <a:endParaRPr sz="800">
                        <a:solidFill>
                          <a:schemeClr val="dk1"/>
                        </a:solidFill>
                        <a:latin typeface="Calibri"/>
                        <a:ea typeface="Calibri"/>
                        <a:cs typeface="Calibri"/>
                        <a:sym typeface="Calibri"/>
                      </a:endParaRPr>
                    </a:p>
                    <a:p>
                      <a:pPr marL="0" lvl="0" indent="0" algn="l" rtl="0">
                        <a:lnSpc>
                          <a:spcPct val="126545"/>
                        </a:lnSpc>
                        <a:spcBef>
                          <a:spcPts val="0"/>
                        </a:spcBef>
                        <a:spcAft>
                          <a:spcPts val="0"/>
                        </a:spcAft>
                        <a:buClr>
                          <a:schemeClr val="dk1"/>
                        </a:buClr>
                        <a:buSzPts val="1100"/>
                        <a:buFont typeface="Arial"/>
                        <a:buNone/>
                      </a:pPr>
                      <a:r>
                        <a:rPr lang="en" sz="800" b="1">
                          <a:solidFill>
                            <a:schemeClr val="dk1"/>
                          </a:solidFill>
                          <a:latin typeface="Calibri"/>
                          <a:ea typeface="Calibri"/>
                          <a:cs typeface="Calibri"/>
                          <a:sym typeface="Calibri"/>
                        </a:rPr>
                        <a:t>§117.111.b.4.A.  </a:t>
                      </a:r>
                      <a:r>
                        <a:rPr lang="en" sz="800">
                          <a:solidFill>
                            <a:schemeClr val="dk1"/>
                          </a:solidFill>
                          <a:latin typeface="Calibri"/>
                          <a:ea typeface="Calibri"/>
                          <a:cs typeface="Calibri"/>
                          <a:sym typeface="Calibri"/>
                        </a:rPr>
                        <a:t>The student is expected to evaluate the elements of art, principles of design, or expressive qualities in artworks of self, peers, and historical and contemporary artists.</a:t>
                      </a:r>
                      <a:endParaRPr sz="8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800" b="1">
                        <a:latin typeface="Calibri"/>
                        <a:ea typeface="Calibri"/>
                        <a:cs typeface="Calibri"/>
                        <a:sym typeface="Calibri"/>
                      </a:endParaRPr>
                    </a:p>
                    <a:p>
                      <a:pPr marL="0" lvl="0" indent="0" algn="l" rtl="0">
                        <a:lnSpc>
                          <a:spcPct val="115000"/>
                        </a:lnSpc>
                        <a:spcBef>
                          <a:spcPts val="0"/>
                        </a:spcBef>
                        <a:spcAft>
                          <a:spcPts val="0"/>
                        </a:spcAft>
                        <a:buNone/>
                      </a:pPr>
                      <a:r>
                        <a:rPr lang="en" sz="800" b="1">
                          <a:latin typeface="Calibri"/>
                          <a:ea typeface="Calibri"/>
                          <a:cs typeface="Calibri"/>
                          <a:sym typeface="Calibri"/>
                        </a:rPr>
                        <a:t> </a:t>
                      </a:r>
                      <a:endParaRPr sz="800" b="1">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79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504250">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§117.203. Art, </a:t>
                      </a:r>
                      <a:r>
                        <a:rPr lang="en" sz="1000" b="1">
                          <a:latin typeface="Calibri"/>
                          <a:ea typeface="Calibri"/>
                          <a:cs typeface="Calibri"/>
                          <a:sym typeface="Calibri"/>
                        </a:rPr>
                        <a:t>Middle School 2</a:t>
                      </a:r>
                      <a:endParaRPr sz="1000" b="1">
                        <a:latin typeface="Calibri"/>
                        <a:ea typeface="Calibri"/>
                        <a:cs typeface="Calibri"/>
                        <a:sym typeface="Calibri"/>
                      </a:endParaRPr>
                    </a:p>
                    <a:p>
                      <a:pPr marL="0" lvl="0" indent="0" algn="l" rtl="0">
                        <a:lnSpc>
                          <a:spcPct val="115000"/>
                        </a:lnSpc>
                        <a:spcBef>
                          <a:spcPts val="0"/>
                        </a:spcBef>
                        <a:spcAft>
                          <a:spcPts val="0"/>
                        </a:spcAft>
                        <a:buNone/>
                      </a:pPr>
                      <a:r>
                        <a:rPr lang="en" sz="1100" b="1">
                          <a:latin typeface="Calibri"/>
                          <a:ea typeface="Calibri"/>
                          <a:cs typeface="Calibri"/>
                          <a:sym typeface="Calibri"/>
                        </a:rPr>
                        <a:t> </a:t>
                      </a:r>
                      <a:endParaRPr sz="1100" b="1">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79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b="1">
                          <a:solidFill>
                            <a:schemeClr val="dk1"/>
                          </a:solidFill>
                          <a:latin typeface="Calibri"/>
                          <a:ea typeface="Calibri"/>
                          <a:cs typeface="Calibri"/>
                          <a:sym typeface="Calibri"/>
                        </a:rPr>
                        <a:t>117.203.b.1.B–C. </a:t>
                      </a:r>
                      <a:r>
                        <a:rPr lang="en" sz="800">
                          <a:solidFill>
                            <a:schemeClr val="dk1"/>
                          </a:solidFill>
                          <a:latin typeface="Calibri"/>
                          <a:ea typeface="Calibri"/>
                          <a:cs typeface="Calibri"/>
                          <a:sym typeface="Calibri"/>
                        </a:rPr>
                        <a:t>The student is expected to compare and contrast the elements of art, including line, shape, color, texture, form, space, and value, as the fundamentals of art in personal artworks using vocabulary accurately; The student is expected to compare and contrast the principles of design, including emphasis, repetition/pattern, movement/rhythm, contrast/variety, balance, proportion, and unity, in personal artworks using vocabulary accurately.</a:t>
                      </a:r>
                      <a:endParaRPr sz="800">
                        <a:solidFill>
                          <a:schemeClr val="dk1"/>
                        </a:solidFill>
                        <a:latin typeface="Calibri"/>
                        <a:ea typeface="Calibri"/>
                        <a:cs typeface="Calibri"/>
                        <a:sym typeface="Calibri"/>
                      </a:endParaRPr>
                    </a:p>
                    <a:p>
                      <a:pPr marL="0" lvl="0" indent="0" algn="l" rtl="0">
                        <a:lnSpc>
                          <a:spcPct val="126545"/>
                        </a:lnSpc>
                        <a:spcBef>
                          <a:spcPts val="0"/>
                        </a:spcBef>
                        <a:spcAft>
                          <a:spcPts val="0"/>
                        </a:spcAft>
                        <a:buNone/>
                      </a:pPr>
                      <a:r>
                        <a:rPr lang="en" sz="800">
                          <a:solidFill>
                            <a:schemeClr val="dk1"/>
                          </a:solidFill>
                          <a:latin typeface="Calibri"/>
                          <a:ea typeface="Calibri"/>
                          <a:cs typeface="Calibri"/>
                          <a:sym typeface="Calibri"/>
                        </a:rPr>
                        <a:t> </a:t>
                      </a:r>
                      <a:endParaRPr sz="800">
                        <a:solidFill>
                          <a:schemeClr val="dk1"/>
                        </a:solidFill>
                        <a:latin typeface="Calibri"/>
                        <a:ea typeface="Calibri"/>
                        <a:cs typeface="Calibri"/>
                        <a:sym typeface="Calibri"/>
                      </a:endParaRPr>
                    </a:p>
                    <a:p>
                      <a:pPr marL="0" lvl="0" indent="0" algn="l" rtl="0">
                        <a:lnSpc>
                          <a:spcPct val="126545"/>
                        </a:lnSpc>
                        <a:spcBef>
                          <a:spcPts val="0"/>
                        </a:spcBef>
                        <a:spcAft>
                          <a:spcPts val="0"/>
                        </a:spcAft>
                        <a:buNone/>
                      </a:pPr>
                      <a:r>
                        <a:rPr lang="en" sz="800" b="1">
                          <a:solidFill>
                            <a:schemeClr val="dk1"/>
                          </a:solidFill>
                          <a:latin typeface="Calibri"/>
                          <a:ea typeface="Calibri"/>
                          <a:cs typeface="Calibri"/>
                          <a:sym typeface="Calibri"/>
                        </a:rPr>
                        <a:t>117.203.b.2.B. </a:t>
                      </a:r>
                      <a:r>
                        <a:rPr lang="en" sz="800">
                          <a:solidFill>
                            <a:schemeClr val="dk1"/>
                          </a:solidFill>
                          <a:latin typeface="Calibri"/>
                          <a:ea typeface="Calibri"/>
                          <a:cs typeface="Calibri"/>
                          <a:sym typeface="Calibri"/>
                        </a:rPr>
                        <a:t>The student is expected to apply the art-making process to solve problems and generate design solutions.</a:t>
                      </a:r>
                      <a:endParaRPr sz="800">
                        <a:solidFill>
                          <a:schemeClr val="dk1"/>
                        </a:solidFill>
                        <a:latin typeface="Calibri"/>
                        <a:ea typeface="Calibri"/>
                        <a:cs typeface="Calibri"/>
                        <a:sym typeface="Calibri"/>
                      </a:endParaRPr>
                    </a:p>
                    <a:p>
                      <a:pPr marL="0" lvl="0" indent="0" algn="l" rtl="0">
                        <a:lnSpc>
                          <a:spcPct val="126545"/>
                        </a:lnSpc>
                        <a:spcBef>
                          <a:spcPts val="0"/>
                        </a:spcBef>
                        <a:spcAft>
                          <a:spcPts val="0"/>
                        </a:spcAft>
                        <a:buNone/>
                      </a:pPr>
                      <a:r>
                        <a:rPr lang="en" sz="800" b="1">
                          <a:solidFill>
                            <a:schemeClr val="dk1"/>
                          </a:solidFill>
                          <a:latin typeface="Calibri"/>
                          <a:ea typeface="Calibri"/>
                          <a:cs typeface="Calibri"/>
                          <a:sym typeface="Calibri"/>
                        </a:rPr>
                        <a:t> </a:t>
                      </a:r>
                      <a:endParaRPr sz="800" b="1">
                        <a:solidFill>
                          <a:schemeClr val="dk1"/>
                        </a:solidFill>
                        <a:latin typeface="Calibri"/>
                        <a:ea typeface="Calibri"/>
                        <a:cs typeface="Calibri"/>
                        <a:sym typeface="Calibri"/>
                      </a:endParaRPr>
                    </a:p>
                    <a:p>
                      <a:pPr marL="0" lvl="0" indent="0" algn="l" rtl="0">
                        <a:lnSpc>
                          <a:spcPct val="126545"/>
                        </a:lnSpc>
                        <a:spcBef>
                          <a:spcPts val="0"/>
                        </a:spcBef>
                        <a:spcAft>
                          <a:spcPts val="0"/>
                        </a:spcAft>
                        <a:buNone/>
                      </a:pPr>
                      <a:r>
                        <a:rPr lang="en" sz="800" b="1">
                          <a:solidFill>
                            <a:schemeClr val="dk1"/>
                          </a:solidFill>
                          <a:latin typeface="Calibri"/>
                          <a:ea typeface="Calibri"/>
                          <a:cs typeface="Calibri"/>
                          <a:sym typeface="Calibri"/>
                        </a:rPr>
                        <a:t>117.203.b.4.A. </a:t>
                      </a:r>
                      <a:r>
                        <a:rPr lang="en" sz="800">
                          <a:solidFill>
                            <a:schemeClr val="dk1"/>
                          </a:solidFill>
                          <a:latin typeface="Calibri"/>
                          <a:ea typeface="Calibri"/>
                          <a:cs typeface="Calibri"/>
                          <a:sym typeface="Calibri"/>
                        </a:rPr>
                        <a:t>The student is expected to create written or oral responses about personal or collaborative artworks addressing purpose, technique, organization, judgment, and personal expression.</a:t>
                      </a:r>
                      <a:endParaRPr sz="8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800" b="1">
                        <a:latin typeface="Calibri"/>
                        <a:ea typeface="Calibri"/>
                        <a:cs typeface="Calibri"/>
                        <a:sym typeface="Calibri"/>
                      </a:endParaRPr>
                    </a:p>
                    <a:p>
                      <a:pPr marL="0" lvl="0" indent="0" algn="l" rtl="0">
                        <a:lnSpc>
                          <a:spcPct val="115000"/>
                        </a:lnSpc>
                        <a:spcBef>
                          <a:spcPts val="0"/>
                        </a:spcBef>
                        <a:spcAft>
                          <a:spcPts val="0"/>
                        </a:spcAft>
                        <a:buNone/>
                      </a:pPr>
                      <a:r>
                        <a:rPr lang="en" sz="800" b="1">
                          <a:latin typeface="Calibri"/>
                          <a:ea typeface="Calibri"/>
                          <a:cs typeface="Calibri"/>
                          <a:sym typeface="Calibri"/>
                        </a:rPr>
                        <a:t> </a:t>
                      </a:r>
                      <a:endParaRPr sz="800" b="1">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79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134200">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§117.303. Art, </a:t>
                      </a:r>
                      <a:r>
                        <a:rPr lang="en" sz="1000" b="1">
                          <a:latin typeface="Calibri"/>
                          <a:ea typeface="Calibri"/>
                          <a:cs typeface="Calibri"/>
                          <a:sym typeface="Calibri"/>
                        </a:rPr>
                        <a:t>Level II</a:t>
                      </a:r>
                      <a:endParaRPr sz="1000" b="1">
                        <a:latin typeface="Calibri"/>
                        <a:ea typeface="Calibri"/>
                        <a:cs typeface="Calibri"/>
                        <a:sym typeface="Calibri"/>
                      </a:endParaRPr>
                    </a:p>
                    <a:p>
                      <a:pPr marL="0" lvl="0" indent="0" algn="just" rtl="0">
                        <a:lnSpc>
                          <a:spcPct val="115000"/>
                        </a:lnSpc>
                        <a:spcBef>
                          <a:spcPts val="0"/>
                        </a:spcBef>
                        <a:spcAft>
                          <a:spcPts val="0"/>
                        </a:spcAft>
                        <a:buNone/>
                      </a:pPr>
                      <a:r>
                        <a:rPr lang="en" sz="1100" b="1">
                          <a:latin typeface="Calibri"/>
                          <a:ea typeface="Calibri"/>
                          <a:cs typeface="Calibri"/>
                          <a:sym typeface="Calibri"/>
                        </a:rPr>
                        <a:t> </a:t>
                      </a:r>
                      <a:endParaRPr sz="1100" b="1">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7925" cap="flat" cmpd="sng">
                      <a:solidFill>
                        <a:srgbClr val="000000"/>
                      </a:solidFill>
                      <a:prstDash val="solid"/>
                      <a:round/>
                      <a:headEnd type="none" w="sm" len="sm"/>
                      <a:tailEnd type="none" w="sm" len="sm"/>
                    </a:lnB>
                  </a:tcPr>
                </a:tc>
                <a:tc>
                  <a:txBody>
                    <a:bodyPr/>
                    <a:lstStyle/>
                    <a:p>
                      <a:pPr marL="0" lvl="0" indent="0" algn="just" rtl="0">
                        <a:lnSpc>
                          <a:spcPct val="126545"/>
                        </a:lnSpc>
                        <a:spcBef>
                          <a:spcPts val="0"/>
                        </a:spcBef>
                        <a:spcAft>
                          <a:spcPts val="0"/>
                        </a:spcAft>
                        <a:buClr>
                          <a:schemeClr val="dk1"/>
                        </a:buClr>
                        <a:buSzPts val="1100"/>
                        <a:buFont typeface="Arial"/>
                        <a:buNone/>
                      </a:pPr>
                      <a:r>
                        <a:rPr lang="en" sz="800" b="1">
                          <a:solidFill>
                            <a:schemeClr val="dk1"/>
                          </a:solidFill>
                          <a:latin typeface="Calibri"/>
                          <a:ea typeface="Calibri"/>
                          <a:cs typeface="Calibri"/>
                          <a:sym typeface="Calibri"/>
                        </a:rPr>
                        <a:t>117.303.c.2.B. </a:t>
                      </a:r>
                      <a:r>
                        <a:rPr lang="en" sz="800">
                          <a:solidFill>
                            <a:schemeClr val="dk1"/>
                          </a:solidFill>
                          <a:latin typeface="Calibri"/>
                          <a:ea typeface="Calibri"/>
                          <a:cs typeface="Calibri"/>
                          <a:sym typeface="Calibri"/>
                        </a:rPr>
                        <a:t>The student is expected to apply design skills in creating practical applications, clarifying presentations, and</a:t>
                      </a:r>
                      <a:endParaRPr sz="800">
                        <a:solidFill>
                          <a:schemeClr val="dk1"/>
                        </a:solidFill>
                        <a:latin typeface="Calibri"/>
                        <a:ea typeface="Calibri"/>
                        <a:cs typeface="Calibri"/>
                        <a:sym typeface="Calibri"/>
                      </a:endParaRPr>
                    </a:p>
                    <a:p>
                      <a:pPr marL="0" lvl="0" indent="0" algn="just" rtl="0">
                        <a:lnSpc>
                          <a:spcPct val="126545"/>
                        </a:lnSpc>
                        <a:spcBef>
                          <a:spcPts val="800"/>
                        </a:spcBef>
                        <a:spcAft>
                          <a:spcPts val="0"/>
                        </a:spcAft>
                        <a:buClr>
                          <a:schemeClr val="dk1"/>
                        </a:buClr>
                        <a:buSzPts val="1100"/>
                        <a:buFont typeface="Arial"/>
                        <a:buNone/>
                      </a:pPr>
                      <a:r>
                        <a:rPr lang="en" sz="800">
                          <a:solidFill>
                            <a:schemeClr val="dk1"/>
                          </a:solidFill>
                          <a:latin typeface="Calibri"/>
                          <a:ea typeface="Calibri"/>
                          <a:cs typeface="Calibri"/>
                          <a:sym typeface="Calibri"/>
                        </a:rPr>
                        <a:t>examining consumer choices in order to make successful design decisions.</a:t>
                      </a:r>
                      <a:endParaRPr sz="800">
                        <a:solidFill>
                          <a:schemeClr val="dk1"/>
                        </a:solidFill>
                        <a:latin typeface="Calibri"/>
                        <a:ea typeface="Calibri"/>
                        <a:cs typeface="Calibri"/>
                        <a:sym typeface="Calibri"/>
                      </a:endParaRPr>
                    </a:p>
                    <a:p>
                      <a:pPr marL="0" lvl="0" indent="0" algn="just" rtl="0">
                        <a:lnSpc>
                          <a:spcPct val="126545"/>
                        </a:lnSpc>
                        <a:spcBef>
                          <a:spcPts val="0"/>
                        </a:spcBef>
                        <a:spcAft>
                          <a:spcPts val="0"/>
                        </a:spcAft>
                        <a:buClr>
                          <a:schemeClr val="dk1"/>
                        </a:buClr>
                        <a:buSzPts val="1100"/>
                        <a:buFont typeface="Arial"/>
                        <a:buNone/>
                      </a:pPr>
                      <a:r>
                        <a:rPr lang="en" sz="800" b="1">
                          <a:solidFill>
                            <a:schemeClr val="dk1"/>
                          </a:solidFill>
                          <a:latin typeface="Calibri"/>
                          <a:ea typeface="Calibri"/>
                          <a:cs typeface="Calibri"/>
                          <a:sym typeface="Calibri"/>
                        </a:rPr>
                        <a:t> </a:t>
                      </a:r>
                      <a:endParaRPr sz="800" b="1">
                        <a:solidFill>
                          <a:schemeClr val="dk1"/>
                        </a:solidFill>
                        <a:latin typeface="Calibri"/>
                        <a:ea typeface="Calibri"/>
                        <a:cs typeface="Calibri"/>
                        <a:sym typeface="Calibri"/>
                      </a:endParaRPr>
                    </a:p>
                    <a:p>
                      <a:pPr marL="0" lvl="0" indent="0" algn="just" rtl="0">
                        <a:lnSpc>
                          <a:spcPct val="126545"/>
                        </a:lnSpc>
                        <a:spcBef>
                          <a:spcPts val="0"/>
                        </a:spcBef>
                        <a:spcAft>
                          <a:spcPts val="0"/>
                        </a:spcAft>
                        <a:buClr>
                          <a:schemeClr val="dk1"/>
                        </a:buClr>
                        <a:buSzPts val="1100"/>
                        <a:buFont typeface="Arial"/>
                        <a:buNone/>
                      </a:pPr>
                      <a:r>
                        <a:rPr lang="en" sz="800" b="1">
                          <a:solidFill>
                            <a:schemeClr val="dk1"/>
                          </a:solidFill>
                          <a:latin typeface="Calibri"/>
                          <a:ea typeface="Calibri"/>
                          <a:cs typeface="Calibri"/>
                          <a:sym typeface="Calibri"/>
                        </a:rPr>
                        <a:t>117.303.c.3.B. </a:t>
                      </a:r>
                      <a:r>
                        <a:rPr lang="en" sz="800">
                          <a:solidFill>
                            <a:schemeClr val="dk1"/>
                          </a:solidFill>
                          <a:latin typeface="Calibri"/>
                          <a:ea typeface="Calibri"/>
                          <a:cs typeface="Calibri"/>
                          <a:sym typeface="Calibri"/>
                        </a:rPr>
                        <a:t>The student is expected to analyze specific characteristics in artwork from a variety of cultures.</a:t>
                      </a:r>
                      <a:endParaRPr sz="800">
                        <a:solidFill>
                          <a:schemeClr val="dk1"/>
                        </a:solidFill>
                        <a:latin typeface="Calibri"/>
                        <a:ea typeface="Calibri"/>
                        <a:cs typeface="Calibri"/>
                        <a:sym typeface="Calibri"/>
                      </a:endParaRPr>
                    </a:p>
                    <a:p>
                      <a:pPr marL="0" lvl="0" indent="0" algn="just" rtl="0">
                        <a:lnSpc>
                          <a:spcPct val="126545"/>
                        </a:lnSpc>
                        <a:spcBef>
                          <a:spcPts val="0"/>
                        </a:spcBef>
                        <a:spcAft>
                          <a:spcPts val="0"/>
                        </a:spcAft>
                        <a:buClr>
                          <a:schemeClr val="dk1"/>
                        </a:buClr>
                        <a:buSzPts val="1100"/>
                        <a:buFont typeface="Arial"/>
                        <a:buNone/>
                      </a:pPr>
                      <a:r>
                        <a:rPr lang="en" sz="800" b="1">
                          <a:solidFill>
                            <a:schemeClr val="dk1"/>
                          </a:solidFill>
                          <a:latin typeface="Calibri"/>
                          <a:ea typeface="Calibri"/>
                          <a:cs typeface="Calibri"/>
                          <a:sym typeface="Calibri"/>
                        </a:rPr>
                        <a:t> </a:t>
                      </a:r>
                      <a:endParaRPr sz="800" b="1">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en" sz="800" b="1">
                          <a:solidFill>
                            <a:schemeClr val="dk1"/>
                          </a:solidFill>
                          <a:latin typeface="Calibri"/>
                          <a:ea typeface="Calibri"/>
                          <a:cs typeface="Calibri"/>
                          <a:sym typeface="Calibri"/>
                        </a:rPr>
                        <a:t>117.303.b.4.A. </a:t>
                      </a:r>
                      <a:r>
                        <a:rPr lang="en" sz="800">
                          <a:solidFill>
                            <a:schemeClr val="dk1"/>
                          </a:solidFill>
                          <a:latin typeface="Calibri"/>
                          <a:ea typeface="Calibri"/>
                          <a:cs typeface="Calibri"/>
                          <a:sym typeface="Calibri"/>
                        </a:rPr>
                        <a:t>The student is expected to create written or oral responses about personal or collaborative artworks addressing purpose, technique, organization, judgment, and personal expression.</a:t>
                      </a:r>
                      <a:endParaRPr sz="800" b="1">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79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5"/>
          <p:cNvSpPr/>
          <p:nvPr/>
        </p:nvSpPr>
        <p:spPr>
          <a:xfrm>
            <a:off x="2765719" y="131"/>
            <a:ext cx="6378300" cy="19410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 name="Google Shape;334;p55"/>
          <p:cNvSpPr txBox="1">
            <a:spLocks noGrp="1"/>
          </p:cNvSpPr>
          <p:nvPr>
            <p:ph type="title" idx="4294967295"/>
          </p:nvPr>
        </p:nvSpPr>
        <p:spPr>
          <a:xfrm>
            <a:off x="4600425" y="438750"/>
            <a:ext cx="3801000" cy="1099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700"/>
              <a:buNone/>
            </a:pPr>
            <a:r>
              <a:rPr lang="en" sz="4100" b="1">
                <a:solidFill>
                  <a:schemeClr val="lt1"/>
                </a:solidFill>
              </a:rPr>
              <a:t>RULERS</a:t>
            </a:r>
            <a:endParaRPr sz="4100" b="1">
              <a:solidFill>
                <a:schemeClr val="lt1"/>
              </a:solidFill>
              <a:latin typeface="Calibri"/>
              <a:ea typeface="Calibri"/>
              <a:cs typeface="Calibri"/>
              <a:sym typeface="Calibri"/>
            </a:endParaRPr>
          </a:p>
        </p:txBody>
      </p:sp>
      <p:sp>
        <p:nvSpPr>
          <p:cNvPr id="335" name="Google Shape;335;p55"/>
          <p:cNvSpPr txBox="1">
            <a:spLocks noGrp="1"/>
          </p:cNvSpPr>
          <p:nvPr>
            <p:ph type="subTitle" idx="4294967295"/>
          </p:nvPr>
        </p:nvSpPr>
        <p:spPr>
          <a:xfrm>
            <a:off x="4384975" y="2060700"/>
            <a:ext cx="4597800" cy="2652600"/>
          </a:xfrm>
          <a:prstGeom prst="rect">
            <a:avLst/>
          </a:prstGeom>
          <a:noFill/>
          <a:ln>
            <a:noFill/>
          </a:ln>
        </p:spPr>
        <p:txBody>
          <a:bodyPr spcFirstLastPara="1" wrap="square" lIns="68575" tIns="34275" rIns="68575" bIns="34275" anchor="t" anchorCtr="0">
            <a:normAutofit/>
          </a:bodyPr>
          <a:lstStyle/>
          <a:p>
            <a:pPr marL="0" marR="0" lvl="0" indent="0" algn="l" rtl="0">
              <a:lnSpc>
                <a:spcPct val="115000"/>
              </a:lnSpc>
              <a:spcBef>
                <a:spcPts val="0"/>
              </a:spcBef>
              <a:spcAft>
                <a:spcPts val="0"/>
              </a:spcAft>
              <a:buNone/>
            </a:pPr>
            <a:r>
              <a:rPr lang="en" sz="2000"/>
              <a:t>Throughout history, leaders have dressed to impress, conveying authority through their unique style.</a:t>
            </a:r>
            <a:endParaRPr sz="2000" b="0" i="0" u="none" strike="noStrike" cap="none">
              <a:solidFill>
                <a:schemeClr val="dk1"/>
              </a:solidFill>
              <a:latin typeface="Calibri"/>
              <a:ea typeface="Calibri"/>
              <a:cs typeface="Calibri"/>
              <a:sym typeface="Calibri"/>
            </a:endParaRPr>
          </a:p>
        </p:txBody>
      </p:sp>
      <p:pic>
        <p:nvPicPr>
          <p:cNvPr id="336" name="Google Shape;336;p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3965598" cy="5143501"/>
          </a:xfrm>
          <a:prstGeom prst="rect">
            <a:avLst/>
          </a:prstGeom>
          <a:noFill/>
          <a:ln>
            <a:noFill/>
          </a:ln>
        </p:spPr>
      </p:pic>
      <p:sp>
        <p:nvSpPr>
          <p:cNvPr id="337" name="Google Shape;337;p55"/>
          <p:cNvSpPr txBox="1"/>
          <p:nvPr/>
        </p:nvSpPr>
        <p:spPr>
          <a:xfrm>
            <a:off x="257175" y="4841850"/>
            <a:ext cx="3535500" cy="161700"/>
          </a:xfrm>
          <a:prstGeom prst="rect">
            <a:avLst/>
          </a:prstGeom>
          <a:noFill/>
          <a:ln>
            <a:noFill/>
          </a:ln>
        </p:spPr>
        <p:txBody>
          <a:bodyPr spcFirstLastPara="1" wrap="square" lIns="68575" tIns="34275" rIns="68575" bIns="34275" anchor="t" anchorCtr="0">
            <a:spAutoFit/>
          </a:bodyPr>
          <a:lstStyle/>
          <a:p>
            <a:pPr marL="0" lvl="0" indent="0" algn="ctr" rtl="0">
              <a:lnSpc>
                <a:spcPct val="115000"/>
              </a:lnSpc>
              <a:spcBef>
                <a:spcPts val="0"/>
              </a:spcBef>
              <a:spcAft>
                <a:spcPts val="0"/>
              </a:spcAft>
              <a:buClr>
                <a:schemeClr val="dk1"/>
              </a:buClr>
              <a:buSzPts val="800"/>
              <a:buFont typeface="Arial"/>
              <a:buNone/>
            </a:pPr>
            <a:r>
              <a:rPr lang="en" sz="600">
                <a:solidFill>
                  <a:schemeClr val="lt1"/>
                </a:solidFill>
                <a:latin typeface="Calibri"/>
                <a:ea typeface="Calibri"/>
                <a:cs typeface="Calibri"/>
                <a:sym typeface="Calibri"/>
              </a:rPr>
              <a:t>Maya culture, Standing Ruler (detail), AD 600–800, ceramic with traces of paint. Kimbell Art Museum</a:t>
            </a:r>
            <a:endParaRPr sz="600" i="0" u="none" strike="noStrike" cap="none">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42"/>
        <p:cNvGrpSpPr/>
        <p:nvPr/>
      </p:nvGrpSpPr>
      <p:grpSpPr>
        <a:xfrm>
          <a:off x="0" y="0"/>
          <a:ext cx="0" cy="0"/>
          <a:chOff x="0" y="0"/>
          <a:chExt cx="0" cy="0"/>
        </a:xfrm>
      </p:grpSpPr>
      <p:pic>
        <p:nvPicPr>
          <p:cNvPr id="343" name="Google Shape;343;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49129" y="0"/>
            <a:ext cx="3445737" cy="5143501"/>
          </a:xfrm>
          <a:prstGeom prst="rect">
            <a:avLst/>
          </a:prstGeom>
          <a:noFill/>
          <a:ln>
            <a:noFill/>
          </a:ln>
        </p:spPr>
      </p:pic>
      <p:sp>
        <p:nvSpPr>
          <p:cNvPr id="344" name="Google Shape;344;p56"/>
          <p:cNvSpPr txBox="1"/>
          <p:nvPr/>
        </p:nvSpPr>
        <p:spPr>
          <a:xfrm>
            <a:off x="6294877" y="4263325"/>
            <a:ext cx="2528100" cy="7542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Egyptian, </a:t>
            </a:r>
            <a:r>
              <a:rPr lang="en" sz="1000" i="1">
                <a:solidFill>
                  <a:schemeClr val="dk1"/>
                </a:solidFill>
                <a:latin typeface="Calibri"/>
                <a:ea typeface="Calibri"/>
                <a:cs typeface="Calibri"/>
                <a:sym typeface="Calibri"/>
              </a:rPr>
              <a:t>Portrait Statue of Pharaoh Amenhotep II</a:t>
            </a:r>
            <a:r>
              <a:rPr lang="en" sz="1000">
                <a:solidFill>
                  <a:schemeClr val="dk1"/>
                </a:solidFill>
                <a:latin typeface="Calibri"/>
                <a:ea typeface="Calibri"/>
                <a:cs typeface="Calibri"/>
                <a:sym typeface="Calibri"/>
              </a:rPr>
              <a:t>, c. 1400 BC, recarved for Ramesses II (the Great) c. 1250 BC, red granite. Kimbell Art Museum</a:t>
            </a:r>
            <a:endParaRPr sz="10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57" descr="A statue of a perso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85825" y="0"/>
            <a:ext cx="3772361" cy="5143499"/>
          </a:xfrm>
          <a:prstGeom prst="rect">
            <a:avLst/>
          </a:prstGeom>
          <a:noFill/>
          <a:ln>
            <a:noFill/>
          </a:ln>
        </p:spPr>
      </p:pic>
      <p:sp>
        <p:nvSpPr>
          <p:cNvPr id="350" name="Google Shape;350;p57"/>
          <p:cNvSpPr txBox="1"/>
          <p:nvPr/>
        </p:nvSpPr>
        <p:spPr>
          <a:xfrm>
            <a:off x="6458175" y="4543200"/>
            <a:ext cx="2468400" cy="6003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000">
                <a:latin typeface="Calibri"/>
                <a:ea typeface="Calibri"/>
                <a:cs typeface="Calibri"/>
                <a:sym typeface="Calibri"/>
              </a:rPr>
              <a:t>Wari culture, </a:t>
            </a:r>
            <a:r>
              <a:rPr lang="en" sz="1000" i="1">
                <a:latin typeface="Calibri"/>
                <a:ea typeface="Calibri"/>
                <a:cs typeface="Calibri"/>
                <a:sym typeface="Calibri"/>
              </a:rPr>
              <a:t>Standing Dignitary</a:t>
            </a:r>
            <a:r>
              <a:rPr lang="en" sz="1000">
                <a:latin typeface="Calibri"/>
                <a:ea typeface="Calibri"/>
                <a:cs typeface="Calibri"/>
                <a:sym typeface="Calibri"/>
              </a:rPr>
              <a:t>, c. AD 600–1000, wood with shell-and-stone inlay and silver. Kimbell Art Museum</a:t>
            </a:r>
            <a:endParaRPr sz="100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8"/>
          <p:cNvSpPr txBox="1"/>
          <p:nvPr/>
        </p:nvSpPr>
        <p:spPr>
          <a:xfrm>
            <a:off x="5890074" y="4725000"/>
            <a:ext cx="2764800" cy="377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a:solidFill>
                  <a:schemeClr val="dk1"/>
                </a:solidFill>
                <a:latin typeface="Calibri"/>
                <a:ea typeface="Calibri"/>
                <a:cs typeface="Calibri"/>
                <a:sym typeface="Calibri"/>
              </a:rPr>
              <a:t>Maya culture,</a:t>
            </a:r>
            <a:r>
              <a:rPr lang="en" sz="1000">
                <a:latin typeface="Calibri"/>
                <a:ea typeface="Calibri"/>
                <a:cs typeface="Calibri"/>
                <a:sym typeface="Calibri"/>
              </a:rPr>
              <a:t> </a:t>
            </a:r>
            <a:r>
              <a:rPr lang="en" sz="1000" i="1">
                <a:solidFill>
                  <a:schemeClr val="dk1"/>
                </a:solidFill>
                <a:latin typeface="Calibri"/>
                <a:ea typeface="Calibri"/>
                <a:cs typeface="Calibri"/>
                <a:sym typeface="Calibri"/>
              </a:rPr>
              <a:t>Standing Ruler</a:t>
            </a:r>
            <a:r>
              <a:rPr lang="en" sz="1000">
                <a:latin typeface="Calibri"/>
                <a:ea typeface="Calibri"/>
                <a:cs typeface="Calibri"/>
                <a:sym typeface="Calibri"/>
              </a:rPr>
              <a:t>, </a:t>
            </a:r>
            <a:r>
              <a:rPr lang="en" sz="1000">
                <a:solidFill>
                  <a:schemeClr val="dk1"/>
                </a:solidFill>
                <a:latin typeface="Calibri"/>
                <a:ea typeface="Calibri"/>
                <a:cs typeface="Calibri"/>
                <a:sym typeface="Calibri"/>
              </a:rPr>
              <a:t>AD 600–800, ceramic with traces of paint. Kimbell Art Museum</a:t>
            </a:r>
            <a:endParaRPr sz="1000">
              <a:latin typeface="Calibri"/>
              <a:ea typeface="Calibri"/>
              <a:cs typeface="Calibri"/>
              <a:sym typeface="Calibri"/>
            </a:endParaRPr>
          </a:p>
        </p:txBody>
      </p:sp>
      <p:pic>
        <p:nvPicPr>
          <p:cNvPr id="356" name="Google Shape;356;p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82013" y="0"/>
            <a:ext cx="3408065"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5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10977" y="-2"/>
            <a:ext cx="3722024" cy="5143501"/>
          </a:xfrm>
          <a:prstGeom prst="rect">
            <a:avLst/>
          </a:prstGeom>
          <a:noFill/>
          <a:ln>
            <a:noFill/>
          </a:ln>
        </p:spPr>
      </p:pic>
      <p:sp>
        <p:nvSpPr>
          <p:cNvPr id="362" name="Google Shape;362;p59"/>
          <p:cNvSpPr txBox="1"/>
          <p:nvPr/>
        </p:nvSpPr>
        <p:spPr>
          <a:xfrm>
            <a:off x="6433000" y="4389300"/>
            <a:ext cx="1973700" cy="7542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Clr>
                <a:schemeClr val="dk1"/>
              </a:buClr>
              <a:buSzPts val="800"/>
              <a:buFont typeface="Arial"/>
              <a:buNone/>
            </a:pPr>
            <a:r>
              <a:rPr lang="en" sz="1000">
                <a:solidFill>
                  <a:schemeClr val="dk1"/>
                </a:solidFill>
                <a:latin typeface="Calibri"/>
                <a:ea typeface="Calibri"/>
                <a:cs typeface="Calibri"/>
                <a:sym typeface="Calibri"/>
              </a:rPr>
              <a:t>Ife culture, </a:t>
            </a:r>
            <a:r>
              <a:rPr lang="en" sz="1000" i="1">
                <a:solidFill>
                  <a:schemeClr val="dk1"/>
                </a:solidFill>
                <a:latin typeface="Calibri"/>
                <a:ea typeface="Calibri"/>
                <a:cs typeface="Calibri"/>
                <a:sym typeface="Calibri"/>
              </a:rPr>
              <a:t>Head, possibly a King</a:t>
            </a:r>
            <a:r>
              <a:rPr lang="en" sz="1000">
                <a:solidFill>
                  <a:schemeClr val="dk1"/>
                </a:solidFill>
                <a:latin typeface="Calibri"/>
                <a:ea typeface="Calibri"/>
                <a:cs typeface="Calibri"/>
                <a:sym typeface="Calibri"/>
              </a:rPr>
              <a:t>,</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r>
              <a:rPr lang="en" sz="1000">
                <a:solidFill>
                  <a:schemeClr val="dk1"/>
                </a:solidFill>
                <a:latin typeface="Calibri"/>
                <a:ea typeface="Calibri"/>
                <a:cs typeface="Calibri"/>
                <a:sym typeface="Calibri"/>
              </a:rPr>
              <a:t>12th–14th century, terracotta with residue of red pigment and traces</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r>
              <a:rPr lang="en" sz="1000">
                <a:solidFill>
                  <a:schemeClr val="dk1"/>
                </a:solidFill>
                <a:latin typeface="Calibri"/>
                <a:ea typeface="Calibri"/>
                <a:cs typeface="Calibri"/>
                <a:sym typeface="Calibri"/>
              </a:rPr>
              <a:t>of mica. Kimbell Art Museum</a:t>
            </a:r>
            <a:endParaRPr sz="100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60" title="AP1970_04_MAIN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850375" y="0"/>
            <a:ext cx="3443243" cy="5143501"/>
          </a:xfrm>
          <a:prstGeom prst="rect">
            <a:avLst/>
          </a:prstGeom>
          <a:noFill/>
          <a:ln>
            <a:noFill/>
          </a:ln>
        </p:spPr>
      </p:pic>
      <p:sp>
        <p:nvSpPr>
          <p:cNvPr id="368" name="Google Shape;368;p60"/>
          <p:cNvSpPr txBox="1"/>
          <p:nvPr/>
        </p:nvSpPr>
        <p:spPr>
          <a:xfrm>
            <a:off x="6293625" y="4728900"/>
            <a:ext cx="2328000" cy="377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a:solidFill>
                  <a:schemeClr val="dk1"/>
                </a:solidFill>
                <a:latin typeface="Calibri"/>
                <a:ea typeface="Calibri"/>
                <a:cs typeface="Calibri"/>
                <a:sym typeface="Calibri"/>
              </a:rPr>
              <a:t>Benin, </a:t>
            </a:r>
            <a:r>
              <a:rPr lang="en" sz="1000" i="1" strike="noStrike" cap="none">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S</a:t>
            </a:r>
            <a:r>
              <a:rPr lang="en" sz="1000" i="1">
                <a:solidFill>
                  <a:schemeClr val="dk1"/>
                </a:solidFill>
                <a:latin typeface="Calibri"/>
                <a:ea typeface="Calibri"/>
                <a:cs typeface="Calibri"/>
                <a:sym typeface="Calibri"/>
              </a:rPr>
              <a:t>tanding Oba</a:t>
            </a:r>
            <a:r>
              <a:rPr lang="en" sz="1000">
                <a:solidFill>
                  <a:schemeClr val="dk1"/>
                </a:solidFill>
                <a:latin typeface="Calibri"/>
                <a:ea typeface="Calibri"/>
                <a:cs typeface="Calibri"/>
                <a:sym typeface="Calibri"/>
              </a:rPr>
              <a:t>, late 18th century, bronze (or brass). Kimbell Art Museum</a:t>
            </a:r>
            <a:endParaRPr sz="1000" i="0" strike="noStrike" cap="non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1"/>
          <p:cNvSpPr/>
          <p:nvPr/>
        </p:nvSpPr>
        <p:spPr>
          <a:xfrm>
            <a:off x="865519" y="2763842"/>
            <a:ext cx="738600" cy="375300"/>
          </a:xfrm>
          <a:prstGeom prst="rect">
            <a:avLst/>
          </a:prstGeom>
          <a:solidFill>
            <a:srgbClr val="6666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4" name="Google Shape;374;p61"/>
          <p:cNvSpPr txBox="1"/>
          <p:nvPr/>
        </p:nvSpPr>
        <p:spPr>
          <a:xfrm>
            <a:off x="867191" y="2789829"/>
            <a:ext cx="7131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200" b="1">
                <a:solidFill>
                  <a:srgbClr val="FFFFFF"/>
                </a:solidFill>
                <a:latin typeface="Calibri"/>
                <a:ea typeface="Calibri"/>
                <a:cs typeface="Calibri"/>
                <a:sym typeface="Calibri"/>
              </a:rPr>
              <a:t>ACTIVITY</a:t>
            </a:r>
            <a:endParaRPr sz="1200">
              <a:solidFill>
                <a:srgbClr val="FFFFFF"/>
              </a:solidFill>
            </a:endParaRPr>
          </a:p>
        </p:txBody>
      </p:sp>
      <p:sp>
        <p:nvSpPr>
          <p:cNvPr id="375" name="Google Shape;375;p61"/>
          <p:cNvSpPr/>
          <p:nvPr/>
        </p:nvSpPr>
        <p:spPr>
          <a:xfrm>
            <a:off x="794513" y="790313"/>
            <a:ext cx="1791300" cy="375300"/>
          </a:xfrm>
          <a:prstGeom prst="rect">
            <a:avLst/>
          </a:prstGeom>
          <a:solidFill>
            <a:srgbClr val="6666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6" name="Google Shape;376;p61"/>
          <p:cNvSpPr txBox="1"/>
          <p:nvPr/>
        </p:nvSpPr>
        <p:spPr>
          <a:xfrm>
            <a:off x="805701" y="816300"/>
            <a:ext cx="17913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200" b="1">
                <a:solidFill>
                  <a:srgbClr val="FFFFFF"/>
                </a:solidFill>
                <a:latin typeface="Calibri"/>
                <a:ea typeface="Calibri"/>
                <a:cs typeface="Calibri"/>
                <a:sym typeface="Calibri"/>
              </a:rPr>
              <a:t>CLASSROOM DISCUSSION</a:t>
            </a:r>
            <a:endParaRPr sz="1200">
              <a:solidFill>
                <a:srgbClr val="FFFFFF"/>
              </a:solidFill>
            </a:endParaRPr>
          </a:p>
        </p:txBody>
      </p:sp>
      <p:sp>
        <p:nvSpPr>
          <p:cNvPr id="377" name="Google Shape;377;p61"/>
          <p:cNvSpPr txBox="1"/>
          <p:nvPr/>
        </p:nvSpPr>
        <p:spPr>
          <a:xfrm>
            <a:off x="642769" y="206419"/>
            <a:ext cx="2569800" cy="264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1500">
                <a:solidFill>
                  <a:srgbClr val="3E494B"/>
                </a:solidFill>
                <a:latin typeface="Calibri"/>
                <a:ea typeface="Calibri"/>
                <a:cs typeface="Calibri"/>
                <a:sym typeface="Calibri"/>
              </a:rPr>
              <a:t>Rulers</a:t>
            </a:r>
            <a:endParaRPr sz="1500">
              <a:solidFill>
                <a:srgbClr val="3E494B"/>
              </a:solidFill>
              <a:latin typeface="Calibri"/>
              <a:ea typeface="Calibri"/>
              <a:cs typeface="Calibri"/>
              <a:sym typeface="Calibri"/>
            </a:endParaRPr>
          </a:p>
        </p:txBody>
      </p:sp>
      <p:sp>
        <p:nvSpPr>
          <p:cNvPr id="378" name="Google Shape;378;p61"/>
          <p:cNvSpPr txBox="1"/>
          <p:nvPr/>
        </p:nvSpPr>
        <p:spPr>
          <a:xfrm>
            <a:off x="741400" y="1192327"/>
            <a:ext cx="7466400" cy="1333200"/>
          </a:xfrm>
          <a:prstGeom prst="rect">
            <a:avLst/>
          </a:prstGeom>
          <a:noFill/>
          <a:ln>
            <a:noFill/>
          </a:ln>
        </p:spPr>
        <p:txBody>
          <a:bodyPr spcFirstLastPara="1" wrap="square" lIns="68575" tIns="68575" rIns="68575" bIns="68575" anchor="t" anchorCtr="0">
            <a:noAutofit/>
          </a:bodyPr>
          <a:lstStyle/>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Describe one of the ruler’s clothing and accessories. What about the figure’s attire identifies them as a leader? </a:t>
            </a:r>
            <a:endParaRPr sz="1200">
              <a:solidFill>
                <a:schemeClr val="dk1"/>
              </a:solidFill>
              <a:latin typeface="Calibri"/>
              <a:ea typeface="Calibri"/>
              <a:cs typeface="Calibri"/>
              <a:sym typeface="Calibri"/>
            </a:endParaRPr>
          </a:p>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How might a ruler’s clothing differ from their followers’ clothing?</a:t>
            </a:r>
            <a:endParaRPr sz="1200">
              <a:solidFill>
                <a:schemeClr val="dk1"/>
              </a:solidFill>
              <a:latin typeface="Calibri"/>
              <a:ea typeface="Calibri"/>
              <a:cs typeface="Calibri"/>
              <a:sym typeface="Calibri"/>
            </a:endParaRPr>
          </a:p>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Compare accessories from different cultures. For example, how does an Ife king’s headdress compare to an Egyptian pharaoh’s headdress?</a:t>
            </a:r>
            <a:endParaRPr sz="1200">
              <a:solidFill>
                <a:schemeClr val="dk1"/>
              </a:solidFill>
              <a:latin typeface="Calibri"/>
              <a:ea typeface="Calibri"/>
              <a:cs typeface="Calibri"/>
              <a:sym typeface="Calibri"/>
            </a:endParaRPr>
          </a:p>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What clothing or accessories do you think convey authority today? </a:t>
            </a:r>
            <a:endParaRPr sz="1200">
              <a:solidFill>
                <a:schemeClr val="dk1"/>
              </a:solidFill>
              <a:latin typeface="Calibri"/>
              <a:ea typeface="Calibri"/>
              <a:cs typeface="Calibri"/>
              <a:sym typeface="Calibri"/>
            </a:endParaRPr>
          </a:p>
        </p:txBody>
      </p:sp>
      <p:sp>
        <p:nvSpPr>
          <p:cNvPr id="379" name="Google Shape;379;p61"/>
          <p:cNvSpPr txBox="1"/>
          <p:nvPr/>
        </p:nvSpPr>
        <p:spPr>
          <a:xfrm>
            <a:off x="794525" y="3170517"/>
            <a:ext cx="5939100" cy="323100"/>
          </a:xfrm>
          <a:prstGeom prst="rect">
            <a:avLst/>
          </a:prstGeom>
          <a:noFill/>
          <a:ln>
            <a:noFill/>
          </a:ln>
        </p:spPr>
        <p:txBody>
          <a:bodyPr spcFirstLastPara="1" wrap="square" lIns="68575" tIns="68575" rIns="68575" bIns="68575" anchor="t" anchorCtr="0">
            <a:spAutoFit/>
          </a:bodyPr>
          <a:lstStyle/>
          <a:p>
            <a:pPr marL="0" lvl="0" indent="0" algn="l" rtl="0">
              <a:lnSpc>
                <a:spcPct val="125454"/>
              </a:lnSpc>
              <a:spcBef>
                <a:spcPts val="0"/>
              </a:spcBef>
              <a:spcAft>
                <a:spcPts val="0"/>
              </a:spcAft>
              <a:buNone/>
            </a:pPr>
            <a:r>
              <a:rPr lang="en" sz="1200">
                <a:solidFill>
                  <a:schemeClr val="dk1"/>
                </a:solidFill>
                <a:latin typeface="Calibri"/>
                <a:ea typeface="Calibri"/>
                <a:cs typeface="Calibri"/>
                <a:sym typeface="Calibri"/>
              </a:rPr>
              <a:t>Draw yourself as a ruler. What outfit or accessories would you wear to convey authority?</a:t>
            </a:r>
            <a:endParaRPr sz="12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2"/>
          <p:cNvSpPr/>
          <p:nvPr/>
        </p:nvSpPr>
        <p:spPr>
          <a:xfrm>
            <a:off x="2765719" y="131"/>
            <a:ext cx="6378300" cy="19410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5" name="Google Shape;385;p62"/>
          <p:cNvSpPr txBox="1">
            <a:spLocks noGrp="1"/>
          </p:cNvSpPr>
          <p:nvPr>
            <p:ph type="title" idx="4294967295"/>
          </p:nvPr>
        </p:nvSpPr>
        <p:spPr>
          <a:xfrm>
            <a:off x="4600425" y="438750"/>
            <a:ext cx="3801000" cy="1099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700"/>
              <a:buNone/>
            </a:pPr>
            <a:r>
              <a:rPr lang="en" sz="4100" b="1">
                <a:solidFill>
                  <a:schemeClr val="lt1"/>
                </a:solidFill>
              </a:rPr>
              <a:t>SOCIAL STATUS</a:t>
            </a:r>
            <a:endParaRPr sz="4100" b="1">
              <a:solidFill>
                <a:schemeClr val="lt1"/>
              </a:solidFill>
              <a:latin typeface="Calibri"/>
              <a:ea typeface="Calibri"/>
              <a:cs typeface="Calibri"/>
              <a:sym typeface="Calibri"/>
            </a:endParaRPr>
          </a:p>
        </p:txBody>
      </p:sp>
      <p:sp>
        <p:nvSpPr>
          <p:cNvPr id="386" name="Google Shape;386;p62"/>
          <p:cNvSpPr txBox="1">
            <a:spLocks noGrp="1"/>
          </p:cNvSpPr>
          <p:nvPr>
            <p:ph type="subTitle" idx="4294967295"/>
          </p:nvPr>
        </p:nvSpPr>
        <p:spPr>
          <a:xfrm>
            <a:off x="4018800" y="2060700"/>
            <a:ext cx="4964100" cy="2652600"/>
          </a:xfrm>
          <a:prstGeom prst="rect">
            <a:avLst/>
          </a:prstGeom>
          <a:noFill/>
          <a:ln>
            <a:noFill/>
          </a:ln>
        </p:spPr>
        <p:txBody>
          <a:bodyPr spcFirstLastPara="1" wrap="square" lIns="68575" tIns="34275" rIns="68575" bIns="34275" anchor="t" anchorCtr="0">
            <a:normAutofit/>
          </a:bodyPr>
          <a:lstStyle/>
          <a:p>
            <a:pPr marL="342900" marR="0" lvl="0" indent="0" algn="l" rtl="0">
              <a:lnSpc>
                <a:spcPct val="115000"/>
              </a:lnSpc>
              <a:spcBef>
                <a:spcPts val="0"/>
              </a:spcBef>
              <a:spcAft>
                <a:spcPts val="0"/>
              </a:spcAft>
              <a:buNone/>
            </a:pPr>
            <a:r>
              <a:rPr lang="en" sz="2000"/>
              <a:t>In artworks, fashion differences can provide clues to the story being told.</a:t>
            </a:r>
            <a:endParaRPr sz="2000" b="0" i="0" u="none" strike="noStrike" cap="none">
              <a:solidFill>
                <a:schemeClr val="dk1"/>
              </a:solidFill>
              <a:latin typeface="Calibri"/>
              <a:ea typeface="Calibri"/>
              <a:cs typeface="Calibri"/>
              <a:sym typeface="Calibri"/>
            </a:endParaRPr>
          </a:p>
        </p:txBody>
      </p:sp>
      <p:pic>
        <p:nvPicPr>
          <p:cNvPr id="387" name="Google Shape;387;p62" title="AP1984_06_MAIN.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3965600" cy="5143501"/>
          </a:xfrm>
          <a:prstGeom prst="rect">
            <a:avLst/>
          </a:prstGeom>
          <a:noFill/>
          <a:ln>
            <a:noFill/>
          </a:ln>
        </p:spPr>
      </p:pic>
      <p:sp>
        <p:nvSpPr>
          <p:cNvPr id="388" name="Google Shape;388;p62"/>
          <p:cNvSpPr txBox="1"/>
          <p:nvPr/>
        </p:nvSpPr>
        <p:spPr>
          <a:xfrm>
            <a:off x="257175" y="4841850"/>
            <a:ext cx="3360900" cy="267900"/>
          </a:xfrm>
          <a:prstGeom prst="rect">
            <a:avLst/>
          </a:prstGeom>
          <a:noFill/>
          <a:ln>
            <a:noFill/>
          </a:ln>
        </p:spPr>
        <p:txBody>
          <a:bodyPr spcFirstLastPara="1" wrap="square" lIns="68575" tIns="34275" rIns="68575" bIns="34275" anchor="t" anchorCtr="0">
            <a:spAutoFit/>
          </a:bodyPr>
          <a:lstStyle/>
          <a:p>
            <a:pPr marL="0" lvl="0" indent="0" algn="ctr" rtl="0">
              <a:lnSpc>
                <a:spcPct val="115000"/>
              </a:lnSpc>
              <a:spcBef>
                <a:spcPts val="0"/>
              </a:spcBef>
              <a:spcAft>
                <a:spcPts val="0"/>
              </a:spcAft>
              <a:buClr>
                <a:schemeClr val="dk1"/>
              </a:buClr>
              <a:buSzPts val="800"/>
              <a:buFont typeface="Arial"/>
              <a:buNone/>
            </a:pPr>
            <a:r>
              <a:rPr lang="en" sz="600">
                <a:solidFill>
                  <a:schemeClr val="dk1"/>
                </a:solidFill>
                <a:latin typeface="Calibri"/>
                <a:ea typeface="Calibri"/>
                <a:cs typeface="Calibri"/>
                <a:sym typeface="Calibri"/>
              </a:rPr>
              <a:t>Miyagawa Choshun, </a:t>
            </a:r>
            <a:r>
              <a:rPr lang="en" sz="600" i="1">
                <a:solidFill>
                  <a:schemeClr val="dk1"/>
                </a:solidFill>
                <a:latin typeface="Calibri"/>
                <a:ea typeface="Calibri"/>
                <a:cs typeface="Calibri"/>
                <a:sym typeface="Calibri"/>
              </a:rPr>
              <a:t>A Young Dandy </a:t>
            </a:r>
            <a:r>
              <a:rPr lang="en" sz="600">
                <a:solidFill>
                  <a:schemeClr val="dk1"/>
                </a:solidFill>
                <a:latin typeface="Calibri"/>
                <a:ea typeface="Calibri"/>
                <a:cs typeface="Calibri"/>
                <a:sym typeface="Calibri"/>
              </a:rPr>
              <a:t>(detail), c. 1740, hanging scroll; ink and light colors on paper. Kimbell Art Museum</a:t>
            </a:r>
            <a:endParaRPr sz="600" i="0" u="none" strike="noStrike" cap="non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61560" y="0"/>
            <a:ext cx="4020879" cy="5143501"/>
          </a:xfrm>
          <a:prstGeom prst="rect">
            <a:avLst/>
          </a:prstGeom>
          <a:noFill/>
          <a:ln>
            <a:noFill/>
          </a:ln>
        </p:spPr>
      </p:pic>
      <p:sp>
        <p:nvSpPr>
          <p:cNvPr id="395" name="Google Shape;395;p63"/>
          <p:cNvSpPr txBox="1"/>
          <p:nvPr/>
        </p:nvSpPr>
        <p:spPr>
          <a:xfrm>
            <a:off x="6582450" y="4590000"/>
            <a:ext cx="24258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1000" b="0" i="0" u="none" strike="noStrike" cap="none">
                <a:solidFill>
                  <a:schemeClr val="dk1"/>
                </a:solidFill>
                <a:latin typeface="Calibri"/>
                <a:ea typeface="Calibri"/>
                <a:cs typeface="Calibri"/>
                <a:sym typeface="Calibri"/>
              </a:rPr>
              <a:t>Maya</a:t>
            </a:r>
            <a:r>
              <a:rPr lang="en" sz="1000">
                <a:solidFill>
                  <a:schemeClr val="dk1"/>
                </a:solidFill>
                <a:latin typeface="Calibri"/>
                <a:ea typeface="Calibri"/>
                <a:cs typeface="Calibri"/>
                <a:sym typeface="Calibri"/>
              </a:rPr>
              <a:t>, </a:t>
            </a:r>
            <a:r>
              <a:rPr lang="en" sz="1000" i="1" u="none" strike="noStrike" cap="none">
                <a:solidFill>
                  <a:schemeClr val="dk1"/>
                </a:solidFill>
                <a:latin typeface="Calibri"/>
                <a:ea typeface="Calibri"/>
                <a:cs typeface="Calibri"/>
                <a:sym typeface="Calibri"/>
              </a:rPr>
              <a:t>Presentation of Captives to a Maya Ruler</a:t>
            </a:r>
            <a:r>
              <a:rPr lang="en" sz="1000">
                <a:solidFill>
                  <a:schemeClr val="dk1"/>
                </a:solidFill>
                <a:latin typeface="Calibri"/>
                <a:ea typeface="Calibri"/>
                <a:cs typeface="Calibri"/>
                <a:sym typeface="Calibri"/>
              </a:rPr>
              <a:t>, c. AD 785, l</a:t>
            </a:r>
            <a:r>
              <a:rPr lang="en" sz="1000" b="0" u="none" strike="noStrike" cap="none">
                <a:solidFill>
                  <a:schemeClr val="dk1"/>
                </a:solidFill>
                <a:latin typeface="Calibri"/>
                <a:ea typeface="Calibri"/>
                <a:cs typeface="Calibri"/>
                <a:sym typeface="Calibri"/>
              </a:rPr>
              <a:t>imestone with tr</a:t>
            </a:r>
            <a:r>
              <a:rPr lang="en" sz="1000" b="0" i="0" u="none" strike="noStrike" cap="none">
                <a:solidFill>
                  <a:schemeClr val="dk1"/>
                </a:solidFill>
                <a:latin typeface="Calibri"/>
                <a:ea typeface="Calibri"/>
                <a:cs typeface="Calibri"/>
                <a:sym typeface="Calibri"/>
              </a:rPr>
              <a:t>aces of paint</a:t>
            </a:r>
            <a:r>
              <a:rPr lang="en" sz="1000">
                <a:solidFill>
                  <a:schemeClr val="dk1"/>
                </a:solidFill>
                <a:latin typeface="Calibri"/>
                <a:ea typeface="Calibri"/>
                <a:cs typeface="Calibri"/>
                <a:sym typeface="Calibri"/>
              </a:rPr>
              <a:t>. Kimbell Art Museum</a:t>
            </a:r>
            <a:endParaRPr sz="1000" b="0"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4"/>
          <p:cNvSpPr txBox="1"/>
          <p:nvPr/>
        </p:nvSpPr>
        <p:spPr>
          <a:xfrm>
            <a:off x="692849" y="4832325"/>
            <a:ext cx="7758300" cy="292500"/>
          </a:xfrm>
          <a:prstGeom prst="rect">
            <a:avLst/>
          </a:prstGeom>
          <a:noFill/>
          <a:ln>
            <a:noFill/>
          </a:ln>
        </p:spPr>
        <p:txBody>
          <a:bodyPr spcFirstLastPara="1" wrap="square" lIns="68575" tIns="68575" rIns="68575" bIns="68575" anchor="t" anchorCtr="0">
            <a:spAutoFit/>
          </a:bodyPr>
          <a:lstStyle/>
          <a:p>
            <a:pPr marL="0" lvl="0" indent="0" algn="ctr" rtl="0">
              <a:lnSpc>
                <a:spcPct val="115000"/>
              </a:lnSpc>
              <a:spcBef>
                <a:spcPts val="0"/>
              </a:spcBef>
              <a:spcAft>
                <a:spcPts val="0"/>
              </a:spcAft>
              <a:buNone/>
            </a:pPr>
            <a:r>
              <a:rPr lang="en" sz="1000">
                <a:solidFill>
                  <a:srgbClr val="000000"/>
                </a:solidFill>
                <a:latin typeface="Calibri"/>
                <a:ea typeface="Calibri"/>
                <a:cs typeface="Calibri"/>
                <a:sym typeface="Calibri"/>
              </a:rPr>
              <a:t>Georges de La Tour, </a:t>
            </a:r>
            <a:r>
              <a:rPr lang="en" sz="1000" i="1">
                <a:solidFill>
                  <a:srgbClr val="000000"/>
                </a:solidFill>
                <a:latin typeface="Calibri"/>
                <a:ea typeface="Calibri"/>
                <a:cs typeface="Calibri"/>
                <a:sym typeface="Calibri"/>
              </a:rPr>
              <a:t>The Cheat with the Ace of Clubs</a:t>
            </a:r>
            <a:r>
              <a:rPr lang="en" sz="1000">
                <a:solidFill>
                  <a:srgbClr val="000000"/>
                </a:solidFill>
                <a:latin typeface="Calibri"/>
                <a:ea typeface="Calibri"/>
                <a:cs typeface="Calibri"/>
                <a:sym typeface="Calibri"/>
              </a:rPr>
              <a:t>​, c. 1630–34​, oil on canvas. Kimbell Art Museum</a:t>
            </a:r>
            <a:endParaRPr sz="1000">
              <a:solidFill>
                <a:srgbClr val="000000"/>
              </a:solidFill>
              <a:latin typeface="Calibri"/>
              <a:ea typeface="Calibri"/>
              <a:cs typeface="Calibri"/>
              <a:sym typeface="Calibri"/>
            </a:endParaRPr>
          </a:p>
        </p:txBody>
      </p:sp>
      <p:pic>
        <p:nvPicPr>
          <p:cNvPr id="401" name="Google Shape;401;p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2888" y="0"/>
            <a:ext cx="7758213" cy="4818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aphicFrame>
        <p:nvGraphicFramePr>
          <p:cNvPr id="152" name="Google Shape;152;p29"/>
          <p:cNvGraphicFramePr/>
          <p:nvPr/>
        </p:nvGraphicFramePr>
        <p:xfrm>
          <a:off x="463388" y="282956"/>
          <a:ext cx="8213475" cy="2430993"/>
        </p:xfrm>
        <a:graphic>
          <a:graphicData uri="http://schemas.openxmlformats.org/drawingml/2006/table">
            <a:tbl>
              <a:tblPr>
                <a:noFill/>
                <a:tableStyleId>{FD1A89CC-37FA-4978-8616-6FF6A8EDF106}</a:tableStyleId>
              </a:tblPr>
              <a:tblGrid>
                <a:gridCol w="1730725">
                  <a:extLst>
                    <a:ext uri="{9D8B030D-6E8A-4147-A177-3AD203B41FA5}">
                      <a16:colId xmlns:a16="http://schemas.microsoft.com/office/drawing/2014/main" val="20000"/>
                    </a:ext>
                  </a:extLst>
                </a:gridCol>
                <a:gridCol w="6482750">
                  <a:extLst>
                    <a:ext uri="{9D8B030D-6E8A-4147-A177-3AD203B41FA5}">
                      <a16:colId xmlns:a16="http://schemas.microsoft.com/office/drawing/2014/main" val="20001"/>
                    </a:ext>
                  </a:extLst>
                </a:gridCol>
              </a:tblGrid>
              <a:tr h="262400">
                <a:tc gridSpan="2">
                  <a:txBody>
                    <a:bodyPr/>
                    <a:lstStyle/>
                    <a:p>
                      <a:pPr marL="0" lvl="0" indent="0" algn="ctr" rtl="0">
                        <a:lnSpc>
                          <a:spcPct val="115000"/>
                        </a:lnSpc>
                        <a:spcBef>
                          <a:spcPts val="0"/>
                        </a:spcBef>
                        <a:spcAft>
                          <a:spcPts val="0"/>
                        </a:spcAft>
                        <a:buNone/>
                      </a:pPr>
                      <a:r>
                        <a:rPr lang="en" sz="1200" b="1">
                          <a:solidFill>
                            <a:schemeClr val="lt1"/>
                          </a:solidFill>
                          <a:latin typeface="Calibri"/>
                          <a:ea typeface="Calibri"/>
                          <a:cs typeface="Calibri"/>
                          <a:sym typeface="Calibri"/>
                        </a:rPr>
                        <a:t>Fashion Design TEKS</a:t>
                      </a:r>
                      <a:endParaRPr sz="1200" b="1">
                        <a:solidFill>
                          <a:schemeClr val="lt1"/>
                        </a:solidFill>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7925" cap="flat" cmpd="sng">
                      <a:solidFill>
                        <a:srgbClr val="000000"/>
                      </a:solidFill>
                      <a:prstDash val="solid"/>
                      <a:round/>
                      <a:headEnd type="none" w="sm" len="sm"/>
                      <a:tailEnd type="none" w="sm" len="sm"/>
                    </a:lnB>
                    <a:solidFill>
                      <a:srgbClr val="666666"/>
                    </a:solidFill>
                  </a:tcPr>
                </a:tc>
                <a:tc hMerge="1">
                  <a:txBody>
                    <a:bodyPr/>
                    <a:lstStyle/>
                    <a:p>
                      <a:endParaRPr lang="en-US"/>
                    </a:p>
                  </a:txBody>
                  <a:tcPr/>
                </a:tc>
                <a:extLst>
                  <a:ext uri="{0D108BD9-81ED-4DB2-BD59-A6C34878D82A}">
                    <a16:rowId xmlns:a16="http://schemas.microsoft.com/office/drawing/2014/main" val="10000"/>
                  </a:ext>
                </a:extLst>
              </a:tr>
              <a:tr h="591600">
                <a:tc>
                  <a:txBody>
                    <a:bodyPr/>
                    <a:lstStyle/>
                    <a:p>
                      <a:pPr marL="0" lvl="0" indent="0" algn="l" rtl="0">
                        <a:lnSpc>
                          <a:spcPct val="126545"/>
                        </a:lnSpc>
                        <a:spcBef>
                          <a:spcPts val="0"/>
                        </a:spcBef>
                        <a:spcAft>
                          <a:spcPts val="800"/>
                        </a:spcAft>
                        <a:buNone/>
                      </a:pPr>
                      <a:r>
                        <a:rPr lang="en" sz="800">
                          <a:solidFill>
                            <a:schemeClr val="dk1"/>
                          </a:solidFill>
                          <a:latin typeface="Calibri"/>
                          <a:ea typeface="Calibri"/>
                          <a:cs typeface="Calibri"/>
                          <a:sym typeface="Calibri"/>
                        </a:rPr>
                        <a:t>§130.102. Arts, Audio/Video Technology, and Communications, </a:t>
                      </a:r>
                      <a:r>
                        <a:rPr lang="en" sz="800" b="1">
                          <a:solidFill>
                            <a:schemeClr val="dk1"/>
                          </a:solidFill>
                          <a:latin typeface="Calibri"/>
                          <a:ea typeface="Calibri"/>
                          <a:cs typeface="Calibri"/>
                          <a:sym typeface="Calibri"/>
                        </a:rPr>
                        <a:t>Fashion Design I</a:t>
                      </a:r>
                      <a:endParaRPr sz="800" b="1">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79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b="1">
                          <a:solidFill>
                            <a:schemeClr val="dk1"/>
                          </a:solidFill>
                          <a:latin typeface="Calibri"/>
                          <a:ea typeface="Calibri"/>
                          <a:cs typeface="Calibri"/>
                          <a:sym typeface="Calibri"/>
                        </a:rPr>
                        <a:t>§130.102.c.6.  </a:t>
                      </a:r>
                      <a:r>
                        <a:rPr lang="en" sz="800">
                          <a:solidFill>
                            <a:schemeClr val="dk1"/>
                          </a:solidFill>
                          <a:latin typeface="Calibri"/>
                          <a:ea typeface="Calibri"/>
                          <a:cs typeface="Calibri"/>
                          <a:sym typeface="Calibri"/>
                        </a:rPr>
                        <a:t>The student is expected to analyze the history of the fashion, textiles, and apparel field; and compare fashion history relative to current fashion trends.</a:t>
                      </a:r>
                      <a:endParaRPr sz="800">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504250">
                <a:tc>
                  <a:txBody>
                    <a:bodyPr/>
                    <a:lstStyle/>
                    <a:p>
                      <a:pPr marL="0" lvl="0" indent="0" algn="l" rtl="0">
                        <a:lnSpc>
                          <a:spcPct val="126545"/>
                        </a:lnSpc>
                        <a:spcBef>
                          <a:spcPts val="0"/>
                        </a:spcBef>
                        <a:spcAft>
                          <a:spcPts val="0"/>
                        </a:spcAft>
                        <a:buNone/>
                      </a:pPr>
                      <a:r>
                        <a:rPr lang="en" sz="800">
                          <a:solidFill>
                            <a:schemeClr val="dk1"/>
                          </a:solidFill>
                          <a:latin typeface="Calibri"/>
                          <a:ea typeface="Calibri"/>
                          <a:cs typeface="Calibri"/>
                          <a:sym typeface="Calibri"/>
                        </a:rPr>
                        <a:t>§130.103. Arts, Audio/Video Technology, and Communications, </a:t>
                      </a:r>
                      <a:r>
                        <a:rPr lang="en" sz="800" b="1">
                          <a:solidFill>
                            <a:schemeClr val="dk1"/>
                          </a:solidFill>
                          <a:latin typeface="Calibri"/>
                          <a:ea typeface="Calibri"/>
                          <a:cs typeface="Calibri"/>
                          <a:sym typeface="Calibri"/>
                        </a:rPr>
                        <a:t>Fashion Design I Lab</a:t>
                      </a:r>
                      <a:endParaRPr sz="800" b="1">
                        <a:solidFill>
                          <a:schemeClr val="dk1"/>
                        </a:solidFill>
                        <a:latin typeface="Calibri"/>
                        <a:ea typeface="Calibri"/>
                        <a:cs typeface="Calibri"/>
                        <a:sym typeface="Calibri"/>
                      </a:endParaRPr>
                    </a:p>
                    <a:p>
                      <a:pPr marL="0" lvl="0" indent="0" algn="l" rtl="0">
                        <a:lnSpc>
                          <a:spcPct val="115000"/>
                        </a:lnSpc>
                        <a:spcBef>
                          <a:spcPts val="800"/>
                        </a:spcBef>
                        <a:spcAft>
                          <a:spcPts val="0"/>
                        </a:spcAft>
                        <a:buNone/>
                      </a:pPr>
                      <a:endParaRPr sz="800">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79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b="1">
                          <a:latin typeface="Calibri"/>
                          <a:ea typeface="Calibri"/>
                          <a:cs typeface="Calibri"/>
                          <a:sym typeface="Calibri"/>
                        </a:rPr>
                        <a:t>§130.103.c.4.  </a:t>
                      </a:r>
                      <a:r>
                        <a:rPr lang="en" sz="800">
                          <a:latin typeface="Calibri"/>
                          <a:ea typeface="Calibri"/>
                          <a:cs typeface="Calibri"/>
                          <a:sym typeface="Calibri"/>
                        </a:rPr>
                        <a:t>The student is expected to employ critical-thinking skills independently and in groups; and employ interpersonal skills in groups to solve problems. </a:t>
                      </a:r>
                      <a:endParaRPr sz="800">
                        <a:latin typeface="Calibri"/>
                        <a:ea typeface="Calibri"/>
                        <a:cs typeface="Calibri"/>
                        <a:sym typeface="Calibri"/>
                      </a:endParaRPr>
                    </a:p>
                    <a:p>
                      <a:pPr marL="0" lvl="0" indent="0" algn="l" rtl="0">
                        <a:lnSpc>
                          <a:spcPct val="115000"/>
                        </a:lnSpc>
                        <a:spcBef>
                          <a:spcPts val="0"/>
                        </a:spcBef>
                        <a:spcAft>
                          <a:spcPts val="0"/>
                        </a:spcAft>
                        <a:buNone/>
                      </a:pPr>
                      <a:r>
                        <a:rPr lang="en" sz="800" b="1">
                          <a:latin typeface="Calibri"/>
                          <a:ea typeface="Calibri"/>
                          <a:cs typeface="Calibri"/>
                          <a:sym typeface="Calibri"/>
                        </a:rPr>
                        <a:t> </a:t>
                      </a:r>
                      <a:endParaRPr sz="800" b="1">
                        <a:latin typeface="Calibri"/>
                        <a:ea typeface="Calibri"/>
                        <a:cs typeface="Calibri"/>
                        <a:sym typeface="Calibri"/>
                      </a:endParaRPr>
                    </a:p>
                    <a:p>
                      <a:pPr marL="0" lvl="0" indent="0" algn="l" rtl="0">
                        <a:lnSpc>
                          <a:spcPct val="115000"/>
                        </a:lnSpc>
                        <a:spcBef>
                          <a:spcPts val="0"/>
                        </a:spcBef>
                        <a:spcAft>
                          <a:spcPts val="0"/>
                        </a:spcAft>
                        <a:buNone/>
                      </a:pPr>
                      <a:r>
                        <a:rPr lang="en" sz="800" b="1">
                          <a:latin typeface="Calibri"/>
                          <a:ea typeface="Calibri"/>
                          <a:cs typeface="Calibri"/>
                          <a:sym typeface="Calibri"/>
                        </a:rPr>
                        <a:t>§130.103.c.6.  </a:t>
                      </a:r>
                      <a:r>
                        <a:rPr lang="en" sz="800">
                          <a:latin typeface="Calibri"/>
                          <a:ea typeface="Calibri"/>
                          <a:cs typeface="Calibri"/>
                          <a:sym typeface="Calibri"/>
                        </a:rPr>
                        <a:t>The student is expected to compare fashion history relative to current fashions trends; and evaluate how historical events and attitudes influence fashion trends. </a:t>
                      </a:r>
                      <a:endParaRPr sz="800">
                        <a:latin typeface="Calibri"/>
                        <a:ea typeface="Calibri"/>
                        <a:cs typeface="Calibri"/>
                        <a:sym typeface="Calibri"/>
                      </a:endParaRPr>
                    </a:p>
                    <a:p>
                      <a:pPr marL="0" lvl="0" indent="0" algn="l" rtl="0">
                        <a:lnSpc>
                          <a:spcPct val="115000"/>
                        </a:lnSpc>
                        <a:spcBef>
                          <a:spcPts val="0"/>
                        </a:spcBef>
                        <a:spcAft>
                          <a:spcPts val="0"/>
                        </a:spcAft>
                        <a:buNone/>
                      </a:pPr>
                      <a:r>
                        <a:rPr lang="en" sz="800" b="1">
                          <a:latin typeface="Calibri"/>
                          <a:ea typeface="Calibri"/>
                          <a:cs typeface="Calibri"/>
                          <a:sym typeface="Calibri"/>
                        </a:rPr>
                        <a:t> </a:t>
                      </a:r>
                      <a:endParaRPr sz="800" b="1">
                        <a:latin typeface="Calibri"/>
                        <a:ea typeface="Calibri"/>
                        <a:cs typeface="Calibri"/>
                        <a:sym typeface="Calibri"/>
                      </a:endParaRPr>
                    </a:p>
                    <a:p>
                      <a:pPr marL="0" lvl="0" indent="0" algn="l" rtl="0">
                        <a:lnSpc>
                          <a:spcPct val="115000"/>
                        </a:lnSpc>
                        <a:spcBef>
                          <a:spcPts val="0"/>
                        </a:spcBef>
                        <a:spcAft>
                          <a:spcPts val="0"/>
                        </a:spcAft>
                        <a:buNone/>
                      </a:pPr>
                      <a:r>
                        <a:rPr lang="en" sz="800" b="1">
                          <a:latin typeface="Calibri"/>
                          <a:ea typeface="Calibri"/>
                          <a:cs typeface="Calibri"/>
                          <a:sym typeface="Calibri"/>
                        </a:rPr>
                        <a:t>§130.103.c.18B.  </a:t>
                      </a:r>
                      <a:r>
                        <a:rPr lang="en" sz="800">
                          <a:latin typeface="Calibri"/>
                          <a:ea typeface="Calibri"/>
                          <a:cs typeface="Calibri"/>
                          <a:sym typeface="Calibri"/>
                        </a:rPr>
                        <a:t>The student is expected to apply design principles and elements when designing and constructing apparel. </a:t>
                      </a:r>
                      <a:endParaRPr sz="800">
                        <a:latin typeface="Calibri"/>
                        <a:ea typeface="Calibri"/>
                        <a:cs typeface="Calibri"/>
                        <a:sym typeface="Calibri"/>
                      </a:endParaRPr>
                    </a:p>
                    <a:p>
                      <a:pPr marL="0" lvl="0" indent="0" algn="l" rtl="0">
                        <a:lnSpc>
                          <a:spcPct val="115000"/>
                        </a:lnSpc>
                        <a:spcBef>
                          <a:spcPts val="0"/>
                        </a:spcBef>
                        <a:spcAft>
                          <a:spcPts val="0"/>
                        </a:spcAft>
                        <a:buNone/>
                      </a:pPr>
                      <a:r>
                        <a:rPr lang="en" sz="800" b="1">
                          <a:latin typeface="Calibri"/>
                          <a:ea typeface="Calibri"/>
                          <a:cs typeface="Calibri"/>
                          <a:sym typeface="Calibri"/>
                        </a:rPr>
                        <a:t> </a:t>
                      </a:r>
                      <a:endParaRPr sz="800" b="1">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53" name="Google Shape;153;p29"/>
          <p:cNvGraphicFramePr/>
          <p:nvPr/>
        </p:nvGraphicFramePr>
        <p:xfrm>
          <a:off x="463388" y="3023689"/>
          <a:ext cx="8213475" cy="1382776"/>
        </p:xfrm>
        <a:graphic>
          <a:graphicData uri="http://schemas.openxmlformats.org/drawingml/2006/table">
            <a:tbl>
              <a:tblPr>
                <a:noFill/>
                <a:tableStyleId>{FD1A89CC-37FA-4978-8616-6FF6A8EDF106}</a:tableStyleId>
              </a:tblPr>
              <a:tblGrid>
                <a:gridCol w="1730725">
                  <a:extLst>
                    <a:ext uri="{9D8B030D-6E8A-4147-A177-3AD203B41FA5}">
                      <a16:colId xmlns:a16="http://schemas.microsoft.com/office/drawing/2014/main" val="20000"/>
                    </a:ext>
                  </a:extLst>
                </a:gridCol>
                <a:gridCol w="6482750">
                  <a:extLst>
                    <a:ext uri="{9D8B030D-6E8A-4147-A177-3AD203B41FA5}">
                      <a16:colId xmlns:a16="http://schemas.microsoft.com/office/drawing/2014/main" val="20001"/>
                    </a:ext>
                  </a:extLst>
                </a:gridCol>
              </a:tblGrid>
              <a:tr h="460575">
                <a:tc gridSpan="2">
                  <a:txBody>
                    <a:bodyPr/>
                    <a:lstStyle/>
                    <a:p>
                      <a:pPr marL="0" lvl="0" indent="0" algn="ctr" rtl="0">
                        <a:lnSpc>
                          <a:spcPct val="115000"/>
                        </a:lnSpc>
                        <a:spcBef>
                          <a:spcPts val="0"/>
                        </a:spcBef>
                        <a:spcAft>
                          <a:spcPts val="0"/>
                        </a:spcAft>
                        <a:buNone/>
                      </a:pPr>
                      <a:r>
                        <a:rPr lang="en" sz="1200" b="1">
                          <a:solidFill>
                            <a:schemeClr val="lt1"/>
                          </a:solidFill>
                          <a:latin typeface="Calibri"/>
                          <a:ea typeface="Calibri"/>
                          <a:cs typeface="Calibri"/>
                          <a:sym typeface="Calibri"/>
                        </a:rPr>
                        <a:t>Social Studies TEKS</a:t>
                      </a:r>
                      <a:endParaRPr sz="1200" b="1">
                        <a:solidFill>
                          <a:schemeClr val="lt1"/>
                        </a:solidFill>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7925" cap="flat" cmpd="sng">
                      <a:solidFill>
                        <a:srgbClr val="000000"/>
                      </a:solidFill>
                      <a:prstDash val="solid"/>
                      <a:round/>
                      <a:headEnd type="none" w="sm" len="sm"/>
                      <a:tailEnd type="none" w="sm" len="sm"/>
                    </a:lnB>
                    <a:solidFill>
                      <a:srgbClr val="666666"/>
                    </a:solidFill>
                  </a:tcPr>
                </a:tc>
                <a:tc hMerge="1">
                  <a:txBody>
                    <a:bodyPr/>
                    <a:lstStyle/>
                    <a:p>
                      <a:endParaRPr lang="en-US"/>
                    </a:p>
                  </a:txBody>
                  <a:tcPr/>
                </a:tc>
                <a:extLst>
                  <a:ext uri="{0D108BD9-81ED-4DB2-BD59-A6C34878D82A}">
                    <a16:rowId xmlns:a16="http://schemas.microsoft.com/office/drawing/2014/main" val="10000"/>
                  </a:ext>
                </a:extLst>
              </a:tr>
              <a:tr h="695525">
                <a:tc>
                  <a:txBody>
                    <a:bodyPr/>
                    <a:lstStyle/>
                    <a:p>
                      <a:pPr marL="0" lvl="0" indent="0" algn="l" rtl="0">
                        <a:lnSpc>
                          <a:spcPct val="126545"/>
                        </a:lnSpc>
                        <a:spcBef>
                          <a:spcPts val="0"/>
                        </a:spcBef>
                        <a:spcAft>
                          <a:spcPts val="0"/>
                        </a:spcAft>
                        <a:buNone/>
                      </a:pPr>
                      <a:r>
                        <a:rPr lang="en" sz="800">
                          <a:solidFill>
                            <a:schemeClr val="dk1"/>
                          </a:solidFill>
                          <a:latin typeface="Calibri"/>
                          <a:ea typeface="Calibri"/>
                          <a:cs typeface="Calibri"/>
                          <a:sym typeface="Calibri"/>
                        </a:rPr>
                        <a:t>§113.42. World History Studies, </a:t>
                      </a:r>
                      <a:endParaRPr sz="800">
                        <a:solidFill>
                          <a:schemeClr val="dk1"/>
                        </a:solidFill>
                        <a:latin typeface="Calibri"/>
                        <a:ea typeface="Calibri"/>
                        <a:cs typeface="Calibri"/>
                        <a:sym typeface="Calibri"/>
                      </a:endParaRPr>
                    </a:p>
                    <a:p>
                      <a:pPr marL="0" lvl="0" indent="0" algn="l" rtl="0">
                        <a:lnSpc>
                          <a:spcPct val="126545"/>
                        </a:lnSpc>
                        <a:spcBef>
                          <a:spcPts val="800"/>
                        </a:spcBef>
                        <a:spcAft>
                          <a:spcPts val="0"/>
                        </a:spcAft>
                        <a:buNone/>
                      </a:pPr>
                      <a:r>
                        <a:rPr lang="en" sz="800" b="1">
                          <a:solidFill>
                            <a:schemeClr val="dk1"/>
                          </a:solidFill>
                          <a:latin typeface="Calibri"/>
                          <a:ea typeface="Calibri"/>
                          <a:cs typeface="Calibri"/>
                          <a:sym typeface="Calibri"/>
                        </a:rPr>
                        <a:t>Grade 10</a:t>
                      </a:r>
                      <a:endParaRPr sz="800" b="1">
                        <a:solidFill>
                          <a:schemeClr val="dk1"/>
                        </a:solidFill>
                        <a:latin typeface="Calibri"/>
                        <a:ea typeface="Calibri"/>
                        <a:cs typeface="Calibri"/>
                        <a:sym typeface="Calibri"/>
                      </a:endParaRPr>
                    </a:p>
                    <a:p>
                      <a:pPr marL="0" lvl="0" indent="0" algn="l" rtl="0">
                        <a:lnSpc>
                          <a:spcPct val="115000"/>
                        </a:lnSpc>
                        <a:spcBef>
                          <a:spcPts val="800"/>
                        </a:spcBef>
                        <a:spcAft>
                          <a:spcPts val="0"/>
                        </a:spcAft>
                        <a:buNone/>
                      </a:pPr>
                      <a:endParaRPr sz="800">
                        <a:latin typeface="Calibri"/>
                        <a:ea typeface="Calibri"/>
                        <a:cs typeface="Calibri"/>
                        <a:sym typeface="Calibri"/>
                      </a:endParaRPr>
                    </a:p>
                    <a:p>
                      <a:pPr marL="0" lvl="0" indent="0" algn="l" rtl="0">
                        <a:lnSpc>
                          <a:spcPct val="115000"/>
                        </a:lnSpc>
                        <a:spcBef>
                          <a:spcPts val="0"/>
                        </a:spcBef>
                        <a:spcAft>
                          <a:spcPts val="0"/>
                        </a:spcAft>
                        <a:buNone/>
                      </a:pPr>
                      <a:r>
                        <a:rPr lang="en" sz="800" b="1">
                          <a:latin typeface="Calibri"/>
                          <a:ea typeface="Calibri"/>
                          <a:cs typeface="Calibri"/>
                          <a:sym typeface="Calibri"/>
                        </a:rPr>
                        <a:t> </a:t>
                      </a:r>
                      <a:endParaRPr sz="800" b="1">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79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b="1">
                          <a:solidFill>
                            <a:schemeClr val="dk1"/>
                          </a:solidFill>
                          <a:latin typeface="Calibri"/>
                          <a:ea typeface="Calibri"/>
                          <a:cs typeface="Calibri"/>
                          <a:sym typeface="Calibri"/>
                        </a:rPr>
                        <a:t>§110.23.d.25 A  </a:t>
                      </a:r>
                      <a:r>
                        <a:rPr lang="en" sz="800">
                          <a:solidFill>
                            <a:schemeClr val="dk1"/>
                          </a:solidFill>
                          <a:latin typeface="Calibri"/>
                          <a:ea typeface="Calibri"/>
                          <a:cs typeface="Calibri"/>
                          <a:sym typeface="Calibri"/>
                        </a:rPr>
                        <a:t>The student is expected to analyze examples of how art, architecture, literature, music, and drama reflect the history of the cultures in which they are produced</a:t>
                      </a:r>
                      <a:endParaRPr sz="800">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65" descr="A person in a black coa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41101" y="0"/>
            <a:ext cx="2861798" cy="5143500"/>
          </a:xfrm>
          <a:prstGeom prst="rect">
            <a:avLst/>
          </a:prstGeom>
          <a:noFill/>
          <a:ln>
            <a:noFill/>
          </a:ln>
        </p:spPr>
      </p:pic>
      <p:sp>
        <p:nvSpPr>
          <p:cNvPr id="408" name="Google Shape;408;p65"/>
          <p:cNvSpPr txBox="1"/>
          <p:nvPr/>
        </p:nvSpPr>
        <p:spPr>
          <a:xfrm>
            <a:off x="6002900" y="4612500"/>
            <a:ext cx="19392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i="0" u="none" strike="noStrike" cap="none">
                <a:solidFill>
                  <a:schemeClr val="dk1"/>
                </a:solidFill>
                <a:latin typeface="Calibri"/>
                <a:ea typeface="Calibri"/>
                <a:cs typeface="Calibri"/>
                <a:sym typeface="Calibri"/>
              </a:rPr>
              <a:t>Diego Velázquez</a:t>
            </a:r>
            <a:r>
              <a:rPr lang="en" sz="1000">
                <a:solidFill>
                  <a:schemeClr val="dk1"/>
                </a:solidFill>
                <a:latin typeface="Calibri"/>
                <a:ea typeface="Calibri"/>
                <a:cs typeface="Calibri"/>
                <a:sym typeface="Calibri"/>
              </a:rPr>
              <a:t>, </a:t>
            </a:r>
            <a:r>
              <a:rPr lang="en" sz="1000" i="1" strike="noStrike" cap="none">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Portrait of Don Pedro de Barberana</a:t>
            </a:r>
            <a:r>
              <a:rPr lang="en" sz="1000">
                <a:solidFill>
                  <a:schemeClr val="dk1"/>
                </a:solidFill>
                <a:latin typeface="Calibri"/>
                <a:ea typeface="Calibri"/>
                <a:cs typeface="Calibri"/>
                <a:sym typeface="Calibri"/>
              </a:rPr>
              <a:t>, c. 1631–33, o</a:t>
            </a:r>
            <a:r>
              <a:rPr lang="en" sz="1000" i="0" strike="noStrike" cap="none">
                <a:solidFill>
                  <a:schemeClr val="dk1"/>
                </a:solidFill>
                <a:latin typeface="Calibri"/>
                <a:ea typeface="Calibri"/>
                <a:cs typeface="Calibri"/>
                <a:sym typeface="Calibri"/>
              </a:rPr>
              <a:t>il on canva</a:t>
            </a:r>
            <a:r>
              <a:rPr lang="en" sz="1000">
                <a:solidFill>
                  <a:schemeClr val="dk1"/>
                </a:solidFill>
                <a:latin typeface="Calibri"/>
                <a:ea typeface="Calibri"/>
                <a:cs typeface="Calibri"/>
                <a:sym typeface="Calibri"/>
              </a:rPr>
              <a:t>s. Kimbell Art Museum</a:t>
            </a:r>
            <a:endParaRPr sz="1000" i="0" strike="noStrike" cap="non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6"/>
          <p:cNvSpPr txBox="1"/>
          <p:nvPr/>
        </p:nvSpPr>
        <p:spPr>
          <a:xfrm>
            <a:off x="7521050" y="4071900"/>
            <a:ext cx="1689000" cy="876900"/>
          </a:xfrm>
          <a:prstGeom prst="rect">
            <a:avLst/>
          </a:prstGeom>
          <a:noFill/>
          <a:ln>
            <a:noFill/>
          </a:ln>
        </p:spPr>
        <p:txBody>
          <a:bodyPr spcFirstLastPara="1" wrap="square" lIns="68575" tIns="68575" rIns="68575" bIns="68575" anchor="t" anchorCtr="0">
            <a:spAutoFit/>
          </a:bodyPr>
          <a:lstStyle/>
          <a:p>
            <a:pPr marL="0" lvl="0" indent="0" algn="l" rtl="0">
              <a:lnSpc>
                <a:spcPct val="126545"/>
              </a:lnSpc>
              <a:spcBef>
                <a:spcPts val="0"/>
              </a:spcBef>
              <a:spcAft>
                <a:spcPts val="600"/>
              </a:spcAft>
              <a:buNone/>
            </a:pPr>
            <a:r>
              <a:rPr lang="en" sz="1000">
                <a:solidFill>
                  <a:schemeClr val="dk1"/>
                </a:solidFill>
                <a:latin typeface="Calibri"/>
                <a:ea typeface="Calibri"/>
                <a:cs typeface="Calibri"/>
                <a:sym typeface="Calibri"/>
              </a:rPr>
              <a:t>Louis (or Antoine?) Le Nain,</a:t>
            </a:r>
            <a:r>
              <a:rPr lang="en" sz="1000" b="1">
                <a:solidFill>
                  <a:schemeClr val="dk1"/>
                </a:solidFill>
                <a:latin typeface="Calibri"/>
                <a:ea typeface="Calibri"/>
                <a:cs typeface="Calibri"/>
                <a:sym typeface="Calibri"/>
              </a:rPr>
              <a:t> </a:t>
            </a:r>
            <a:r>
              <a:rPr lang="en" sz="1000" i="1">
                <a:solidFill>
                  <a:schemeClr val="dk1"/>
                </a:solidFill>
                <a:latin typeface="Calibri"/>
                <a:ea typeface="Calibri"/>
                <a:cs typeface="Calibri"/>
                <a:sym typeface="Calibri"/>
              </a:rPr>
              <a:t>Peasant Interior with an Old Flute Player</a:t>
            </a:r>
            <a:r>
              <a:rPr lang="en" sz="1000">
                <a:solidFill>
                  <a:schemeClr val="dk1"/>
                </a:solidFill>
                <a:latin typeface="Calibri"/>
                <a:ea typeface="Calibri"/>
                <a:cs typeface="Calibri"/>
                <a:sym typeface="Calibri"/>
              </a:rPr>
              <a:t>, c. 1642, oil on canvas. Kimbell Art Museum</a:t>
            </a:r>
            <a:endParaRPr sz="1000">
              <a:solidFill>
                <a:schemeClr val="dk1"/>
              </a:solidFill>
              <a:latin typeface="Calibri"/>
              <a:ea typeface="Calibri"/>
              <a:cs typeface="Calibri"/>
              <a:sym typeface="Calibri"/>
            </a:endParaRPr>
          </a:p>
        </p:txBody>
      </p:sp>
      <p:pic>
        <p:nvPicPr>
          <p:cNvPr id="414" name="Google Shape;414;p6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92956" y="0"/>
            <a:ext cx="5958093" cy="51435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7"/>
          <p:cNvSpPr txBox="1"/>
          <p:nvPr/>
        </p:nvSpPr>
        <p:spPr>
          <a:xfrm>
            <a:off x="5617700" y="4273800"/>
            <a:ext cx="1843800" cy="86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Miyagawa Choshun, </a:t>
            </a:r>
            <a:r>
              <a:rPr lang="en" sz="1000" i="1">
                <a:solidFill>
                  <a:schemeClr val="dk1"/>
                </a:solidFill>
                <a:latin typeface="Calibri"/>
                <a:ea typeface="Calibri"/>
                <a:cs typeface="Calibri"/>
                <a:sym typeface="Calibri"/>
              </a:rPr>
              <a:t>A Young Dandy</a:t>
            </a:r>
            <a:r>
              <a:rPr lang="en" sz="1000">
                <a:solidFill>
                  <a:schemeClr val="dk1"/>
                </a:solidFill>
                <a:latin typeface="Calibri"/>
                <a:ea typeface="Calibri"/>
                <a:cs typeface="Calibri"/>
                <a:sym typeface="Calibri"/>
              </a:rPr>
              <a:t>, c. 1740, hanging scroll; ink and light colors on paper. Kimbell Art Museum </a:t>
            </a:r>
            <a:endParaRPr sz="1000">
              <a:solidFill>
                <a:schemeClr val="dk1"/>
              </a:solidFill>
              <a:latin typeface="Calibri"/>
              <a:ea typeface="Calibri"/>
              <a:cs typeface="Calibri"/>
              <a:sym typeface="Calibri"/>
            </a:endParaRPr>
          </a:p>
        </p:txBody>
      </p:sp>
      <p:pic>
        <p:nvPicPr>
          <p:cNvPr id="420" name="Google Shape;420;p67" title="AP1984_06_MAIN.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26288" y="-26351"/>
            <a:ext cx="2091424" cy="51667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8"/>
          <p:cNvSpPr txBox="1"/>
          <p:nvPr/>
        </p:nvSpPr>
        <p:spPr>
          <a:xfrm>
            <a:off x="6543506" y="4143000"/>
            <a:ext cx="1590900" cy="10005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Henry Raeburn, </a:t>
            </a:r>
            <a:r>
              <a:rPr lang="en" sz="1000" i="1">
                <a:solidFill>
                  <a:schemeClr val="dk1"/>
                </a:solidFill>
                <a:latin typeface="Calibri"/>
                <a:ea typeface="Calibri"/>
                <a:cs typeface="Calibri"/>
                <a:sym typeface="Calibri"/>
              </a:rPr>
              <a:t>The Allen Brothers (Portrait of James and John Lee Allen)</a:t>
            </a:r>
            <a:r>
              <a:rPr lang="en" sz="1000">
                <a:solidFill>
                  <a:schemeClr val="dk1"/>
                </a:solidFill>
                <a:latin typeface="Calibri"/>
                <a:ea typeface="Calibri"/>
                <a:cs typeface="Calibri"/>
                <a:sym typeface="Calibri"/>
              </a:rPr>
              <a:t>, early 1790s, oil on canvas. Kimbell Art Museum</a:t>
            </a:r>
            <a:endParaRPr sz="1000">
              <a:solidFill>
                <a:schemeClr val="dk1"/>
              </a:solidFill>
              <a:latin typeface="Calibri"/>
              <a:ea typeface="Calibri"/>
              <a:cs typeface="Calibri"/>
              <a:sym typeface="Calibri"/>
            </a:endParaRPr>
          </a:p>
        </p:txBody>
      </p:sp>
      <p:pic>
        <p:nvPicPr>
          <p:cNvPr id="426" name="Google Shape;426;p6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600484" y="0"/>
            <a:ext cx="3943028" cy="51435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9"/>
          <p:cNvSpPr txBox="1"/>
          <p:nvPr/>
        </p:nvSpPr>
        <p:spPr>
          <a:xfrm>
            <a:off x="7852925" y="4189200"/>
            <a:ext cx="12912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Gustave Caillebotte, </a:t>
            </a:r>
            <a:r>
              <a:rPr lang="en" sz="1000" i="1">
                <a:solidFill>
                  <a:schemeClr val="dk1"/>
                </a:solidFill>
                <a:latin typeface="Calibri"/>
                <a:ea typeface="Calibri"/>
                <a:cs typeface="Calibri"/>
                <a:sym typeface="Calibri"/>
              </a:rPr>
              <a:t>On the Pont de l’Europe</a:t>
            </a:r>
            <a:r>
              <a:rPr lang="en" sz="1000">
                <a:solidFill>
                  <a:schemeClr val="dk1"/>
                </a:solidFill>
                <a:latin typeface="Calibri"/>
                <a:ea typeface="Calibri"/>
                <a:cs typeface="Calibri"/>
                <a:sym typeface="Calibri"/>
              </a:rPr>
              <a:t>, 1876–77, oil on canvas. </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 sz="1000">
                <a:solidFill>
                  <a:schemeClr val="dk1"/>
                </a:solidFill>
                <a:latin typeface="Calibri"/>
                <a:ea typeface="Calibri"/>
                <a:cs typeface="Calibri"/>
                <a:sym typeface="Calibri"/>
              </a:rPr>
              <a:t>Kimbell Art Museum </a:t>
            </a:r>
            <a:endParaRPr sz="1000">
              <a:latin typeface="Calibri"/>
              <a:ea typeface="Calibri"/>
              <a:cs typeface="Calibri"/>
              <a:sym typeface="Calibri"/>
            </a:endParaRPr>
          </a:p>
        </p:txBody>
      </p:sp>
      <p:pic>
        <p:nvPicPr>
          <p:cNvPr id="432" name="Google Shape;432;p69" title="AP1982_01-Caillebotte-Pont de l'Europ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18925" y="0"/>
            <a:ext cx="6434007" cy="5143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70"/>
          <p:cNvSpPr/>
          <p:nvPr/>
        </p:nvSpPr>
        <p:spPr>
          <a:xfrm>
            <a:off x="865519" y="2763842"/>
            <a:ext cx="738600" cy="375300"/>
          </a:xfrm>
          <a:prstGeom prst="rect">
            <a:avLst/>
          </a:prstGeom>
          <a:solidFill>
            <a:srgbClr val="6666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38" name="Google Shape;438;p70"/>
          <p:cNvSpPr txBox="1"/>
          <p:nvPr/>
        </p:nvSpPr>
        <p:spPr>
          <a:xfrm>
            <a:off x="867191" y="2789829"/>
            <a:ext cx="7131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200" b="1">
                <a:solidFill>
                  <a:srgbClr val="FFFFFF"/>
                </a:solidFill>
                <a:latin typeface="Calibri"/>
                <a:ea typeface="Calibri"/>
                <a:cs typeface="Calibri"/>
                <a:sym typeface="Calibri"/>
              </a:rPr>
              <a:t>ACTIVITY</a:t>
            </a:r>
            <a:endParaRPr sz="1200">
              <a:solidFill>
                <a:srgbClr val="FFFFFF"/>
              </a:solidFill>
            </a:endParaRPr>
          </a:p>
        </p:txBody>
      </p:sp>
      <p:sp>
        <p:nvSpPr>
          <p:cNvPr id="439" name="Google Shape;439;p70"/>
          <p:cNvSpPr/>
          <p:nvPr/>
        </p:nvSpPr>
        <p:spPr>
          <a:xfrm>
            <a:off x="794513" y="790313"/>
            <a:ext cx="1791300" cy="375300"/>
          </a:xfrm>
          <a:prstGeom prst="rect">
            <a:avLst/>
          </a:prstGeom>
          <a:solidFill>
            <a:srgbClr val="6666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0" name="Google Shape;440;p70"/>
          <p:cNvSpPr txBox="1"/>
          <p:nvPr/>
        </p:nvSpPr>
        <p:spPr>
          <a:xfrm>
            <a:off x="805701" y="816300"/>
            <a:ext cx="1791300" cy="32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200" b="1">
                <a:solidFill>
                  <a:srgbClr val="FFFFFF"/>
                </a:solidFill>
                <a:latin typeface="Calibri"/>
                <a:ea typeface="Calibri"/>
                <a:cs typeface="Calibri"/>
                <a:sym typeface="Calibri"/>
              </a:rPr>
              <a:t>CLASSROOM DISCUSSION</a:t>
            </a:r>
            <a:endParaRPr sz="1200">
              <a:solidFill>
                <a:srgbClr val="FFFFFF"/>
              </a:solidFill>
            </a:endParaRPr>
          </a:p>
        </p:txBody>
      </p:sp>
      <p:sp>
        <p:nvSpPr>
          <p:cNvPr id="441" name="Google Shape;441;p70"/>
          <p:cNvSpPr txBox="1"/>
          <p:nvPr/>
        </p:nvSpPr>
        <p:spPr>
          <a:xfrm>
            <a:off x="642769" y="206419"/>
            <a:ext cx="2569800" cy="264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1500">
                <a:solidFill>
                  <a:srgbClr val="3E494B"/>
                </a:solidFill>
                <a:latin typeface="Calibri"/>
                <a:ea typeface="Calibri"/>
                <a:cs typeface="Calibri"/>
                <a:sym typeface="Calibri"/>
              </a:rPr>
              <a:t>Social Status</a:t>
            </a:r>
            <a:endParaRPr sz="1500">
              <a:solidFill>
                <a:srgbClr val="3E494B"/>
              </a:solidFill>
              <a:latin typeface="Calibri"/>
              <a:ea typeface="Calibri"/>
              <a:cs typeface="Calibri"/>
              <a:sym typeface="Calibri"/>
            </a:endParaRPr>
          </a:p>
        </p:txBody>
      </p:sp>
      <p:sp>
        <p:nvSpPr>
          <p:cNvPr id="442" name="Google Shape;442;p70"/>
          <p:cNvSpPr txBox="1"/>
          <p:nvPr/>
        </p:nvSpPr>
        <p:spPr>
          <a:xfrm>
            <a:off x="741400" y="1192327"/>
            <a:ext cx="7466400" cy="1333200"/>
          </a:xfrm>
          <a:prstGeom prst="rect">
            <a:avLst/>
          </a:prstGeom>
          <a:noFill/>
          <a:ln>
            <a:noFill/>
          </a:ln>
        </p:spPr>
        <p:txBody>
          <a:bodyPr spcFirstLastPara="1" wrap="square" lIns="68575" tIns="68575" rIns="68575" bIns="68575" anchor="t" anchorCtr="0">
            <a:noAutofit/>
          </a:bodyPr>
          <a:lstStyle/>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Select an artwork from this section and study the clothing and accessories featured. Do these visual clues help tell the story? </a:t>
            </a:r>
            <a:endParaRPr sz="1200">
              <a:solidFill>
                <a:schemeClr val="dk1"/>
              </a:solidFill>
              <a:latin typeface="Calibri"/>
              <a:ea typeface="Calibri"/>
              <a:cs typeface="Calibri"/>
              <a:sym typeface="Calibri"/>
            </a:endParaRPr>
          </a:p>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How does “high status” clothing compare across cultures and time periods? </a:t>
            </a:r>
            <a:endParaRPr sz="1200">
              <a:solidFill>
                <a:schemeClr val="dk1"/>
              </a:solidFill>
              <a:latin typeface="Calibri"/>
              <a:ea typeface="Calibri"/>
              <a:cs typeface="Calibri"/>
              <a:sym typeface="Calibri"/>
            </a:endParaRPr>
          </a:p>
          <a:p>
            <a:pPr marL="342900" lvl="0" indent="-241300" algn="l" rtl="0">
              <a:lnSpc>
                <a:spcPct val="125454"/>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Which contemporary accessories do you view as “high status”? What makes you see them this way?</a:t>
            </a:r>
            <a:endParaRPr sz="1200">
              <a:solidFill>
                <a:schemeClr val="dk1"/>
              </a:solidFill>
              <a:latin typeface="Calibri"/>
              <a:ea typeface="Calibri"/>
              <a:cs typeface="Calibri"/>
              <a:sym typeface="Calibri"/>
            </a:endParaRPr>
          </a:p>
        </p:txBody>
      </p:sp>
      <p:sp>
        <p:nvSpPr>
          <p:cNvPr id="443" name="Google Shape;443;p70"/>
          <p:cNvSpPr txBox="1"/>
          <p:nvPr/>
        </p:nvSpPr>
        <p:spPr>
          <a:xfrm>
            <a:off x="794525" y="3170525"/>
            <a:ext cx="6846300" cy="555000"/>
          </a:xfrm>
          <a:prstGeom prst="rect">
            <a:avLst/>
          </a:prstGeom>
          <a:noFill/>
          <a:ln>
            <a:noFill/>
          </a:ln>
        </p:spPr>
        <p:txBody>
          <a:bodyPr spcFirstLastPara="1" wrap="square" lIns="68575" tIns="68575" rIns="68575" bIns="68575" anchor="t" anchorCtr="0">
            <a:spAutoFit/>
          </a:bodyPr>
          <a:lstStyle/>
          <a:p>
            <a:pPr marL="0" lvl="0" indent="0" algn="l" rtl="0">
              <a:lnSpc>
                <a:spcPct val="125454"/>
              </a:lnSpc>
              <a:spcBef>
                <a:spcPts val="0"/>
              </a:spcBef>
              <a:spcAft>
                <a:spcPts val="0"/>
              </a:spcAft>
              <a:buNone/>
            </a:pPr>
            <a:r>
              <a:rPr lang="en" sz="1200">
                <a:solidFill>
                  <a:schemeClr val="dk1"/>
                </a:solidFill>
                <a:latin typeface="Calibri"/>
                <a:ea typeface="Calibri"/>
                <a:cs typeface="Calibri"/>
                <a:sym typeface="Calibri"/>
              </a:rPr>
              <a:t>Feel different types of fabric. What ideas do you associate with each? How do these associations impact how you read an artwork?</a:t>
            </a:r>
            <a:endParaRPr sz="12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graphicFrame>
        <p:nvGraphicFramePr>
          <p:cNvPr id="448" name="Google Shape;448;p71"/>
          <p:cNvGraphicFramePr/>
          <p:nvPr/>
        </p:nvGraphicFramePr>
        <p:xfrm>
          <a:off x="0" y="307959"/>
          <a:ext cx="3000000" cy="3000000"/>
        </p:xfrm>
        <a:graphic>
          <a:graphicData uri="http://schemas.openxmlformats.org/drawingml/2006/table">
            <a:tbl>
              <a:tblPr>
                <a:noFill/>
                <a:tableStyleId>{FD1A89CC-37FA-4978-8616-6FF6A8EDF106}</a:tableStyleId>
              </a:tblPr>
              <a:tblGrid>
                <a:gridCol w="2749350">
                  <a:extLst>
                    <a:ext uri="{9D8B030D-6E8A-4147-A177-3AD203B41FA5}">
                      <a16:colId xmlns:a16="http://schemas.microsoft.com/office/drawing/2014/main" val="20000"/>
                    </a:ext>
                  </a:extLst>
                </a:gridCol>
                <a:gridCol w="2835875">
                  <a:extLst>
                    <a:ext uri="{9D8B030D-6E8A-4147-A177-3AD203B41FA5}">
                      <a16:colId xmlns:a16="http://schemas.microsoft.com/office/drawing/2014/main" val="20001"/>
                    </a:ext>
                  </a:extLst>
                </a:gridCol>
                <a:gridCol w="3530200">
                  <a:extLst>
                    <a:ext uri="{9D8B030D-6E8A-4147-A177-3AD203B41FA5}">
                      <a16:colId xmlns:a16="http://schemas.microsoft.com/office/drawing/2014/main" val="20002"/>
                    </a:ext>
                  </a:extLst>
                </a:gridCol>
              </a:tblGrid>
              <a:tr h="308650">
                <a:tc gridSpan="3">
                  <a:txBody>
                    <a:bodyPr/>
                    <a:lstStyle/>
                    <a:p>
                      <a:pPr marL="0" lvl="0" indent="0" algn="ctr" rtl="0">
                        <a:lnSpc>
                          <a:spcPct val="115000"/>
                        </a:lnSpc>
                        <a:spcBef>
                          <a:spcPts val="0"/>
                        </a:spcBef>
                        <a:spcAft>
                          <a:spcPts val="0"/>
                        </a:spcAft>
                        <a:buNone/>
                      </a:pPr>
                      <a:r>
                        <a:rPr lang="en" sz="800" b="1">
                          <a:solidFill>
                            <a:srgbClr val="FFFFFF"/>
                          </a:solidFill>
                          <a:latin typeface="Calibri"/>
                          <a:ea typeface="Calibri"/>
                          <a:cs typeface="Calibri"/>
                          <a:sym typeface="Calibri"/>
                        </a:rPr>
                        <a:t>Stage 1 Desired Results</a:t>
                      </a:r>
                      <a:endParaRPr sz="800" b="1">
                        <a:solidFill>
                          <a:srgbClr val="FFFFFF"/>
                        </a:solidFill>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8650">
                <a:tc rowSpan="6">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ESTABLISHED GOALS</a:t>
                      </a:r>
                      <a:endParaRPr sz="800">
                        <a:latin typeface="Calibri"/>
                        <a:ea typeface="Calibri"/>
                        <a:cs typeface="Calibri"/>
                        <a:sym typeface="Calibri"/>
                      </a:endParaRPr>
                    </a:p>
                    <a:p>
                      <a:pPr marL="0" lvl="0" indent="0" algn="ctr" rtl="0">
                        <a:lnSpc>
                          <a:spcPct val="115000"/>
                        </a:lnSpc>
                        <a:spcBef>
                          <a:spcPts val="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p>
                      <a:pPr marL="0" lvl="0" indent="0" algn="ctr" rtl="0">
                        <a:lnSpc>
                          <a:spcPct val="115000"/>
                        </a:lnSpc>
                        <a:spcBef>
                          <a:spcPts val="0"/>
                        </a:spcBef>
                        <a:spcAft>
                          <a:spcPts val="0"/>
                        </a:spcAft>
                        <a:buNone/>
                      </a:pPr>
                      <a:r>
                        <a:rPr lang="en" sz="800">
                          <a:latin typeface="Calibri"/>
                          <a:ea typeface="Calibri"/>
                          <a:cs typeface="Calibri"/>
                          <a:sym typeface="Calibri"/>
                        </a:rPr>
                        <a:t>The student will</a:t>
                      </a:r>
                      <a:endParaRPr sz="800">
                        <a:latin typeface="Calibri"/>
                        <a:ea typeface="Calibri"/>
                        <a:cs typeface="Calibri"/>
                        <a:sym typeface="Calibri"/>
                      </a:endParaRPr>
                    </a:p>
                    <a:p>
                      <a:pPr marL="0" lvl="0" indent="0" algn="ctr" rtl="0">
                        <a:lnSpc>
                          <a:spcPct val="115000"/>
                        </a:lnSpc>
                        <a:spcBef>
                          <a:spcPts val="80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p>
                      <a:pPr marL="0" lvl="0" indent="0" algn="l" rtl="0">
                        <a:lnSpc>
                          <a:spcPct val="115000"/>
                        </a:lnSpc>
                        <a:spcBef>
                          <a:spcPts val="800"/>
                        </a:spcBef>
                        <a:spcAft>
                          <a:spcPts val="0"/>
                        </a:spcAft>
                        <a:buNone/>
                      </a:pPr>
                      <a:r>
                        <a:rPr lang="en" sz="800">
                          <a:latin typeface="Calibri"/>
                          <a:ea typeface="Calibri"/>
                          <a:cs typeface="Calibri"/>
                          <a:sym typeface="Calibri"/>
                        </a:rPr>
                        <a:t>TEKS Art II §117.303.c.3B</a:t>
                      </a:r>
                      <a:endParaRPr sz="800">
                        <a:latin typeface="Calibri"/>
                        <a:ea typeface="Calibri"/>
                        <a:cs typeface="Calibri"/>
                        <a:sym typeface="Calibri"/>
                      </a:endParaRPr>
                    </a:p>
                    <a:p>
                      <a:pPr marL="0" lvl="0" indent="0" algn="l" rtl="0">
                        <a:lnSpc>
                          <a:spcPct val="115000"/>
                        </a:lnSpc>
                        <a:spcBef>
                          <a:spcPts val="800"/>
                        </a:spcBef>
                        <a:spcAft>
                          <a:spcPts val="0"/>
                        </a:spcAft>
                        <a:buNone/>
                      </a:pPr>
                      <a:r>
                        <a:rPr lang="en" sz="800">
                          <a:latin typeface="Calibri"/>
                          <a:ea typeface="Calibri"/>
                          <a:cs typeface="Calibri"/>
                          <a:sym typeface="Calibri"/>
                        </a:rPr>
                        <a:t>analyze specific characteristics in artwork from a variety of cultures;</a:t>
                      </a:r>
                      <a:endParaRPr sz="800">
                        <a:latin typeface="Calibri"/>
                        <a:ea typeface="Calibri"/>
                        <a:cs typeface="Calibri"/>
                        <a:sym typeface="Calibri"/>
                      </a:endParaRPr>
                    </a:p>
                    <a:p>
                      <a:pPr marL="0" lvl="0" indent="0" algn="l" rtl="0">
                        <a:lnSpc>
                          <a:spcPct val="115000"/>
                        </a:lnSpc>
                        <a:spcBef>
                          <a:spcPts val="80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p>
                      <a:pPr marL="0" lvl="0" indent="0" algn="l" rtl="0">
                        <a:lnSpc>
                          <a:spcPct val="115000"/>
                        </a:lnSpc>
                        <a:spcBef>
                          <a:spcPts val="800"/>
                        </a:spcBef>
                        <a:spcAft>
                          <a:spcPts val="0"/>
                        </a:spcAft>
                        <a:buNone/>
                      </a:pPr>
                      <a:r>
                        <a:rPr lang="en" sz="800">
                          <a:latin typeface="Calibri"/>
                          <a:ea typeface="Calibri"/>
                          <a:cs typeface="Calibri"/>
                          <a:sym typeface="Calibri"/>
                        </a:rPr>
                        <a:t>TEKS Art II §117.303.c.2B</a:t>
                      </a:r>
                      <a:endParaRPr sz="800">
                        <a:latin typeface="Calibri"/>
                        <a:ea typeface="Calibri"/>
                        <a:cs typeface="Calibri"/>
                        <a:sym typeface="Calibri"/>
                      </a:endParaRPr>
                    </a:p>
                    <a:p>
                      <a:pPr marL="0" lvl="0" indent="0" algn="l" rtl="0">
                        <a:lnSpc>
                          <a:spcPct val="115000"/>
                        </a:lnSpc>
                        <a:spcBef>
                          <a:spcPts val="800"/>
                        </a:spcBef>
                        <a:spcAft>
                          <a:spcPts val="0"/>
                        </a:spcAft>
                        <a:buNone/>
                      </a:pPr>
                      <a:r>
                        <a:rPr lang="en" sz="800">
                          <a:latin typeface="Calibri"/>
                          <a:ea typeface="Calibri"/>
                          <a:cs typeface="Calibri"/>
                          <a:sym typeface="Calibri"/>
                        </a:rPr>
                        <a:t>Apply design skills in creating practical applications, clarifying presentations, and examining consumer choices in order to make successful design decisions.</a:t>
                      </a:r>
                      <a:endParaRPr sz="800">
                        <a:latin typeface="Calibri"/>
                        <a:ea typeface="Calibri"/>
                        <a:cs typeface="Calibri"/>
                        <a:sym typeface="Calibri"/>
                      </a:endParaRPr>
                    </a:p>
                    <a:p>
                      <a:pPr marL="0" lvl="0" indent="0" algn="l" rtl="0">
                        <a:lnSpc>
                          <a:spcPct val="115000"/>
                        </a:lnSpc>
                        <a:spcBef>
                          <a:spcPts val="80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p>
                      <a:pPr marL="0" lvl="0" indent="0" algn="l" rtl="0">
                        <a:lnSpc>
                          <a:spcPct val="115000"/>
                        </a:lnSpc>
                        <a:spcBef>
                          <a:spcPts val="800"/>
                        </a:spcBef>
                        <a:spcAft>
                          <a:spcPts val="0"/>
                        </a:spcAft>
                        <a:buNone/>
                      </a:pPr>
                      <a:r>
                        <a:rPr lang="en" sz="800">
                          <a:latin typeface="Calibri"/>
                          <a:ea typeface="Calibri"/>
                          <a:cs typeface="Calibri"/>
                          <a:sym typeface="Calibri"/>
                        </a:rPr>
                        <a:t>TEKS Art III §117.304.c.2E</a:t>
                      </a:r>
                      <a:endParaRPr sz="800">
                        <a:latin typeface="Calibri"/>
                        <a:ea typeface="Calibri"/>
                        <a:cs typeface="Calibri"/>
                        <a:sym typeface="Calibri"/>
                      </a:endParaRPr>
                    </a:p>
                    <a:p>
                      <a:pPr marL="0" lvl="0" indent="0" algn="l" rtl="0">
                        <a:lnSpc>
                          <a:spcPct val="115000"/>
                        </a:lnSpc>
                        <a:spcBef>
                          <a:spcPts val="800"/>
                        </a:spcBef>
                        <a:spcAft>
                          <a:spcPts val="0"/>
                        </a:spcAft>
                        <a:buNone/>
                      </a:pPr>
                      <a:r>
                        <a:rPr lang="en" sz="800">
                          <a:latin typeface="Calibri"/>
                          <a:ea typeface="Calibri"/>
                          <a:cs typeface="Calibri"/>
                          <a:sym typeface="Calibri"/>
                        </a:rPr>
                        <a:t>Collaborate to create original works of art.</a:t>
                      </a:r>
                      <a:endParaRPr sz="800">
                        <a:latin typeface="Calibri"/>
                        <a:ea typeface="Calibri"/>
                        <a:cs typeface="Calibri"/>
                        <a:sym typeface="Calibri"/>
                      </a:endParaRPr>
                    </a:p>
                    <a:p>
                      <a:pPr marL="0" lvl="0" indent="0" algn="ctr" rtl="0">
                        <a:lnSpc>
                          <a:spcPct val="125454"/>
                        </a:lnSpc>
                        <a:spcBef>
                          <a:spcPts val="80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p>
                      <a:pPr marL="0" lvl="0" indent="0" algn="ctr" rtl="0">
                        <a:lnSpc>
                          <a:spcPct val="125454"/>
                        </a:lnSpc>
                        <a:spcBef>
                          <a:spcPts val="100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p>
                      <a:pPr marL="0" lvl="0" indent="0" algn="ctr" rtl="0">
                        <a:lnSpc>
                          <a:spcPct val="125454"/>
                        </a:lnSpc>
                        <a:spcBef>
                          <a:spcPts val="1000"/>
                        </a:spcBef>
                        <a:spcAft>
                          <a:spcPts val="1000"/>
                        </a:spcAft>
                        <a:buNone/>
                      </a:pPr>
                      <a:r>
                        <a:rPr lang="en" sz="800">
                          <a:latin typeface="Calibri"/>
                          <a:ea typeface="Calibri"/>
                          <a:cs typeface="Calibri"/>
                          <a:sym typeface="Calibri"/>
                        </a:rPr>
                        <a:t> </a:t>
                      </a:r>
                      <a:endParaRPr sz="800">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800" b="1" i="1">
                          <a:latin typeface="Calibri"/>
                          <a:ea typeface="Calibri"/>
                          <a:cs typeface="Calibri"/>
                          <a:sym typeface="Calibri"/>
                        </a:rPr>
                        <a:t>Transfer</a:t>
                      </a:r>
                      <a:endParaRPr sz="800" b="1" i="1">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extLst>
                  <a:ext uri="{0D108BD9-81ED-4DB2-BD59-A6C34878D82A}">
                    <a16:rowId xmlns:a16="http://schemas.microsoft.com/office/drawing/2014/main" val="10001"/>
                  </a:ext>
                </a:extLst>
              </a:tr>
              <a:tr h="570375">
                <a:tc vMerge="1">
                  <a:txBody>
                    <a:bodyPr/>
                    <a:lstStyle/>
                    <a:p>
                      <a:endParaRPr lang="en-US"/>
                    </a:p>
                  </a:txBody>
                  <a:tcPr/>
                </a:tc>
                <a:tc gridSpan="2">
                  <a:txBody>
                    <a:bodyPr/>
                    <a:lstStyle/>
                    <a:p>
                      <a:pPr marL="0" lvl="0" indent="0" algn="ctr" rtl="0">
                        <a:lnSpc>
                          <a:spcPct val="115000"/>
                        </a:lnSpc>
                        <a:spcBef>
                          <a:spcPts val="0"/>
                        </a:spcBef>
                        <a:spcAft>
                          <a:spcPts val="0"/>
                        </a:spcAft>
                        <a:buNone/>
                      </a:pPr>
                      <a:r>
                        <a:rPr lang="en" sz="800" i="1">
                          <a:latin typeface="Calibri"/>
                          <a:ea typeface="Calibri"/>
                          <a:cs typeface="Calibri"/>
                          <a:sym typeface="Calibri"/>
                        </a:rPr>
                        <a:t>Students will be able to independently use their learning to…</a:t>
                      </a:r>
                      <a:r>
                        <a:rPr lang="en" sz="800">
                          <a:latin typeface="Calibri"/>
                          <a:ea typeface="Calibri"/>
                          <a:cs typeface="Calibri"/>
                          <a:sym typeface="Calibri"/>
                        </a:rPr>
                        <a:t>                                         </a:t>
                      </a:r>
                      <a:endParaRPr sz="800">
                        <a:latin typeface="Calibri"/>
                        <a:ea typeface="Calibri"/>
                        <a:cs typeface="Calibri"/>
                        <a:sym typeface="Calibri"/>
                      </a:endParaRPr>
                    </a:p>
                    <a:p>
                      <a:pPr marL="228600" lvl="0" indent="0" algn="ctr" rtl="0">
                        <a:lnSpc>
                          <a:spcPct val="125454"/>
                        </a:lnSpc>
                        <a:spcBef>
                          <a:spcPts val="0"/>
                        </a:spcBef>
                        <a:spcAft>
                          <a:spcPts val="1000"/>
                        </a:spcAft>
                        <a:buNone/>
                      </a:pPr>
                      <a:r>
                        <a:rPr lang="en" sz="800"/>
                        <a:t>·</a:t>
                      </a:r>
                      <a:r>
                        <a:rPr lang="en" sz="800">
                          <a:latin typeface="Times New Roman"/>
                          <a:ea typeface="Times New Roman"/>
                          <a:cs typeface="Times New Roman"/>
                          <a:sym typeface="Times New Roman"/>
                        </a:rPr>
                        <a:t>  	</a:t>
                      </a:r>
                      <a:r>
                        <a:rPr lang="en" sz="800">
                          <a:latin typeface="Calibri"/>
                          <a:ea typeface="Calibri"/>
                          <a:cs typeface="Calibri"/>
                          <a:sym typeface="Calibri"/>
                        </a:rPr>
                        <a:t>Observe fashion trends in visual history.</a:t>
                      </a:r>
                      <a:endParaRPr sz="800">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r h="308650">
                <a:tc vMerge="1">
                  <a:txBody>
                    <a:bodyPr/>
                    <a:lstStyle/>
                    <a:p>
                      <a:endParaRPr lang="en-US"/>
                    </a:p>
                  </a:txBody>
                  <a:tcPr/>
                </a:tc>
                <a:tc gridSpan="2">
                  <a:txBody>
                    <a:bodyPr/>
                    <a:lstStyle/>
                    <a:p>
                      <a:pPr marL="0" lvl="0" indent="0" algn="ctr" rtl="0">
                        <a:lnSpc>
                          <a:spcPct val="115000"/>
                        </a:lnSpc>
                        <a:spcBef>
                          <a:spcPts val="0"/>
                        </a:spcBef>
                        <a:spcAft>
                          <a:spcPts val="0"/>
                        </a:spcAft>
                        <a:buNone/>
                      </a:pPr>
                      <a:r>
                        <a:rPr lang="en" sz="800" b="1" i="1">
                          <a:latin typeface="Calibri"/>
                          <a:ea typeface="Calibri"/>
                          <a:cs typeface="Calibri"/>
                          <a:sym typeface="Calibri"/>
                        </a:rPr>
                        <a:t>Meaning</a:t>
                      </a:r>
                      <a:endParaRPr sz="800" b="1" i="1">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extLst>
                  <a:ext uri="{0D108BD9-81ED-4DB2-BD59-A6C34878D82A}">
                    <a16:rowId xmlns:a16="http://schemas.microsoft.com/office/drawing/2014/main" val="10003"/>
                  </a:ext>
                </a:extLst>
              </a:tr>
              <a:tr h="1398600">
                <a:tc vMerge="1">
                  <a:txBody>
                    <a:bodyPr/>
                    <a:lstStyle/>
                    <a:p>
                      <a:endParaRPr lang="en-US"/>
                    </a:p>
                  </a:txBody>
                  <a:tcPr/>
                </a:tc>
                <a:tc>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UNDERSTANDINGS                                    </a:t>
                      </a:r>
                      <a:endParaRPr sz="800">
                        <a:latin typeface="Calibri"/>
                        <a:ea typeface="Calibri"/>
                        <a:cs typeface="Calibri"/>
                        <a:sym typeface="Calibri"/>
                      </a:endParaRPr>
                    </a:p>
                    <a:p>
                      <a:pPr marL="0" lvl="0" indent="0" algn="ctr" rtl="0">
                        <a:lnSpc>
                          <a:spcPct val="115000"/>
                        </a:lnSpc>
                        <a:spcBef>
                          <a:spcPts val="0"/>
                        </a:spcBef>
                        <a:spcAft>
                          <a:spcPts val="0"/>
                        </a:spcAft>
                        <a:buNone/>
                      </a:pPr>
                      <a:r>
                        <a:rPr lang="en" sz="800" i="1">
                          <a:latin typeface="Calibri"/>
                          <a:ea typeface="Calibri"/>
                          <a:cs typeface="Calibri"/>
                          <a:sym typeface="Calibri"/>
                        </a:rPr>
                        <a:t>Students will understand that…</a:t>
                      </a:r>
                      <a:endParaRPr sz="800" i="1">
                        <a:latin typeface="Calibri"/>
                        <a:ea typeface="Calibri"/>
                        <a:cs typeface="Calibri"/>
                        <a:sym typeface="Calibri"/>
                      </a:endParaRPr>
                    </a:p>
                    <a:p>
                      <a:pPr marL="457200" lvl="0" indent="-279400" algn="l" rtl="0">
                        <a:lnSpc>
                          <a:spcPct val="125454"/>
                        </a:lnSpc>
                        <a:spcBef>
                          <a:spcPts val="0"/>
                        </a:spcBef>
                        <a:spcAft>
                          <a:spcPts val="0"/>
                        </a:spcAft>
                        <a:buSzPts val="800"/>
                        <a:buChar char="●"/>
                      </a:pPr>
                      <a:r>
                        <a:rPr lang="en" sz="800">
                          <a:latin typeface="Calibri"/>
                          <a:ea typeface="Calibri"/>
                          <a:cs typeface="Calibri"/>
                          <a:sym typeface="Calibri"/>
                        </a:rPr>
                        <a:t>Fashion is impacted by its surrounding culture and time period.</a:t>
                      </a:r>
                      <a:endParaRPr sz="800">
                        <a:latin typeface="Calibri"/>
                        <a:ea typeface="Calibri"/>
                        <a:cs typeface="Calibri"/>
                        <a:sym typeface="Calibri"/>
                      </a:endParaRPr>
                    </a:p>
                    <a:p>
                      <a:pPr marL="0" lvl="0" indent="0" algn="ctr" rtl="0">
                        <a:lnSpc>
                          <a:spcPct val="115000"/>
                        </a:lnSpc>
                        <a:spcBef>
                          <a:spcPts val="1000"/>
                        </a:spcBef>
                        <a:spcAft>
                          <a:spcPts val="0"/>
                        </a:spcAft>
                        <a:buNone/>
                      </a:pPr>
                      <a:r>
                        <a:rPr lang="en" sz="800">
                          <a:latin typeface="Calibri"/>
                          <a:ea typeface="Calibri"/>
                          <a:cs typeface="Calibri"/>
                          <a:sym typeface="Calibri"/>
                        </a:rPr>
                        <a:t> </a:t>
                      </a:r>
                      <a:endParaRPr sz="800">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Calibri"/>
                          <a:ea typeface="Calibri"/>
                          <a:cs typeface="Calibri"/>
                          <a:sym typeface="Calibri"/>
                        </a:rPr>
                        <a:t>ESSENTIAL QUESTIONS                             </a:t>
                      </a:r>
                      <a:endParaRPr sz="800">
                        <a:latin typeface="Calibri"/>
                        <a:ea typeface="Calibri"/>
                        <a:cs typeface="Calibri"/>
                        <a:sym typeface="Calibri"/>
                      </a:endParaRPr>
                    </a:p>
                    <a:p>
                      <a:pPr marL="457200" lvl="0" indent="-279400" algn="l" rtl="0">
                        <a:lnSpc>
                          <a:spcPct val="116727"/>
                        </a:lnSpc>
                        <a:spcBef>
                          <a:spcPts val="0"/>
                        </a:spcBef>
                        <a:spcAft>
                          <a:spcPts val="0"/>
                        </a:spcAft>
                        <a:buSzPts val="800"/>
                        <a:buChar char="●"/>
                      </a:pPr>
                      <a:r>
                        <a:rPr lang="en" sz="800">
                          <a:latin typeface="Calibri"/>
                          <a:ea typeface="Calibri"/>
                          <a:cs typeface="Calibri"/>
                          <a:sym typeface="Calibri"/>
                        </a:rPr>
                        <a:t>What role does cultural context play in fashion?</a:t>
                      </a:r>
                      <a:endParaRPr sz="800">
                        <a:latin typeface="Calibri"/>
                        <a:ea typeface="Calibri"/>
                        <a:cs typeface="Calibri"/>
                        <a:sym typeface="Calibri"/>
                      </a:endParaRPr>
                    </a:p>
                    <a:p>
                      <a:pPr marL="457200" lvl="0" indent="-279400" algn="l" rtl="0">
                        <a:lnSpc>
                          <a:spcPct val="116727"/>
                        </a:lnSpc>
                        <a:spcBef>
                          <a:spcPts val="0"/>
                        </a:spcBef>
                        <a:spcAft>
                          <a:spcPts val="0"/>
                        </a:spcAft>
                        <a:buSzPts val="800"/>
                        <a:buChar char="●"/>
                      </a:pPr>
                      <a:r>
                        <a:rPr lang="en" sz="800">
                          <a:latin typeface="Calibri"/>
                          <a:ea typeface="Calibri"/>
                          <a:cs typeface="Calibri"/>
                          <a:sym typeface="Calibri"/>
                        </a:rPr>
                        <a:t>How are trends formed? How and why does fashion change over time?</a:t>
                      </a:r>
                      <a:endParaRPr sz="800">
                        <a:latin typeface="Calibri"/>
                        <a:ea typeface="Calibri"/>
                        <a:cs typeface="Calibri"/>
                        <a:sym typeface="Calibri"/>
                      </a:endParaRPr>
                    </a:p>
                    <a:p>
                      <a:pPr marL="457200" lvl="0" indent="-279400" algn="l" rtl="0">
                        <a:lnSpc>
                          <a:spcPct val="116727"/>
                        </a:lnSpc>
                        <a:spcBef>
                          <a:spcPts val="0"/>
                        </a:spcBef>
                        <a:spcAft>
                          <a:spcPts val="0"/>
                        </a:spcAft>
                        <a:buSzPts val="800"/>
                        <a:buChar char="●"/>
                      </a:pPr>
                      <a:r>
                        <a:rPr lang="en" sz="800">
                          <a:latin typeface="Calibri"/>
                          <a:ea typeface="Calibri"/>
                          <a:cs typeface="Calibri"/>
                          <a:sym typeface="Calibri"/>
                        </a:rPr>
                        <a:t>What does attire tell us about the individual or group? (personality, social status, job, etc.)</a:t>
                      </a:r>
                      <a:endParaRPr sz="800">
                        <a:latin typeface="Calibri"/>
                        <a:ea typeface="Calibri"/>
                        <a:cs typeface="Calibri"/>
                        <a:sym typeface="Calibri"/>
                      </a:endParaRPr>
                    </a:p>
                    <a:p>
                      <a:pPr marL="457200" lvl="0" indent="-279400" algn="l" rtl="0">
                        <a:lnSpc>
                          <a:spcPct val="116727"/>
                        </a:lnSpc>
                        <a:spcBef>
                          <a:spcPts val="0"/>
                        </a:spcBef>
                        <a:spcAft>
                          <a:spcPts val="0"/>
                        </a:spcAft>
                        <a:buSzPts val="800"/>
                        <a:buChar char="●"/>
                      </a:pPr>
                      <a:r>
                        <a:rPr lang="en" sz="800">
                          <a:latin typeface="Calibri"/>
                          <a:ea typeface="Calibri"/>
                          <a:cs typeface="Calibri"/>
                          <a:sym typeface="Calibri"/>
                        </a:rPr>
                        <a:t>How do historical fashion trends compare to contemporary ones?</a:t>
                      </a:r>
                      <a:endParaRPr sz="800">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8650">
                <a:tc vMerge="1">
                  <a:txBody>
                    <a:bodyPr/>
                    <a:lstStyle/>
                    <a:p>
                      <a:endParaRPr lang="en-US"/>
                    </a:p>
                  </a:txBody>
                  <a:tcPr/>
                </a:tc>
                <a:tc gridSpan="2">
                  <a:txBody>
                    <a:bodyPr/>
                    <a:lstStyle/>
                    <a:p>
                      <a:pPr marL="0" lvl="0" indent="0" algn="ctr" rtl="0">
                        <a:lnSpc>
                          <a:spcPct val="115000"/>
                        </a:lnSpc>
                        <a:spcBef>
                          <a:spcPts val="0"/>
                        </a:spcBef>
                        <a:spcAft>
                          <a:spcPts val="0"/>
                        </a:spcAft>
                        <a:buNone/>
                      </a:pPr>
                      <a:r>
                        <a:rPr lang="en" sz="800" b="1" i="1">
                          <a:latin typeface="Calibri"/>
                          <a:ea typeface="Calibri"/>
                          <a:cs typeface="Calibri"/>
                          <a:sym typeface="Calibri"/>
                        </a:rPr>
                        <a:t>Acquisition</a:t>
                      </a:r>
                      <a:endParaRPr sz="800" b="1" i="1">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D9D9D9"/>
                    </a:solidFill>
                  </a:tcPr>
                </a:tc>
                <a:tc hMerge="1">
                  <a:txBody>
                    <a:bodyPr/>
                    <a:lstStyle/>
                    <a:p>
                      <a:endParaRPr lang="en-US"/>
                    </a:p>
                  </a:txBody>
                  <a:tcPr/>
                </a:tc>
                <a:extLst>
                  <a:ext uri="{0D108BD9-81ED-4DB2-BD59-A6C34878D82A}">
                    <a16:rowId xmlns:a16="http://schemas.microsoft.com/office/drawing/2014/main" val="10005"/>
                  </a:ext>
                </a:extLst>
              </a:tr>
              <a:tr h="1377200">
                <a:tc vMerge="1">
                  <a:txBody>
                    <a:bodyPr/>
                    <a:lstStyle/>
                    <a:p>
                      <a:endParaRPr lang="en-US"/>
                    </a:p>
                  </a:txBody>
                  <a:tcPr/>
                </a:tc>
                <a:tc>
                  <a:txBody>
                    <a:bodyPr/>
                    <a:lstStyle/>
                    <a:p>
                      <a:pPr marL="0" lvl="0" indent="0" algn="ctr" rtl="0">
                        <a:lnSpc>
                          <a:spcPct val="115000"/>
                        </a:lnSpc>
                        <a:spcBef>
                          <a:spcPts val="0"/>
                        </a:spcBef>
                        <a:spcAft>
                          <a:spcPts val="0"/>
                        </a:spcAft>
                        <a:buNone/>
                      </a:pPr>
                      <a:r>
                        <a:rPr lang="en" sz="800" i="1">
                          <a:latin typeface="Calibri"/>
                          <a:ea typeface="Calibri"/>
                          <a:cs typeface="Calibri"/>
                          <a:sym typeface="Calibri"/>
                        </a:rPr>
                        <a:t>Students will know…</a:t>
                      </a:r>
                      <a:r>
                        <a:rPr lang="en" sz="800">
                          <a:latin typeface="Calibri"/>
                          <a:ea typeface="Calibri"/>
                          <a:cs typeface="Calibri"/>
                          <a:sym typeface="Calibri"/>
                        </a:rPr>
                        <a:t>                                  </a:t>
                      </a:r>
                      <a:endParaRPr sz="800">
                        <a:latin typeface="Calibri"/>
                        <a:ea typeface="Calibri"/>
                        <a:cs typeface="Calibri"/>
                        <a:sym typeface="Calibri"/>
                      </a:endParaRPr>
                    </a:p>
                    <a:p>
                      <a:pPr marL="457200" lvl="0" indent="-279400" algn="l" rtl="0">
                        <a:lnSpc>
                          <a:spcPct val="115000"/>
                        </a:lnSpc>
                        <a:spcBef>
                          <a:spcPts val="0"/>
                        </a:spcBef>
                        <a:spcAft>
                          <a:spcPts val="0"/>
                        </a:spcAft>
                        <a:buSzPts val="800"/>
                        <a:buChar char="●"/>
                      </a:pPr>
                      <a:r>
                        <a:rPr lang="en" sz="800">
                          <a:latin typeface="Calibri"/>
                          <a:ea typeface="Calibri"/>
                          <a:cs typeface="Calibri"/>
                          <a:sym typeface="Calibri"/>
                        </a:rPr>
                        <a:t>The cultural factors that impact fashion in Tang China, Classic Maya, the Benin Kingdom, and 17th-century Spain and France.</a:t>
                      </a:r>
                      <a:endParaRPr sz="800">
                        <a:latin typeface="Calibri"/>
                        <a:ea typeface="Calibri"/>
                        <a:cs typeface="Calibri"/>
                        <a:sym typeface="Calibri"/>
                      </a:endParaRPr>
                    </a:p>
                    <a:p>
                      <a:pPr marL="457200" lvl="0" indent="-279400" algn="l" rtl="0">
                        <a:lnSpc>
                          <a:spcPct val="115000"/>
                        </a:lnSpc>
                        <a:spcBef>
                          <a:spcPts val="0"/>
                        </a:spcBef>
                        <a:spcAft>
                          <a:spcPts val="0"/>
                        </a:spcAft>
                        <a:buSzPts val="800"/>
                        <a:buChar char="●"/>
                      </a:pPr>
                      <a:r>
                        <a:rPr lang="en" sz="800">
                          <a:latin typeface="Calibri"/>
                          <a:ea typeface="Calibri"/>
                          <a:cs typeface="Calibri"/>
                          <a:sym typeface="Calibri"/>
                        </a:rPr>
                        <a:t>How to visually analyze an artwork to study clothing and accessories.</a:t>
                      </a:r>
                      <a:endParaRPr sz="800">
                        <a:latin typeface="Calibri"/>
                        <a:ea typeface="Calibri"/>
                        <a:cs typeface="Calibri"/>
                        <a:sym typeface="Calibri"/>
                      </a:endParaRPr>
                    </a:p>
                    <a:p>
                      <a:pPr marL="457200" lvl="0" indent="-279400" algn="l" rtl="0">
                        <a:lnSpc>
                          <a:spcPct val="115000"/>
                        </a:lnSpc>
                        <a:spcBef>
                          <a:spcPts val="0"/>
                        </a:spcBef>
                        <a:spcAft>
                          <a:spcPts val="0"/>
                        </a:spcAft>
                        <a:buSzPts val="800"/>
                        <a:buChar char="●"/>
                      </a:pPr>
                      <a:r>
                        <a:rPr lang="en" sz="800">
                          <a:latin typeface="Calibri"/>
                          <a:ea typeface="Calibri"/>
                          <a:cs typeface="Calibri"/>
                          <a:sym typeface="Calibri"/>
                        </a:rPr>
                        <a:t>What fabrics have been used in Tang China, Classic Maya, the Benin Kingdom, and seventeenth-century Spain and France.</a:t>
                      </a:r>
                      <a:endParaRPr sz="800">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i="1">
                          <a:latin typeface="Calibri"/>
                          <a:ea typeface="Calibri"/>
                          <a:cs typeface="Calibri"/>
                          <a:sym typeface="Calibri"/>
                        </a:rPr>
                        <a:t>Students will be skilled at…</a:t>
                      </a:r>
                      <a:r>
                        <a:rPr lang="en" sz="800">
                          <a:latin typeface="Calibri"/>
                          <a:ea typeface="Calibri"/>
                          <a:cs typeface="Calibri"/>
                          <a:sym typeface="Calibri"/>
                        </a:rPr>
                        <a:t>                      </a:t>
                      </a:r>
                      <a:endParaRPr sz="800">
                        <a:latin typeface="Calibri"/>
                        <a:ea typeface="Calibri"/>
                        <a:cs typeface="Calibri"/>
                        <a:sym typeface="Calibri"/>
                      </a:endParaRPr>
                    </a:p>
                    <a:p>
                      <a:pPr marL="457200" lvl="0" indent="-279400" algn="l" rtl="0">
                        <a:lnSpc>
                          <a:spcPct val="125454"/>
                        </a:lnSpc>
                        <a:spcBef>
                          <a:spcPts val="0"/>
                        </a:spcBef>
                        <a:spcAft>
                          <a:spcPts val="0"/>
                        </a:spcAft>
                        <a:buSzPts val="800"/>
                        <a:buChar char="●"/>
                      </a:pPr>
                      <a:r>
                        <a:rPr lang="en" sz="800">
                          <a:latin typeface="Calibri"/>
                          <a:ea typeface="Calibri"/>
                          <a:cs typeface="Calibri"/>
                          <a:sym typeface="Calibri"/>
                        </a:rPr>
                        <a:t>Creating forms with fabric.</a:t>
                      </a:r>
                      <a:endParaRPr sz="800">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49" name="Google Shape;449;p71"/>
          <p:cNvSpPr txBox="1"/>
          <p:nvPr/>
        </p:nvSpPr>
        <p:spPr>
          <a:xfrm>
            <a:off x="-5" y="76964"/>
            <a:ext cx="9144000" cy="259800"/>
          </a:xfrm>
          <a:prstGeom prst="rect">
            <a:avLst/>
          </a:prstGeom>
          <a:noFill/>
          <a:ln>
            <a:noFill/>
          </a:ln>
        </p:spPr>
        <p:txBody>
          <a:bodyPr spcFirstLastPara="1" wrap="square" lIns="91425" tIns="91425" rIns="91425" bIns="91425" anchor="ctr" anchorCtr="0">
            <a:noAutofit/>
          </a:bodyPr>
          <a:lstStyle/>
          <a:p>
            <a:pPr marL="0" lvl="0" indent="0" algn="ctr" rtl="0">
              <a:lnSpc>
                <a:spcPct val="126545"/>
              </a:lnSpc>
              <a:spcBef>
                <a:spcPts val="0"/>
              </a:spcBef>
              <a:spcAft>
                <a:spcPts val="800"/>
              </a:spcAft>
              <a:buNone/>
            </a:pPr>
            <a:r>
              <a:rPr lang="en" sz="1200" b="1">
                <a:solidFill>
                  <a:srgbClr val="6C6C6C"/>
                </a:solidFill>
                <a:latin typeface="Calibri"/>
                <a:ea typeface="Calibri"/>
                <a:cs typeface="Calibri"/>
                <a:sym typeface="Calibri"/>
              </a:rPr>
              <a:t>Collaborative Fashion Lesson Plan</a:t>
            </a:r>
            <a:endParaRPr sz="1200" b="1">
              <a:solidFill>
                <a:srgbClr val="6C6C6C"/>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aphicFrame>
        <p:nvGraphicFramePr>
          <p:cNvPr id="454" name="Google Shape;454;p72"/>
          <p:cNvGraphicFramePr/>
          <p:nvPr/>
        </p:nvGraphicFramePr>
        <p:xfrm>
          <a:off x="0" y="0"/>
          <a:ext cx="3000000" cy="3000000"/>
        </p:xfrm>
        <a:graphic>
          <a:graphicData uri="http://schemas.openxmlformats.org/drawingml/2006/table">
            <a:tbl>
              <a:tblPr>
                <a:noFill/>
                <a:tableStyleId>{FD1A89CC-37FA-4978-8616-6FF6A8EDF106}</a:tableStyleId>
              </a:tblPr>
              <a:tblGrid>
                <a:gridCol w="761225">
                  <a:extLst>
                    <a:ext uri="{9D8B030D-6E8A-4147-A177-3AD203B41FA5}">
                      <a16:colId xmlns:a16="http://schemas.microsoft.com/office/drawing/2014/main" val="20000"/>
                    </a:ext>
                  </a:extLst>
                </a:gridCol>
                <a:gridCol w="8382775">
                  <a:extLst>
                    <a:ext uri="{9D8B030D-6E8A-4147-A177-3AD203B41FA5}">
                      <a16:colId xmlns:a16="http://schemas.microsoft.com/office/drawing/2014/main" val="20001"/>
                    </a:ext>
                  </a:extLst>
                </a:gridCol>
              </a:tblGrid>
              <a:tr h="266150">
                <a:tc gridSpan="2">
                  <a:txBody>
                    <a:bodyPr/>
                    <a:lstStyle/>
                    <a:p>
                      <a:pPr marL="0" lvl="0" indent="0" algn="ctr" rtl="0">
                        <a:lnSpc>
                          <a:spcPct val="115000"/>
                        </a:lnSpc>
                        <a:spcBef>
                          <a:spcPts val="0"/>
                        </a:spcBef>
                        <a:spcAft>
                          <a:spcPts val="0"/>
                        </a:spcAft>
                        <a:buNone/>
                      </a:pPr>
                      <a:r>
                        <a:rPr lang="en" sz="900" b="1">
                          <a:solidFill>
                            <a:srgbClr val="FFFFFF"/>
                          </a:solidFill>
                          <a:latin typeface="Calibri"/>
                          <a:ea typeface="Calibri"/>
                          <a:cs typeface="Calibri"/>
                          <a:sym typeface="Calibri"/>
                        </a:rPr>
                        <a:t>Stage 2 - Evidence</a:t>
                      </a:r>
                      <a:endParaRPr sz="900" b="1">
                        <a:solidFill>
                          <a:srgbClr val="FFFFFF"/>
                        </a:solidFill>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000000"/>
                    </a:solidFill>
                  </a:tcPr>
                </a:tc>
                <a:tc hMerge="1">
                  <a:txBody>
                    <a:bodyPr/>
                    <a:lstStyle/>
                    <a:p>
                      <a:endParaRPr lang="en-US"/>
                    </a:p>
                  </a:txBody>
                  <a:tcPr/>
                </a:tc>
                <a:extLst>
                  <a:ext uri="{0D108BD9-81ED-4DB2-BD59-A6C34878D82A}">
                    <a16:rowId xmlns:a16="http://schemas.microsoft.com/office/drawing/2014/main" val="10000"/>
                  </a:ext>
                </a:extLst>
              </a:tr>
              <a:tr h="313250">
                <a:tc>
                  <a:txBody>
                    <a:bodyPr/>
                    <a:lstStyle/>
                    <a:p>
                      <a:pPr marL="0" lvl="0" indent="0" algn="ctr" rtl="0">
                        <a:lnSpc>
                          <a:spcPct val="115000"/>
                        </a:lnSpc>
                        <a:spcBef>
                          <a:spcPts val="0"/>
                        </a:spcBef>
                        <a:spcAft>
                          <a:spcPts val="0"/>
                        </a:spcAft>
                        <a:buNone/>
                      </a:pPr>
                      <a:r>
                        <a:rPr lang="en" sz="900" b="1">
                          <a:latin typeface="Calibri"/>
                          <a:ea typeface="Calibri"/>
                          <a:cs typeface="Calibri"/>
                          <a:sym typeface="Calibri"/>
                        </a:rPr>
                        <a:t>Evaluative Criteria</a:t>
                      </a:r>
                      <a:endParaRPr sz="900" b="1">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900" b="1">
                          <a:latin typeface="Calibri"/>
                          <a:ea typeface="Calibri"/>
                          <a:cs typeface="Calibri"/>
                          <a:sym typeface="Calibri"/>
                        </a:rPr>
                        <a:t>Assessment Evidence</a:t>
                      </a:r>
                      <a:endParaRPr sz="900" b="1">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39570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 </a:t>
                      </a:r>
                      <a:endParaRPr sz="900">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PERFORMANCE TASK(S):                                                                                                   </a:t>
                      </a:r>
                      <a:endParaRPr sz="900">
                        <a:latin typeface="Calibri"/>
                        <a:ea typeface="Calibri"/>
                        <a:cs typeface="Calibri"/>
                        <a:sym typeface="Calibri"/>
                      </a:endParaRPr>
                    </a:p>
                    <a:p>
                      <a:pPr marL="0" lvl="0" indent="0" algn="l" rtl="0">
                        <a:lnSpc>
                          <a:spcPct val="125454"/>
                        </a:lnSpc>
                        <a:spcBef>
                          <a:spcPts val="0"/>
                        </a:spcBef>
                        <a:spcAft>
                          <a:spcPts val="1000"/>
                        </a:spcAft>
                        <a:buNone/>
                      </a:pPr>
                      <a:r>
                        <a:rPr lang="en" sz="900">
                          <a:latin typeface="Calibri"/>
                          <a:ea typeface="Calibri"/>
                          <a:cs typeface="Calibri"/>
                          <a:sym typeface="Calibri"/>
                        </a:rPr>
                        <a:t>Using fashion elements from the permanent collection and contemporary fashion trends, work collaboratively to design an outfit.</a:t>
                      </a:r>
                      <a:endParaRPr sz="900">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13150">
                <a:tc gridSpan="2">
                  <a:txBody>
                    <a:bodyPr/>
                    <a:lstStyle/>
                    <a:p>
                      <a:pPr marL="0" lvl="0" indent="0" algn="ctr" rtl="0">
                        <a:lnSpc>
                          <a:spcPct val="115000"/>
                        </a:lnSpc>
                        <a:spcBef>
                          <a:spcPts val="0"/>
                        </a:spcBef>
                        <a:spcAft>
                          <a:spcPts val="0"/>
                        </a:spcAft>
                        <a:buNone/>
                      </a:pPr>
                      <a:r>
                        <a:rPr lang="en" sz="900" b="1">
                          <a:solidFill>
                            <a:srgbClr val="FFFFFF"/>
                          </a:solidFill>
                          <a:latin typeface="Calibri"/>
                          <a:ea typeface="Calibri"/>
                          <a:cs typeface="Calibri"/>
                          <a:sym typeface="Calibri"/>
                        </a:rPr>
                        <a:t>Stage 3 – Learning Plan</a:t>
                      </a:r>
                      <a:endParaRPr sz="900" b="1">
                        <a:solidFill>
                          <a:srgbClr val="FFFFFF"/>
                        </a:solidFill>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000000"/>
                    </a:solidFill>
                  </a:tcPr>
                </a:tc>
                <a:tc hMerge="1">
                  <a:txBody>
                    <a:bodyPr/>
                    <a:lstStyle/>
                    <a:p>
                      <a:endParaRPr lang="en-US"/>
                    </a:p>
                  </a:txBody>
                  <a:tcPr/>
                </a:tc>
                <a:extLst>
                  <a:ext uri="{0D108BD9-81ED-4DB2-BD59-A6C34878D82A}">
                    <a16:rowId xmlns:a16="http://schemas.microsoft.com/office/drawing/2014/main" val="10003"/>
                  </a:ext>
                </a:extLst>
              </a:tr>
              <a:tr h="3285875">
                <a:tc gridSpan="2">
                  <a:txBody>
                    <a:bodyPr/>
                    <a:lstStyle/>
                    <a:p>
                      <a:pPr marL="0" lvl="0" indent="0" algn="ctr" rtl="0">
                        <a:lnSpc>
                          <a:spcPct val="115000"/>
                        </a:lnSpc>
                        <a:spcBef>
                          <a:spcPts val="0"/>
                        </a:spcBef>
                        <a:spcAft>
                          <a:spcPts val="0"/>
                        </a:spcAft>
                        <a:buNone/>
                      </a:pPr>
                      <a:r>
                        <a:rPr lang="en" sz="900" i="1">
                          <a:latin typeface="Calibri"/>
                          <a:ea typeface="Calibri"/>
                          <a:cs typeface="Calibri"/>
                          <a:sym typeface="Calibri"/>
                        </a:rPr>
                        <a:t>Summary of Key Learning Events and Instruction</a:t>
                      </a:r>
                      <a:endParaRPr sz="900" i="1">
                        <a:latin typeface="Calibri"/>
                        <a:ea typeface="Calibri"/>
                        <a:cs typeface="Calibri"/>
                        <a:sym typeface="Calibri"/>
                      </a:endParaRPr>
                    </a:p>
                    <a:p>
                      <a:pPr marL="0" lvl="0" indent="0" algn="l" rtl="0">
                        <a:lnSpc>
                          <a:spcPct val="115000"/>
                        </a:lnSpc>
                        <a:spcBef>
                          <a:spcPts val="0"/>
                        </a:spcBef>
                        <a:spcAft>
                          <a:spcPts val="0"/>
                        </a:spcAft>
                        <a:buNone/>
                      </a:pPr>
                      <a:r>
                        <a:rPr lang="en" sz="900"/>
                        <a:t>·</a:t>
                      </a:r>
                      <a:r>
                        <a:rPr lang="en" sz="900">
                          <a:latin typeface="Times New Roman"/>
                          <a:ea typeface="Times New Roman"/>
                          <a:cs typeface="Times New Roman"/>
                          <a:sym typeface="Times New Roman"/>
                        </a:rPr>
                        <a:t>  	</a:t>
                      </a:r>
                      <a:r>
                        <a:rPr lang="en" sz="900" b="1">
                          <a:latin typeface="Calibri"/>
                          <a:ea typeface="Calibri"/>
                          <a:cs typeface="Calibri"/>
                          <a:sym typeface="Calibri"/>
                        </a:rPr>
                        <a:t>Part I: Art History Introduction</a:t>
                      </a:r>
                      <a:endParaRPr sz="900" b="1">
                        <a:latin typeface="Calibri"/>
                        <a:ea typeface="Calibri"/>
                        <a:cs typeface="Calibri"/>
                        <a:sym typeface="Calibri"/>
                      </a:endParaRPr>
                    </a:p>
                    <a:p>
                      <a:pPr marL="457200" lvl="0" indent="0" algn="l" rtl="0">
                        <a:lnSpc>
                          <a:spcPct val="115000"/>
                        </a:lnSpc>
                        <a:spcBef>
                          <a:spcPts val="1000"/>
                        </a:spcBef>
                        <a:spcAft>
                          <a:spcPts val="0"/>
                        </a:spcAft>
                        <a:buNone/>
                      </a:pPr>
                      <a:r>
                        <a:rPr lang="en" sz="900">
                          <a:latin typeface="Courier New"/>
                          <a:ea typeface="Courier New"/>
                          <a:cs typeface="Courier New"/>
                          <a:sym typeface="Courier New"/>
                        </a:rPr>
                        <a:t>o</a:t>
                      </a:r>
                      <a:r>
                        <a:rPr lang="en" sz="900">
                          <a:latin typeface="Times New Roman"/>
                          <a:ea typeface="Times New Roman"/>
                          <a:cs typeface="Times New Roman"/>
                          <a:sym typeface="Times New Roman"/>
                        </a:rPr>
                        <a:t>   </a:t>
                      </a:r>
                      <a:r>
                        <a:rPr lang="en" sz="900">
                          <a:latin typeface="Calibri"/>
                          <a:ea typeface="Calibri"/>
                          <a:cs typeface="Calibri"/>
                          <a:sym typeface="Calibri"/>
                        </a:rPr>
                        <a:t>Warm-up</a:t>
                      </a:r>
                      <a:endParaRPr sz="900">
                        <a:latin typeface="Calibri"/>
                        <a:ea typeface="Calibri"/>
                        <a:cs typeface="Calibri"/>
                        <a:sym typeface="Calibri"/>
                      </a:endParaRPr>
                    </a:p>
                    <a:p>
                      <a:pPr marL="1371600" lvl="0" indent="-285750" algn="l" rtl="0">
                        <a:lnSpc>
                          <a:spcPct val="115000"/>
                        </a:lnSpc>
                        <a:spcBef>
                          <a:spcPts val="1000"/>
                        </a:spcBef>
                        <a:spcAft>
                          <a:spcPts val="0"/>
                        </a:spcAft>
                        <a:buSzPts val="900"/>
                        <a:buChar char="●"/>
                      </a:pPr>
                      <a:r>
                        <a:rPr lang="en" sz="900">
                          <a:latin typeface="Calibri"/>
                          <a:ea typeface="Calibri"/>
                          <a:cs typeface="Calibri"/>
                          <a:sym typeface="Calibri"/>
                        </a:rPr>
                        <a:t>Students write down current fashion trends on index cards. Collect the index cards for review.</a:t>
                      </a:r>
                      <a:endParaRPr sz="900">
                        <a:latin typeface="Calibri"/>
                        <a:ea typeface="Calibri"/>
                        <a:cs typeface="Calibri"/>
                        <a:sym typeface="Calibri"/>
                      </a:endParaRPr>
                    </a:p>
                    <a:p>
                      <a:pPr marL="457200" lvl="0" indent="0" algn="l" rtl="0">
                        <a:lnSpc>
                          <a:spcPct val="115000"/>
                        </a:lnSpc>
                        <a:spcBef>
                          <a:spcPts val="1000"/>
                        </a:spcBef>
                        <a:spcAft>
                          <a:spcPts val="0"/>
                        </a:spcAft>
                        <a:buNone/>
                      </a:pPr>
                      <a:r>
                        <a:rPr lang="en" sz="900">
                          <a:latin typeface="Courier New"/>
                          <a:ea typeface="Courier New"/>
                          <a:cs typeface="Courier New"/>
                          <a:sym typeface="Courier New"/>
                        </a:rPr>
                        <a:t>o</a:t>
                      </a:r>
                      <a:r>
                        <a:rPr lang="en" sz="900">
                          <a:latin typeface="Times New Roman"/>
                          <a:ea typeface="Times New Roman"/>
                          <a:cs typeface="Times New Roman"/>
                          <a:sym typeface="Times New Roman"/>
                        </a:rPr>
                        <a:t>   </a:t>
                      </a:r>
                      <a:r>
                        <a:rPr lang="en" sz="900">
                          <a:latin typeface="Calibri"/>
                          <a:ea typeface="Calibri"/>
                          <a:cs typeface="Calibri"/>
                          <a:sym typeface="Calibri"/>
                        </a:rPr>
                        <a:t>Google Slides presentation</a:t>
                      </a:r>
                      <a:endParaRPr sz="900">
                        <a:latin typeface="Calibri"/>
                        <a:ea typeface="Calibri"/>
                        <a:cs typeface="Calibri"/>
                        <a:sym typeface="Calibri"/>
                      </a:endParaRPr>
                    </a:p>
                    <a:p>
                      <a:pPr marL="1371600" lvl="0" indent="-285750" algn="l" rtl="0">
                        <a:lnSpc>
                          <a:spcPct val="115000"/>
                        </a:lnSpc>
                        <a:spcBef>
                          <a:spcPts val="1000"/>
                        </a:spcBef>
                        <a:spcAft>
                          <a:spcPts val="0"/>
                        </a:spcAft>
                        <a:buSzPts val="900"/>
                        <a:buChar char="●"/>
                      </a:pPr>
                      <a:r>
                        <a:rPr lang="en" sz="900">
                          <a:latin typeface="Calibri"/>
                          <a:ea typeface="Calibri"/>
                          <a:cs typeface="Calibri"/>
                          <a:sym typeface="Calibri"/>
                        </a:rPr>
                        <a:t>What role does cultural context play in fashion?</a:t>
                      </a:r>
                      <a:endParaRPr sz="900">
                        <a:latin typeface="Calibri"/>
                        <a:ea typeface="Calibri"/>
                        <a:cs typeface="Calibri"/>
                        <a:sym typeface="Calibri"/>
                      </a:endParaRPr>
                    </a:p>
                    <a:p>
                      <a:pPr marL="1371600" lvl="0" indent="-285750" algn="l" rtl="0">
                        <a:lnSpc>
                          <a:spcPct val="115000"/>
                        </a:lnSpc>
                        <a:spcBef>
                          <a:spcPts val="0"/>
                        </a:spcBef>
                        <a:spcAft>
                          <a:spcPts val="0"/>
                        </a:spcAft>
                        <a:buSzPts val="900"/>
                        <a:buChar char="●"/>
                      </a:pPr>
                      <a:r>
                        <a:rPr lang="en" sz="900">
                          <a:latin typeface="Calibri"/>
                          <a:ea typeface="Calibri"/>
                          <a:cs typeface="Calibri"/>
                          <a:sym typeface="Calibri"/>
                        </a:rPr>
                        <a:t>How are trends formed? How and why does fashion change over time?</a:t>
                      </a:r>
                      <a:endParaRPr sz="900">
                        <a:latin typeface="Calibri"/>
                        <a:ea typeface="Calibri"/>
                        <a:cs typeface="Calibri"/>
                        <a:sym typeface="Calibri"/>
                      </a:endParaRPr>
                    </a:p>
                    <a:p>
                      <a:pPr marL="1371600" lvl="0" indent="-285750" algn="l" rtl="0">
                        <a:lnSpc>
                          <a:spcPct val="115000"/>
                        </a:lnSpc>
                        <a:spcBef>
                          <a:spcPts val="0"/>
                        </a:spcBef>
                        <a:spcAft>
                          <a:spcPts val="0"/>
                        </a:spcAft>
                        <a:buSzPts val="900"/>
                        <a:buChar char="●"/>
                      </a:pPr>
                      <a:r>
                        <a:rPr lang="en" sz="900">
                          <a:latin typeface="Calibri"/>
                          <a:ea typeface="Calibri"/>
                          <a:cs typeface="Calibri"/>
                          <a:sym typeface="Calibri"/>
                        </a:rPr>
                        <a:t>What does attire tell us about the individual or group? (personality, social status, job, etc.)</a:t>
                      </a:r>
                      <a:endParaRPr sz="900">
                        <a:latin typeface="Calibri"/>
                        <a:ea typeface="Calibri"/>
                        <a:cs typeface="Calibri"/>
                        <a:sym typeface="Calibri"/>
                      </a:endParaRPr>
                    </a:p>
                    <a:p>
                      <a:pPr marL="1371600" lvl="0" indent="-285750" algn="l" rtl="0">
                        <a:lnSpc>
                          <a:spcPct val="115000"/>
                        </a:lnSpc>
                        <a:spcBef>
                          <a:spcPts val="0"/>
                        </a:spcBef>
                        <a:spcAft>
                          <a:spcPts val="0"/>
                        </a:spcAft>
                        <a:buSzPts val="900"/>
                        <a:buChar char="●"/>
                      </a:pPr>
                      <a:r>
                        <a:rPr lang="en" sz="900">
                          <a:latin typeface="Calibri"/>
                          <a:ea typeface="Calibri"/>
                          <a:cs typeface="Calibri"/>
                          <a:sym typeface="Calibri"/>
                        </a:rPr>
                        <a:t>How do historical fashion trends compare to contemporary ones?</a:t>
                      </a:r>
                      <a:endParaRPr sz="900">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aphicFrame>
        <p:nvGraphicFramePr>
          <p:cNvPr id="459" name="Google Shape;459;p73"/>
          <p:cNvGraphicFramePr/>
          <p:nvPr/>
        </p:nvGraphicFramePr>
        <p:xfrm>
          <a:off x="0" y="0"/>
          <a:ext cx="3000000" cy="3000000"/>
        </p:xfrm>
        <a:graphic>
          <a:graphicData uri="http://schemas.openxmlformats.org/drawingml/2006/table">
            <a:tbl>
              <a:tblPr>
                <a:noFill/>
                <a:tableStyleId>{FD1A89CC-37FA-4978-8616-6FF6A8EDF106}</a:tableStyleId>
              </a:tblPr>
              <a:tblGrid>
                <a:gridCol w="761225">
                  <a:extLst>
                    <a:ext uri="{9D8B030D-6E8A-4147-A177-3AD203B41FA5}">
                      <a16:colId xmlns:a16="http://schemas.microsoft.com/office/drawing/2014/main" val="20000"/>
                    </a:ext>
                  </a:extLst>
                </a:gridCol>
                <a:gridCol w="8382775">
                  <a:extLst>
                    <a:ext uri="{9D8B030D-6E8A-4147-A177-3AD203B41FA5}">
                      <a16:colId xmlns:a16="http://schemas.microsoft.com/office/drawing/2014/main" val="20001"/>
                    </a:ext>
                  </a:extLst>
                </a:gridCol>
              </a:tblGrid>
              <a:tr h="0">
                <a:tc gridSpan="2">
                  <a:txBody>
                    <a:bodyPr/>
                    <a:lstStyle/>
                    <a:p>
                      <a:pPr marL="0" lvl="0" indent="0" algn="ctr" rtl="0">
                        <a:lnSpc>
                          <a:spcPct val="115000"/>
                        </a:lnSpc>
                        <a:spcBef>
                          <a:spcPts val="0"/>
                        </a:spcBef>
                        <a:spcAft>
                          <a:spcPts val="0"/>
                        </a:spcAft>
                        <a:buNone/>
                      </a:pPr>
                      <a:r>
                        <a:rPr lang="en" sz="900" b="1">
                          <a:solidFill>
                            <a:srgbClr val="FFFFFF"/>
                          </a:solidFill>
                          <a:latin typeface="Calibri"/>
                          <a:ea typeface="Calibri"/>
                          <a:cs typeface="Calibri"/>
                          <a:sym typeface="Calibri"/>
                        </a:rPr>
                        <a:t>Stage 3 – Learning Plan</a:t>
                      </a:r>
                      <a:endParaRPr sz="900" b="1">
                        <a:solidFill>
                          <a:srgbClr val="FFFFFF"/>
                        </a:solidFill>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solidFill>
                      <a:srgbClr val="000000"/>
                    </a:solidFill>
                  </a:tcPr>
                </a:tc>
                <a:tc hMerge="1">
                  <a:txBody>
                    <a:bodyPr/>
                    <a:lstStyle/>
                    <a:p>
                      <a:endParaRPr lang="en-US"/>
                    </a:p>
                  </a:txBody>
                  <a:tcPr/>
                </a:tc>
                <a:extLst>
                  <a:ext uri="{0D108BD9-81ED-4DB2-BD59-A6C34878D82A}">
                    <a16:rowId xmlns:a16="http://schemas.microsoft.com/office/drawing/2014/main" val="10000"/>
                  </a:ext>
                </a:extLst>
              </a:tr>
              <a:tr h="4798725">
                <a:tc gridSpan="2">
                  <a:txBody>
                    <a:bodyPr/>
                    <a:lstStyle/>
                    <a:p>
                      <a:pPr marL="0" lvl="0" indent="0" algn="ctr" rtl="0">
                        <a:lnSpc>
                          <a:spcPct val="115000"/>
                        </a:lnSpc>
                        <a:spcBef>
                          <a:spcPts val="0"/>
                        </a:spcBef>
                        <a:spcAft>
                          <a:spcPts val="0"/>
                        </a:spcAft>
                        <a:buNone/>
                      </a:pPr>
                      <a:r>
                        <a:rPr lang="en" sz="900" i="1">
                          <a:latin typeface="Calibri"/>
                          <a:ea typeface="Calibri"/>
                          <a:cs typeface="Calibri"/>
                          <a:sym typeface="Calibri"/>
                        </a:rPr>
                        <a:t>Summary of Key Learning Events and Instruction</a:t>
                      </a:r>
                      <a:endParaRPr sz="900" i="1">
                        <a:latin typeface="Calibri"/>
                        <a:ea typeface="Calibri"/>
                        <a:cs typeface="Calibri"/>
                        <a:sym typeface="Calibri"/>
                      </a:endParaRPr>
                    </a:p>
                    <a:p>
                      <a:pPr marL="0" lvl="0" indent="0" algn="l" rtl="0">
                        <a:lnSpc>
                          <a:spcPct val="115000"/>
                        </a:lnSpc>
                        <a:spcBef>
                          <a:spcPts val="0"/>
                        </a:spcBef>
                        <a:spcAft>
                          <a:spcPts val="0"/>
                        </a:spcAft>
                        <a:buNone/>
                      </a:pPr>
                      <a:r>
                        <a:rPr lang="en" sz="900"/>
                        <a:t>·</a:t>
                      </a:r>
                      <a:r>
                        <a:rPr lang="en" sz="900">
                          <a:latin typeface="Times New Roman"/>
                          <a:ea typeface="Times New Roman"/>
                          <a:cs typeface="Times New Roman"/>
                          <a:sym typeface="Times New Roman"/>
                        </a:rPr>
                        <a:t>  </a:t>
                      </a:r>
                      <a:endParaRPr sz="900">
                        <a:latin typeface="Calibri"/>
                        <a:ea typeface="Calibri"/>
                        <a:cs typeface="Calibri"/>
                        <a:sym typeface="Calibri"/>
                      </a:endParaRPr>
                    </a:p>
                    <a:p>
                      <a:pPr marL="0" lvl="0" indent="0" algn="l" rtl="0">
                        <a:lnSpc>
                          <a:spcPct val="115000"/>
                        </a:lnSpc>
                        <a:spcBef>
                          <a:spcPts val="1000"/>
                        </a:spcBef>
                        <a:spcAft>
                          <a:spcPts val="0"/>
                        </a:spcAft>
                        <a:buNone/>
                      </a:pPr>
                      <a:r>
                        <a:rPr lang="en" sz="900"/>
                        <a:t>·</a:t>
                      </a:r>
                      <a:r>
                        <a:rPr lang="en" sz="900">
                          <a:latin typeface="Times New Roman"/>
                          <a:ea typeface="Times New Roman"/>
                          <a:cs typeface="Times New Roman"/>
                          <a:sym typeface="Times New Roman"/>
                        </a:rPr>
                        <a:t>  	</a:t>
                      </a:r>
                      <a:r>
                        <a:rPr lang="en" sz="900" b="1">
                          <a:latin typeface="Calibri"/>
                          <a:ea typeface="Calibri"/>
                          <a:cs typeface="Calibri"/>
                          <a:sym typeface="Calibri"/>
                        </a:rPr>
                        <a:t>Part II: Studio Activity</a:t>
                      </a:r>
                      <a:endParaRPr sz="900" b="1">
                        <a:latin typeface="Calibri"/>
                        <a:ea typeface="Calibri"/>
                        <a:cs typeface="Calibri"/>
                        <a:sym typeface="Calibri"/>
                      </a:endParaRPr>
                    </a:p>
                    <a:p>
                      <a:pPr marL="457200" lvl="0" indent="0" algn="l" rtl="0">
                        <a:lnSpc>
                          <a:spcPct val="115000"/>
                        </a:lnSpc>
                        <a:spcBef>
                          <a:spcPts val="0"/>
                        </a:spcBef>
                        <a:spcAft>
                          <a:spcPts val="0"/>
                        </a:spcAft>
                        <a:buNone/>
                      </a:pPr>
                      <a:r>
                        <a:rPr lang="en" sz="900">
                          <a:latin typeface="Courier New"/>
                          <a:ea typeface="Courier New"/>
                          <a:cs typeface="Courier New"/>
                          <a:sym typeface="Courier New"/>
                        </a:rPr>
                        <a:t>o</a:t>
                      </a:r>
                      <a:r>
                        <a:rPr lang="en" sz="900">
                          <a:latin typeface="Times New Roman"/>
                          <a:ea typeface="Times New Roman"/>
                          <a:cs typeface="Times New Roman"/>
                          <a:sym typeface="Times New Roman"/>
                        </a:rPr>
                        <a:t>   </a:t>
                      </a:r>
                      <a:r>
                        <a:rPr lang="en" sz="900">
                          <a:latin typeface="Calibri"/>
                          <a:ea typeface="Calibri"/>
                          <a:cs typeface="Calibri"/>
                          <a:sym typeface="Calibri"/>
                        </a:rPr>
                        <a:t>Introduction</a:t>
                      </a:r>
                      <a:endParaRPr sz="900">
                        <a:latin typeface="Calibri"/>
                        <a:ea typeface="Calibri"/>
                        <a:cs typeface="Calibri"/>
                        <a:sym typeface="Calibri"/>
                      </a:endParaRPr>
                    </a:p>
                    <a:p>
                      <a:pPr marL="1371600" lvl="0" indent="-285750" algn="l" rtl="0">
                        <a:lnSpc>
                          <a:spcPct val="115000"/>
                        </a:lnSpc>
                        <a:spcBef>
                          <a:spcPts val="0"/>
                        </a:spcBef>
                        <a:spcAft>
                          <a:spcPts val="0"/>
                        </a:spcAft>
                        <a:buSzPts val="900"/>
                        <a:buChar char="●"/>
                      </a:pPr>
                      <a:r>
                        <a:rPr lang="en" sz="900">
                          <a:latin typeface="Calibri"/>
                          <a:ea typeface="Calibri"/>
                          <a:cs typeface="Calibri"/>
                          <a:sym typeface="Calibri"/>
                        </a:rPr>
                        <a:t>Today, we’ll be doing a design challenge incorporating historical fashion with contemporary fashion to create a new design.</a:t>
                      </a:r>
                      <a:endParaRPr sz="900">
                        <a:latin typeface="Calibri"/>
                        <a:ea typeface="Calibri"/>
                        <a:cs typeface="Calibri"/>
                        <a:sym typeface="Calibri"/>
                      </a:endParaRPr>
                    </a:p>
                    <a:p>
                      <a:pPr marL="1371600" lvl="0" indent="-285750" algn="l" rtl="0">
                        <a:lnSpc>
                          <a:spcPct val="115000"/>
                        </a:lnSpc>
                        <a:spcBef>
                          <a:spcPts val="0"/>
                        </a:spcBef>
                        <a:spcAft>
                          <a:spcPts val="0"/>
                        </a:spcAft>
                        <a:buSzPts val="900"/>
                        <a:buChar char="●"/>
                      </a:pPr>
                      <a:r>
                        <a:rPr lang="en" sz="900">
                          <a:latin typeface="Calibri"/>
                          <a:ea typeface="Calibri"/>
                          <a:cs typeface="Calibri"/>
                          <a:sym typeface="Calibri"/>
                        </a:rPr>
                        <a:t>Show outfit prototypes. Explain the three fashion cards used to inspire the outfits.</a:t>
                      </a:r>
                      <a:endParaRPr sz="900">
                        <a:latin typeface="Calibri"/>
                        <a:ea typeface="Calibri"/>
                        <a:cs typeface="Calibri"/>
                        <a:sym typeface="Calibri"/>
                      </a:endParaRPr>
                    </a:p>
                    <a:p>
                      <a:pPr marL="457200" lvl="0" indent="0" algn="l" rtl="0">
                        <a:lnSpc>
                          <a:spcPct val="115000"/>
                        </a:lnSpc>
                        <a:spcBef>
                          <a:spcPts val="0"/>
                        </a:spcBef>
                        <a:spcAft>
                          <a:spcPts val="0"/>
                        </a:spcAft>
                        <a:buNone/>
                      </a:pPr>
                      <a:r>
                        <a:rPr lang="en" sz="900">
                          <a:latin typeface="Courier New"/>
                          <a:ea typeface="Courier New"/>
                          <a:cs typeface="Courier New"/>
                          <a:sym typeface="Courier New"/>
                        </a:rPr>
                        <a:t>o</a:t>
                      </a:r>
                      <a:r>
                        <a:rPr lang="en" sz="900">
                          <a:latin typeface="Times New Roman"/>
                          <a:ea typeface="Times New Roman"/>
                          <a:cs typeface="Times New Roman"/>
                          <a:sym typeface="Times New Roman"/>
                        </a:rPr>
                        <a:t>   </a:t>
                      </a:r>
                      <a:r>
                        <a:rPr lang="en" sz="900">
                          <a:latin typeface="Calibri"/>
                          <a:ea typeface="Calibri"/>
                          <a:cs typeface="Calibri"/>
                          <a:sym typeface="Calibri"/>
                        </a:rPr>
                        <a:t>Brainstorming &amp; Sketching</a:t>
                      </a:r>
                      <a:endParaRPr sz="900">
                        <a:latin typeface="Calibri"/>
                        <a:ea typeface="Calibri"/>
                        <a:cs typeface="Calibri"/>
                        <a:sym typeface="Calibri"/>
                      </a:endParaRPr>
                    </a:p>
                    <a:p>
                      <a:pPr marL="1371600" lvl="0" indent="-285750" algn="l" rtl="0">
                        <a:lnSpc>
                          <a:spcPct val="115000"/>
                        </a:lnSpc>
                        <a:spcBef>
                          <a:spcPts val="0"/>
                        </a:spcBef>
                        <a:spcAft>
                          <a:spcPts val="0"/>
                        </a:spcAft>
                        <a:buSzPts val="900"/>
                        <a:buChar char="●"/>
                      </a:pPr>
                      <a:r>
                        <a:rPr lang="en" sz="900">
                          <a:latin typeface="Calibri"/>
                          <a:ea typeface="Calibri"/>
                          <a:cs typeface="Calibri"/>
                          <a:sym typeface="Calibri"/>
                        </a:rPr>
                        <a:t>Partners draw three fashion cards: 1) outfit base, 2) accessory, and 3) current fashion trend</a:t>
                      </a:r>
                      <a:endParaRPr sz="900">
                        <a:latin typeface="Calibri"/>
                        <a:ea typeface="Calibri"/>
                        <a:cs typeface="Calibri"/>
                        <a:sym typeface="Calibri"/>
                      </a:endParaRPr>
                    </a:p>
                    <a:p>
                      <a:pPr marL="1371600" lvl="0" indent="-285750" algn="l" rtl="0">
                        <a:lnSpc>
                          <a:spcPct val="115000"/>
                        </a:lnSpc>
                        <a:spcBef>
                          <a:spcPts val="0"/>
                        </a:spcBef>
                        <a:spcAft>
                          <a:spcPts val="0"/>
                        </a:spcAft>
                        <a:buSzPts val="900"/>
                        <a:buChar char="●"/>
                      </a:pPr>
                      <a:r>
                        <a:rPr lang="en" sz="900">
                          <a:latin typeface="Calibri"/>
                          <a:ea typeface="Calibri"/>
                          <a:cs typeface="Calibri"/>
                          <a:sym typeface="Calibri"/>
                        </a:rPr>
                        <a:t>With their partner, students brainstorm an outfit that incorporates these t</a:t>
                      </a:r>
                      <a:r>
                        <a:rPr lang="en" sz="900"/>
                        <a:t>hree </a:t>
                      </a:r>
                      <a:r>
                        <a:rPr lang="en" sz="900">
                          <a:latin typeface="Calibri"/>
                          <a:ea typeface="Calibri"/>
                          <a:cs typeface="Calibri"/>
                          <a:sym typeface="Calibri"/>
                        </a:rPr>
                        <a:t>fashion elements.</a:t>
                      </a:r>
                      <a:endParaRPr sz="900">
                        <a:latin typeface="Calibri"/>
                        <a:ea typeface="Calibri"/>
                        <a:cs typeface="Calibri"/>
                        <a:sym typeface="Calibri"/>
                      </a:endParaRPr>
                    </a:p>
                    <a:p>
                      <a:pPr marL="1371600" lvl="0" indent="-285750" algn="l" rtl="0">
                        <a:lnSpc>
                          <a:spcPct val="115000"/>
                        </a:lnSpc>
                        <a:spcBef>
                          <a:spcPts val="0"/>
                        </a:spcBef>
                        <a:spcAft>
                          <a:spcPts val="0"/>
                        </a:spcAft>
                        <a:buSzPts val="900"/>
                        <a:buChar char="●"/>
                      </a:pPr>
                      <a:r>
                        <a:rPr lang="en" sz="900">
                          <a:latin typeface="Calibri"/>
                          <a:ea typeface="Calibri"/>
                          <a:cs typeface="Calibri"/>
                          <a:sym typeface="Calibri"/>
                        </a:rPr>
                        <a:t>ketch out a design.</a:t>
                      </a:r>
                      <a:endParaRPr sz="900">
                        <a:latin typeface="Calibri"/>
                        <a:ea typeface="Calibri"/>
                        <a:cs typeface="Calibri"/>
                        <a:sym typeface="Calibri"/>
                      </a:endParaRPr>
                    </a:p>
                    <a:p>
                      <a:pPr marL="457200" lvl="0" indent="0" algn="l" rtl="0">
                        <a:lnSpc>
                          <a:spcPct val="115000"/>
                        </a:lnSpc>
                        <a:spcBef>
                          <a:spcPts val="0"/>
                        </a:spcBef>
                        <a:spcAft>
                          <a:spcPts val="0"/>
                        </a:spcAft>
                        <a:buNone/>
                      </a:pPr>
                      <a:r>
                        <a:rPr lang="en" sz="900">
                          <a:latin typeface="Courier New"/>
                          <a:ea typeface="Courier New"/>
                          <a:cs typeface="Courier New"/>
                          <a:sym typeface="Courier New"/>
                        </a:rPr>
                        <a:t>o</a:t>
                      </a:r>
                      <a:r>
                        <a:rPr lang="en" sz="900">
                          <a:latin typeface="Times New Roman"/>
                          <a:ea typeface="Times New Roman"/>
                          <a:cs typeface="Times New Roman"/>
                          <a:sym typeface="Times New Roman"/>
                        </a:rPr>
                        <a:t>   </a:t>
                      </a:r>
                      <a:r>
                        <a:rPr lang="en" sz="900">
                          <a:latin typeface="Calibri"/>
                          <a:ea typeface="Calibri"/>
                          <a:cs typeface="Calibri"/>
                          <a:sym typeface="Calibri"/>
                        </a:rPr>
                        <a:t>Demo. Fashion Assembly Techniques</a:t>
                      </a:r>
                      <a:endParaRPr sz="900">
                        <a:latin typeface="Calibri"/>
                        <a:ea typeface="Calibri"/>
                        <a:cs typeface="Calibri"/>
                        <a:sym typeface="Calibri"/>
                      </a:endParaRPr>
                    </a:p>
                    <a:p>
                      <a:pPr marL="1371600" lvl="0" indent="-285750" algn="l" rtl="0">
                        <a:lnSpc>
                          <a:spcPct val="115000"/>
                        </a:lnSpc>
                        <a:spcBef>
                          <a:spcPts val="0"/>
                        </a:spcBef>
                        <a:spcAft>
                          <a:spcPts val="0"/>
                        </a:spcAft>
                        <a:buSzPts val="900"/>
                        <a:buChar char="●"/>
                      </a:pPr>
                      <a:r>
                        <a:rPr lang="en" sz="900">
                          <a:latin typeface="Calibri"/>
                          <a:ea typeface="Calibri"/>
                          <a:cs typeface="Calibri"/>
                          <a:sym typeface="Calibri"/>
                        </a:rPr>
                        <a:t>Tape, staples, wire, and hot glue (high school) or cut paper and scissors (elementary)</a:t>
                      </a:r>
                      <a:endParaRPr sz="900">
                        <a:latin typeface="Calibri"/>
                        <a:ea typeface="Calibri"/>
                        <a:cs typeface="Calibri"/>
                        <a:sym typeface="Calibri"/>
                      </a:endParaRPr>
                    </a:p>
                    <a:p>
                      <a:pPr marL="457200" lvl="0" indent="0" algn="l" rtl="0">
                        <a:lnSpc>
                          <a:spcPct val="115000"/>
                        </a:lnSpc>
                        <a:spcBef>
                          <a:spcPts val="0"/>
                        </a:spcBef>
                        <a:spcAft>
                          <a:spcPts val="0"/>
                        </a:spcAft>
                        <a:buNone/>
                      </a:pPr>
                      <a:r>
                        <a:rPr lang="en" sz="900">
                          <a:latin typeface="Courier New"/>
                          <a:ea typeface="Courier New"/>
                          <a:cs typeface="Courier New"/>
                          <a:sym typeface="Courier New"/>
                        </a:rPr>
                        <a:t>o</a:t>
                      </a:r>
                      <a:r>
                        <a:rPr lang="en" sz="900">
                          <a:latin typeface="Times New Roman"/>
                          <a:ea typeface="Times New Roman"/>
                          <a:cs typeface="Times New Roman"/>
                          <a:sym typeface="Times New Roman"/>
                        </a:rPr>
                        <a:t>   </a:t>
                      </a:r>
                      <a:r>
                        <a:rPr lang="en" sz="900">
                          <a:latin typeface="Calibri"/>
                          <a:ea typeface="Calibri"/>
                          <a:cs typeface="Calibri"/>
                          <a:sym typeface="Calibri"/>
                        </a:rPr>
                        <a:t>Work Time</a:t>
                      </a:r>
                      <a:endParaRPr sz="900">
                        <a:latin typeface="Calibri"/>
                        <a:ea typeface="Calibri"/>
                        <a:cs typeface="Calibri"/>
                        <a:sym typeface="Calibri"/>
                      </a:endParaRPr>
                    </a:p>
                    <a:p>
                      <a:pPr marL="1371600" lvl="0" indent="-285750" algn="l" rtl="0">
                        <a:lnSpc>
                          <a:spcPct val="115000"/>
                        </a:lnSpc>
                        <a:spcBef>
                          <a:spcPts val="0"/>
                        </a:spcBef>
                        <a:spcAft>
                          <a:spcPts val="0"/>
                        </a:spcAft>
                        <a:buSzPts val="900"/>
                        <a:buChar char="●"/>
                      </a:pPr>
                      <a:r>
                        <a:rPr lang="en" sz="900">
                          <a:latin typeface="Calibri"/>
                          <a:ea typeface="Calibri"/>
                          <a:cs typeface="Calibri"/>
                          <a:sym typeface="Calibri"/>
                        </a:rPr>
                        <a:t>Assemble outfits</a:t>
                      </a:r>
                      <a:endParaRPr sz="900">
                        <a:latin typeface="Calibri"/>
                        <a:ea typeface="Calibri"/>
                        <a:cs typeface="Calibri"/>
                        <a:sym typeface="Calibri"/>
                      </a:endParaRPr>
                    </a:p>
                    <a:p>
                      <a:pPr marL="457200" lvl="0" indent="0" algn="l" rtl="0">
                        <a:lnSpc>
                          <a:spcPct val="115000"/>
                        </a:lnSpc>
                        <a:spcBef>
                          <a:spcPts val="0"/>
                        </a:spcBef>
                        <a:spcAft>
                          <a:spcPts val="0"/>
                        </a:spcAft>
                        <a:buNone/>
                      </a:pPr>
                      <a:r>
                        <a:rPr lang="en" sz="900">
                          <a:latin typeface="Courier New"/>
                          <a:ea typeface="Courier New"/>
                          <a:cs typeface="Courier New"/>
                          <a:sym typeface="Courier New"/>
                        </a:rPr>
                        <a:t>o</a:t>
                      </a:r>
                      <a:r>
                        <a:rPr lang="en" sz="900">
                          <a:latin typeface="Times New Roman"/>
                          <a:ea typeface="Times New Roman"/>
                          <a:cs typeface="Times New Roman"/>
                          <a:sym typeface="Times New Roman"/>
                        </a:rPr>
                        <a:t>   </a:t>
                      </a:r>
                      <a:r>
                        <a:rPr lang="en" sz="900">
                          <a:latin typeface="Calibri"/>
                          <a:ea typeface="Calibri"/>
                          <a:cs typeface="Calibri"/>
                          <a:sym typeface="Calibri"/>
                        </a:rPr>
                        <a:t>Fashion Show</a:t>
                      </a:r>
                      <a:endParaRPr sz="900">
                        <a:latin typeface="Calibri"/>
                        <a:ea typeface="Calibri"/>
                        <a:cs typeface="Calibri"/>
                        <a:sym typeface="Calibri"/>
                      </a:endParaRPr>
                    </a:p>
                    <a:p>
                      <a:pPr marL="1371600" lvl="0" indent="-285750" algn="l" rtl="0">
                        <a:lnSpc>
                          <a:spcPct val="115000"/>
                        </a:lnSpc>
                        <a:spcBef>
                          <a:spcPts val="0"/>
                        </a:spcBef>
                        <a:spcAft>
                          <a:spcPts val="0"/>
                        </a:spcAft>
                        <a:buSzPts val="900"/>
                        <a:buChar char="●"/>
                      </a:pPr>
                      <a:r>
                        <a:rPr lang="en" sz="900">
                          <a:latin typeface="Calibri"/>
                          <a:ea typeface="Calibri"/>
                          <a:cs typeface="Calibri"/>
                          <a:sym typeface="Calibri"/>
                        </a:rPr>
                        <a:t>Line up all outfits for a class photo. Optional—students share their designs, explaining their client.</a:t>
                      </a:r>
                      <a:endParaRPr sz="900">
                        <a:latin typeface="Calibri"/>
                        <a:ea typeface="Calibri"/>
                        <a:cs typeface="Calibri"/>
                        <a:sym typeface="Calibri"/>
                      </a:endParaRPr>
                    </a:p>
                  </a:txBody>
                  <a:tcPr marL="68575" marR="68575" marT="91425" marB="91425">
                    <a:lnL w="11900" cap="flat" cmpd="sng">
                      <a:solidFill>
                        <a:srgbClr val="000000"/>
                      </a:solidFill>
                      <a:prstDash val="solid"/>
                      <a:round/>
                      <a:headEnd type="none" w="sm" len="sm"/>
                      <a:tailEnd type="none" w="sm" len="sm"/>
                    </a:lnL>
                    <a:lnR w="11900" cap="flat" cmpd="sng">
                      <a:solidFill>
                        <a:srgbClr val="000000"/>
                      </a:solidFill>
                      <a:prstDash val="solid"/>
                      <a:round/>
                      <a:headEnd type="none" w="sm" len="sm"/>
                      <a:tailEnd type="none" w="sm" len="sm"/>
                    </a:lnR>
                    <a:lnT w="11900" cap="flat" cmpd="sng">
                      <a:solidFill>
                        <a:srgbClr val="000000"/>
                      </a:solidFill>
                      <a:prstDash val="solid"/>
                      <a:round/>
                      <a:headEnd type="none" w="sm" len="sm"/>
                      <a:tailEnd type="none" w="sm" len="sm"/>
                    </a:lnT>
                    <a:lnB w="119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74" title="FashionForward1.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615763"/>
            <a:ext cx="8839204" cy="3944840"/>
          </a:xfrm>
          <a:prstGeom prst="rect">
            <a:avLst/>
          </a:prstGeom>
          <a:noFill/>
          <a:ln>
            <a:noFill/>
          </a:ln>
        </p:spPr>
      </p:pic>
      <p:sp>
        <p:nvSpPr>
          <p:cNvPr id="465" name="Google Shape;465;p74"/>
          <p:cNvSpPr txBox="1"/>
          <p:nvPr/>
        </p:nvSpPr>
        <p:spPr>
          <a:xfrm>
            <a:off x="642769" y="206419"/>
            <a:ext cx="2569800" cy="264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1500">
                <a:solidFill>
                  <a:srgbClr val="3E494B"/>
                </a:solidFill>
                <a:latin typeface="Calibri"/>
                <a:ea typeface="Calibri"/>
                <a:cs typeface="Calibri"/>
                <a:sym typeface="Calibri"/>
              </a:rPr>
              <a:t>High School Examples</a:t>
            </a:r>
            <a:endParaRPr sz="1500">
              <a:solidFill>
                <a:srgbClr val="3E494B"/>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graphicFrame>
        <p:nvGraphicFramePr>
          <p:cNvPr id="158" name="Google Shape;158;p30"/>
          <p:cNvGraphicFramePr/>
          <p:nvPr/>
        </p:nvGraphicFramePr>
        <p:xfrm>
          <a:off x="465250" y="249399"/>
          <a:ext cx="8213475" cy="4348318"/>
        </p:xfrm>
        <a:graphic>
          <a:graphicData uri="http://schemas.openxmlformats.org/drawingml/2006/table">
            <a:tbl>
              <a:tblPr>
                <a:noFill/>
                <a:tableStyleId>{FD1A89CC-37FA-4978-8616-6FF6A8EDF106}</a:tableStyleId>
              </a:tblPr>
              <a:tblGrid>
                <a:gridCol w="1730725">
                  <a:extLst>
                    <a:ext uri="{9D8B030D-6E8A-4147-A177-3AD203B41FA5}">
                      <a16:colId xmlns:a16="http://schemas.microsoft.com/office/drawing/2014/main" val="20000"/>
                    </a:ext>
                  </a:extLst>
                </a:gridCol>
                <a:gridCol w="6482750">
                  <a:extLst>
                    <a:ext uri="{9D8B030D-6E8A-4147-A177-3AD203B41FA5}">
                      <a16:colId xmlns:a16="http://schemas.microsoft.com/office/drawing/2014/main" val="20001"/>
                    </a:ext>
                  </a:extLst>
                </a:gridCol>
              </a:tblGrid>
              <a:tr h="262400">
                <a:tc gridSpan="2">
                  <a:txBody>
                    <a:bodyPr/>
                    <a:lstStyle/>
                    <a:p>
                      <a:pPr marL="0" lvl="0" indent="0" algn="ctr" rtl="0">
                        <a:lnSpc>
                          <a:spcPct val="115000"/>
                        </a:lnSpc>
                        <a:spcBef>
                          <a:spcPts val="0"/>
                        </a:spcBef>
                        <a:spcAft>
                          <a:spcPts val="0"/>
                        </a:spcAft>
                        <a:buNone/>
                      </a:pPr>
                      <a:r>
                        <a:rPr lang="en" sz="1200" b="1">
                          <a:solidFill>
                            <a:schemeClr val="lt1"/>
                          </a:solidFill>
                          <a:latin typeface="Calibri"/>
                          <a:ea typeface="Calibri"/>
                          <a:cs typeface="Calibri"/>
                          <a:sym typeface="Calibri"/>
                        </a:rPr>
                        <a:t>English TEKS</a:t>
                      </a:r>
                      <a:endParaRPr sz="1200" b="1">
                        <a:solidFill>
                          <a:schemeClr val="lt1"/>
                        </a:solidFill>
                        <a:latin typeface="Calibri"/>
                        <a:ea typeface="Calibri"/>
                        <a:cs typeface="Calibri"/>
                        <a:sym typeface="Calibri"/>
                      </a:endParaRPr>
                    </a:p>
                  </a:txBody>
                  <a:tcPr marL="51425" marR="51425" marT="68575" marB="68575">
                    <a:lnL w="7925" cap="flat" cmpd="sng">
                      <a:solidFill>
                        <a:srgbClr val="000000"/>
                      </a:solidFill>
                      <a:prstDash val="solid"/>
                      <a:round/>
                      <a:headEnd type="none" w="sm" len="sm"/>
                      <a:tailEnd type="none" w="sm" len="sm"/>
                    </a:lnL>
                    <a:lnR w="7925" cap="flat" cmpd="sng">
                      <a:solidFill>
                        <a:srgbClr val="000000"/>
                      </a:solidFill>
                      <a:prstDash val="solid"/>
                      <a:round/>
                      <a:headEnd type="none" w="sm" len="sm"/>
                      <a:tailEnd type="none" w="sm" len="sm"/>
                    </a:lnR>
                    <a:lnT w="7925" cap="flat" cmpd="sng">
                      <a:solidFill>
                        <a:srgbClr val="000000"/>
                      </a:solidFill>
                      <a:prstDash val="solid"/>
                      <a:round/>
                      <a:headEnd type="none" w="sm" len="sm"/>
                      <a:tailEnd type="none" w="sm" len="sm"/>
                    </a:lnT>
                    <a:lnB w="5300" cap="flat" cmpd="sng">
                      <a:solidFill>
                        <a:srgbClr val="000000"/>
                      </a:solidFill>
                      <a:prstDash val="solid"/>
                      <a:round/>
                      <a:headEnd type="none" w="sm" len="sm"/>
                      <a:tailEnd type="none" w="sm" len="sm"/>
                    </a:lnB>
                    <a:solidFill>
                      <a:srgbClr val="666666"/>
                    </a:solidFill>
                  </a:tcPr>
                </a:tc>
                <a:tc hMerge="1">
                  <a:txBody>
                    <a:bodyPr/>
                    <a:lstStyle/>
                    <a:p>
                      <a:endParaRPr lang="en-US"/>
                    </a:p>
                  </a:txBody>
                  <a:tcPr/>
                </a:tc>
                <a:extLst>
                  <a:ext uri="{0D108BD9-81ED-4DB2-BD59-A6C34878D82A}">
                    <a16:rowId xmlns:a16="http://schemas.microsoft.com/office/drawing/2014/main" val="10000"/>
                  </a:ext>
                </a:extLst>
              </a:tr>
              <a:tr h="1374725">
                <a:tc>
                  <a:txBody>
                    <a:bodyPr/>
                    <a:lstStyle/>
                    <a:p>
                      <a:pPr marL="63500" marR="63500" lvl="0" indent="0" algn="l" rtl="0">
                        <a:lnSpc>
                          <a:spcPct val="115000"/>
                        </a:lnSpc>
                        <a:spcBef>
                          <a:spcPts val="0"/>
                        </a:spcBef>
                        <a:spcAft>
                          <a:spcPts val="0"/>
                        </a:spcAft>
                        <a:buNone/>
                      </a:pPr>
                      <a:r>
                        <a:rPr lang="en" sz="1000">
                          <a:latin typeface="Calibri"/>
                          <a:ea typeface="Calibri"/>
                          <a:cs typeface="Calibri"/>
                          <a:sym typeface="Calibri"/>
                        </a:rPr>
                        <a:t>§110.4. English Language Arts and Reading, Speech, </a:t>
                      </a:r>
                      <a:r>
                        <a:rPr lang="en" sz="1000" b="1">
                          <a:latin typeface="Calibri"/>
                          <a:ea typeface="Calibri"/>
                          <a:cs typeface="Calibri"/>
                          <a:sym typeface="Calibri"/>
                        </a:rPr>
                        <a:t>Grade 2</a:t>
                      </a:r>
                      <a:r>
                        <a:rPr lang="en" sz="1000">
                          <a:latin typeface="Calibri"/>
                          <a:ea typeface="Calibri"/>
                          <a:cs typeface="Calibri"/>
                          <a:sym typeface="Calibri"/>
                        </a:rPr>
                        <a:t> </a:t>
                      </a:r>
                      <a:endParaRPr sz="1000">
                        <a:latin typeface="Calibri"/>
                        <a:ea typeface="Calibri"/>
                        <a:cs typeface="Calibri"/>
                        <a:sym typeface="Calibri"/>
                      </a:endParaRPr>
                    </a:p>
                    <a:p>
                      <a:pPr marL="63500" marR="63500" lvl="0" indent="0" algn="l" rtl="0">
                        <a:lnSpc>
                          <a:spcPct val="115000"/>
                        </a:lnSpc>
                        <a:spcBef>
                          <a:spcPts val="0"/>
                        </a:spcBef>
                        <a:spcAft>
                          <a:spcPts val="0"/>
                        </a:spcAft>
                        <a:buNone/>
                      </a:pPr>
                      <a:r>
                        <a:rPr lang="en" sz="1000">
                          <a:latin typeface="Calibri"/>
                          <a:ea typeface="Calibri"/>
                          <a:cs typeface="Calibri"/>
                          <a:sym typeface="Calibri"/>
                        </a:rPr>
                        <a:t> </a:t>
                      </a:r>
                      <a:endParaRPr sz="1000">
                        <a:latin typeface="Calibri"/>
                        <a:ea typeface="Calibri"/>
                        <a:cs typeface="Calibri"/>
                        <a:sym typeface="Calibri"/>
                      </a:endParaRPr>
                    </a:p>
                  </a:txBody>
                  <a:tcPr marL="91425" marR="91425" marT="91425" marB="91425">
                    <a:lnL w="5300" cap="flat" cmpd="sng">
                      <a:solidFill>
                        <a:srgbClr val="000000"/>
                      </a:solidFill>
                      <a:prstDash val="solid"/>
                      <a:round/>
                      <a:headEnd type="none" w="sm" len="sm"/>
                      <a:tailEnd type="none" w="sm" len="sm"/>
                    </a:lnL>
                    <a:lnR w="5300" cap="flat" cmpd="sng">
                      <a:solidFill>
                        <a:srgbClr val="000000"/>
                      </a:solidFill>
                      <a:prstDash val="solid"/>
                      <a:round/>
                      <a:headEnd type="none" w="sm" len="sm"/>
                      <a:tailEnd type="none" w="sm" len="sm"/>
                    </a:lnR>
                    <a:lnT w="5300" cap="flat" cmpd="sng">
                      <a:solidFill>
                        <a:srgbClr val="000000"/>
                      </a:solidFill>
                      <a:prstDash val="solid"/>
                      <a:round/>
                      <a:headEnd type="none" w="sm" len="sm"/>
                      <a:tailEnd type="none" w="sm" len="sm"/>
                    </a:lnT>
                    <a:lnB w="5300"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 sz="1000" b="1">
                          <a:latin typeface="Calibri"/>
                          <a:ea typeface="Calibri"/>
                          <a:cs typeface="Calibri"/>
                          <a:sym typeface="Calibri"/>
                        </a:rPr>
                        <a:t>§110.4.b.9.E  </a:t>
                      </a:r>
                      <a:r>
                        <a:rPr lang="en" sz="1000">
                          <a:latin typeface="Calibri"/>
                          <a:ea typeface="Calibri"/>
                          <a:cs typeface="Calibri"/>
                          <a:sym typeface="Calibri"/>
                        </a:rPr>
                        <a:t>The student is expected to recognize characteristics of persuasive text, including stating what the author is trying to persuade the reader to think or do. </a:t>
                      </a:r>
                      <a:endParaRPr sz="1000">
                        <a:latin typeface="Calibri"/>
                        <a:ea typeface="Calibri"/>
                        <a:cs typeface="Calibri"/>
                        <a:sym typeface="Calibri"/>
                      </a:endParaRPr>
                    </a:p>
                  </a:txBody>
                  <a:tcPr marL="91425" marR="91425" marT="91425" marB="91425">
                    <a:lnL w="5300" cap="flat" cmpd="sng">
                      <a:solidFill>
                        <a:srgbClr val="000000"/>
                      </a:solidFill>
                      <a:prstDash val="solid"/>
                      <a:round/>
                      <a:headEnd type="none" w="sm" len="sm"/>
                      <a:tailEnd type="none" w="sm" len="sm"/>
                    </a:lnL>
                    <a:lnR w="5300" cap="flat" cmpd="sng">
                      <a:solidFill>
                        <a:srgbClr val="000000"/>
                      </a:solidFill>
                      <a:prstDash val="solid"/>
                      <a:round/>
                      <a:headEnd type="none" w="sm" len="sm"/>
                      <a:tailEnd type="none" w="sm" len="sm"/>
                    </a:lnR>
                    <a:lnT w="5300" cap="flat" cmpd="sng">
                      <a:solidFill>
                        <a:srgbClr val="000000"/>
                      </a:solidFill>
                      <a:prstDash val="solid"/>
                      <a:round/>
                      <a:headEnd type="none" w="sm" len="sm"/>
                      <a:tailEnd type="none" w="sm" len="sm"/>
                    </a:lnT>
                    <a:lnB w="53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504250">
                <a:tc>
                  <a:txBody>
                    <a:bodyPr/>
                    <a:lstStyle/>
                    <a:p>
                      <a:pPr marL="63500" marR="63500" lvl="0" indent="0" algn="l" rtl="0">
                        <a:lnSpc>
                          <a:spcPct val="115000"/>
                        </a:lnSpc>
                        <a:spcBef>
                          <a:spcPts val="0"/>
                        </a:spcBef>
                        <a:spcAft>
                          <a:spcPts val="0"/>
                        </a:spcAft>
                        <a:buNone/>
                      </a:pPr>
                      <a:r>
                        <a:rPr lang="en" sz="1000">
                          <a:latin typeface="Calibri"/>
                          <a:ea typeface="Calibri"/>
                          <a:cs typeface="Calibri"/>
                          <a:sym typeface="Calibri"/>
                        </a:rPr>
                        <a:t>§110.26. English Language Arts and Reading, Speech, </a:t>
                      </a:r>
                      <a:r>
                        <a:rPr lang="en" sz="1000" b="1">
                          <a:latin typeface="Calibri"/>
                          <a:ea typeface="Calibri"/>
                          <a:cs typeface="Calibri"/>
                          <a:sym typeface="Calibri"/>
                        </a:rPr>
                        <a:t>Middle School</a:t>
                      </a:r>
                      <a:r>
                        <a:rPr lang="en" sz="1000">
                          <a:latin typeface="Calibri"/>
                          <a:ea typeface="Calibri"/>
                          <a:cs typeface="Calibri"/>
                          <a:sym typeface="Calibri"/>
                        </a:rPr>
                        <a:t> </a:t>
                      </a:r>
                      <a:endParaRPr sz="1000">
                        <a:latin typeface="Calibri"/>
                        <a:ea typeface="Calibri"/>
                        <a:cs typeface="Calibri"/>
                        <a:sym typeface="Calibri"/>
                      </a:endParaRPr>
                    </a:p>
                    <a:p>
                      <a:pPr marL="63500" marR="63500" lvl="0" indent="0" algn="l" rtl="0">
                        <a:lnSpc>
                          <a:spcPct val="115000"/>
                        </a:lnSpc>
                        <a:spcBef>
                          <a:spcPts val="0"/>
                        </a:spcBef>
                        <a:spcAft>
                          <a:spcPts val="0"/>
                        </a:spcAft>
                        <a:buNone/>
                      </a:pPr>
                      <a:r>
                        <a:rPr lang="en" sz="1000">
                          <a:latin typeface="Calibri"/>
                          <a:ea typeface="Calibri"/>
                          <a:cs typeface="Calibri"/>
                          <a:sym typeface="Calibri"/>
                        </a:rPr>
                        <a:t> </a:t>
                      </a:r>
                      <a:endParaRPr sz="1000">
                        <a:latin typeface="Calibri"/>
                        <a:ea typeface="Calibri"/>
                        <a:cs typeface="Calibri"/>
                        <a:sym typeface="Calibri"/>
                      </a:endParaRPr>
                    </a:p>
                  </a:txBody>
                  <a:tcPr marL="91425" marR="91425" marT="91425" marB="91425">
                    <a:lnL w="5300" cap="flat" cmpd="sng">
                      <a:solidFill>
                        <a:srgbClr val="000000"/>
                      </a:solidFill>
                      <a:prstDash val="solid"/>
                      <a:round/>
                      <a:headEnd type="none" w="sm" len="sm"/>
                      <a:tailEnd type="none" w="sm" len="sm"/>
                    </a:lnL>
                    <a:lnR w="5300" cap="flat" cmpd="sng">
                      <a:solidFill>
                        <a:srgbClr val="000000"/>
                      </a:solidFill>
                      <a:prstDash val="solid"/>
                      <a:round/>
                      <a:headEnd type="none" w="sm" len="sm"/>
                      <a:tailEnd type="none" w="sm" len="sm"/>
                    </a:lnR>
                    <a:lnT w="5300" cap="flat" cmpd="sng">
                      <a:solidFill>
                        <a:srgbClr val="000000"/>
                      </a:solidFill>
                      <a:prstDash val="solid"/>
                      <a:round/>
                      <a:headEnd type="none" w="sm" len="sm"/>
                      <a:tailEnd type="none" w="sm" len="sm"/>
                    </a:lnT>
                    <a:lnB w="5300"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 sz="1000" b="1">
                          <a:latin typeface="Calibri"/>
                          <a:ea typeface="Calibri"/>
                          <a:cs typeface="Calibri"/>
                          <a:sym typeface="Calibri"/>
                        </a:rPr>
                        <a:t>§110.26.b.5.C–D  </a:t>
                      </a:r>
                      <a:r>
                        <a:rPr lang="en" sz="1000">
                          <a:latin typeface="Calibri"/>
                          <a:ea typeface="Calibri"/>
                          <a:cs typeface="Calibri"/>
                          <a:sym typeface="Calibri"/>
                        </a:rPr>
                        <a:t>The student is expected to plan, research, organize, prepare, and present a persuasive speech; demonstrate persuasive skills in informal or formal argumentation, discussions, or debates.</a:t>
                      </a:r>
                      <a:r>
                        <a:rPr lang="en" sz="1000" b="1">
                          <a:latin typeface="Calibri"/>
                          <a:ea typeface="Calibri"/>
                          <a:cs typeface="Calibri"/>
                          <a:sym typeface="Calibri"/>
                        </a:rPr>
                        <a:t>  </a:t>
                      </a:r>
                      <a:r>
                        <a:rPr lang="en" sz="1000">
                          <a:latin typeface="Calibri"/>
                          <a:ea typeface="Calibri"/>
                          <a:cs typeface="Calibri"/>
                          <a:sym typeface="Calibri"/>
                        </a:rPr>
                        <a:t> </a:t>
                      </a:r>
                      <a:endParaRPr sz="1000">
                        <a:latin typeface="Calibri"/>
                        <a:ea typeface="Calibri"/>
                        <a:cs typeface="Calibri"/>
                        <a:sym typeface="Calibri"/>
                      </a:endParaRPr>
                    </a:p>
                  </a:txBody>
                  <a:tcPr marL="91425" marR="91425" marT="91425" marB="91425">
                    <a:lnL w="5300" cap="flat" cmpd="sng">
                      <a:solidFill>
                        <a:srgbClr val="000000"/>
                      </a:solidFill>
                      <a:prstDash val="solid"/>
                      <a:round/>
                      <a:headEnd type="none" w="sm" len="sm"/>
                      <a:tailEnd type="none" w="sm" len="sm"/>
                    </a:lnL>
                    <a:lnR w="5300" cap="flat" cmpd="sng">
                      <a:solidFill>
                        <a:srgbClr val="000000"/>
                      </a:solidFill>
                      <a:prstDash val="solid"/>
                      <a:round/>
                      <a:headEnd type="none" w="sm" len="sm"/>
                      <a:tailEnd type="none" w="sm" len="sm"/>
                    </a:lnR>
                    <a:lnT w="5300" cap="flat" cmpd="sng">
                      <a:solidFill>
                        <a:srgbClr val="000000"/>
                      </a:solidFill>
                      <a:prstDash val="solid"/>
                      <a:round/>
                      <a:headEnd type="none" w="sm" len="sm"/>
                      <a:tailEnd type="none" w="sm" len="sm"/>
                    </a:lnT>
                    <a:lnB w="53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134200">
                <a:tc>
                  <a:txBody>
                    <a:bodyPr/>
                    <a:lstStyle/>
                    <a:p>
                      <a:pPr marL="63500" marR="63500" lvl="0" indent="0" algn="l" rtl="0">
                        <a:lnSpc>
                          <a:spcPct val="115000"/>
                        </a:lnSpc>
                        <a:spcBef>
                          <a:spcPts val="0"/>
                        </a:spcBef>
                        <a:spcAft>
                          <a:spcPts val="0"/>
                        </a:spcAft>
                        <a:buNone/>
                      </a:pPr>
                      <a:r>
                        <a:rPr lang="en" sz="1000">
                          <a:latin typeface="Calibri"/>
                          <a:ea typeface="Calibri"/>
                          <a:cs typeface="Calibri"/>
                          <a:sym typeface="Calibri"/>
                        </a:rPr>
                        <a:t>§110.58. English Language Arts and Reading, Communication Applications, </a:t>
                      </a:r>
                      <a:r>
                        <a:rPr lang="en" sz="1000" b="1">
                          <a:latin typeface="Calibri"/>
                          <a:ea typeface="Calibri"/>
                          <a:cs typeface="Calibri"/>
                          <a:sym typeface="Calibri"/>
                        </a:rPr>
                        <a:t>High School</a:t>
                      </a:r>
                      <a:r>
                        <a:rPr lang="en" sz="1000">
                          <a:latin typeface="Calibri"/>
                          <a:ea typeface="Calibri"/>
                          <a:cs typeface="Calibri"/>
                          <a:sym typeface="Calibri"/>
                        </a:rPr>
                        <a:t> </a:t>
                      </a:r>
                      <a:endParaRPr sz="1000">
                        <a:latin typeface="Calibri"/>
                        <a:ea typeface="Calibri"/>
                        <a:cs typeface="Calibri"/>
                        <a:sym typeface="Calibri"/>
                      </a:endParaRPr>
                    </a:p>
                    <a:p>
                      <a:pPr marL="63500" marR="63500" lvl="0" indent="0" algn="l" rtl="0">
                        <a:lnSpc>
                          <a:spcPct val="115000"/>
                        </a:lnSpc>
                        <a:spcBef>
                          <a:spcPts val="0"/>
                        </a:spcBef>
                        <a:spcAft>
                          <a:spcPts val="0"/>
                        </a:spcAft>
                        <a:buNone/>
                      </a:pPr>
                      <a:r>
                        <a:rPr lang="en" sz="1000">
                          <a:solidFill>
                            <a:srgbClr val="C00000"/>
                          </a:solidFill>
                          <a:latin typeface="Calibri"/>
                          <a:ea typeface="Calibri"/>
                          <a:cs typeface="Calibri"/>
                          <a:sym typeface="Calibri"/>
                        </a:rPr>
                        <a:t> </a:t>
                      </a:r>
                      <a:endParaRPr sz="1000">
                        <a:solidFill>
                          <a:srgbClr val="C00000"/>
                        </a:solidFill>
                        <a:latin typeface="Calibri"/>
                        <a:ea typeface="Calibri"/>
                        <a:cs typeface="Calibri"/>
                        <a:sym typeface="Calibri"/>
                      </a:endParaRPr>
                    </a:p>
                  </a:txBody>
                  <a:tcPr marL="91425" marR="91425" marT="91425" marB="91425">
                    <a:lnL w="5300" cap="flat" cmpd="sng">
                      <a:solidFill>
                        <a:srgbClr val="000000"/>
                      </a:solidFill>
                      <a:prstDash val="solid"/>
                      <a:round/>
                      <a:headEnd type="none" w="sm" len="sm"/>
                      <a:tailEnd type="none" w="sm" len="sm"/>
                    </a:lnL>
                    <a:lnR w="5300" cap="flat" cmpd="sng">
                      <a:solidFill>
                        <a:srgbClr val="000000"/>
                      </a:solidFill>
                      <a:prstDash val="solid"/>
                      <a:round/>
                      <a:headEnd type="none" w="sm" len="sm"/>
                      <a:tailEnd type="none" w="sm" len="sm"/>
                    </a:lnR>
                    <a:lnT w="5300" cap="flat" cmpd="sng">
                      <a:solidFill>
                        <a:srgbClr val="000000"/>
                      </a:solidFill>
                      <a:prstDash val="solid"/>
                      <a:round/>
                      <a:headEnd type="none" w="sm" len="sm"/>
                      <a:tailEnd type="none" w="sm" len="sm"/>
                    </a:lnT>
                    <a:lnB w="5300" cap="flat" cmpd="sng">
                      <a:solidFill>
                        <a:srgbClr val="000000"/>
                      </a:solidFill>
                      <a:prstDash val="solid"/>
                      <a:round/>
                      <a:headEnd type="none" w="sm" len="sm"/>
                      <a:tailEnd type="none" w="sm" len="sm"/>
                    </a:lnB>
                  </a:tcPr>
                </a:tc>
                <a:tc>
                  <a:txBody>
                    <a:bodyPr/>
                    <a:lstStyle/>
                    <a:p>
                      <a:pPr marL="63500" marR="63500" lvl="0" indent="0" algn="l" rtl="0">
                        <a:lnSpc>
                          <a:spcPct val="115000"/>
                        </a:lnSpc>
                        <a:spcBef>
                          <a:spcPts val="0"/>
                        </a:spcBef>
                        <a:spcAft>
                          <a:spcPts val="0"/>
                        </a:spcAft>
                        <a:buNone/>
                      </a:pPr>
                      <a:r>
                        <a:rPr lang="en" sz="1000" b="1">
                          <a:latin typeface="Calibri"/>
                          <a:ea typeface="Calibri"/>
                          <a:cs typeface="Calibri"/>
                          <a:sym typeface="Calibri"/>
                        </a:rPr>
                        <a:t>§110.58.b.14.J–K  </a:t>
                      </a:r>
                      <a:r>
                        <a:rPr lang="en" sz="1000">
                          <a:latin typeface="Calibri"/>
                          <a:ea typeface="Calibri"/>
                          <a:cs typeface="Calibri"/>
                          <a:sym typeface="Calibri"/>
                        </a:rPr>
                        <a:t>The student is expected to make group presentations to inform, persuade, or motivate an audience; make individual presentations to inform, persuade, or motivate an audience. </a:t>
                      </a:r>
                      <a:endParaRPr sz="1000">
                        <a:latin typeface="Calibri"/>
                        <a:ea typeface="Calibri"/>
                        <a:cs typeface="Calibri"/>
                        <a:sym typeface="Calibri"/>
                      </a:endParaRPr>
                    </a:p>
                  </a:txBody>
                  <a:tcPr marL="91425" marR="91425" marT="91425" marB="91425">
                    <a:lnL w="5300" cap="flat" cmpd="sng">
                      <a:solidFill>
                        <a:srgbClr val="000000"/>
                      </a:solidFill>
                      <a:prstDash val="solid"/>
                      <a:round/>
                      <a:headEnd type="none" w="sm" len="sm"/>
                      <a:tailEnd type="none" w="sm" len="sm"/>
                    </a:lnL>
                    <a:lnR w="5300" cap="flat" cmpd="sng">
                      <a:solidFill>
                        <a:srgbClr val="000000"/>
                      </a:solidFill>
                      <a:prstDash val="solid"/>
                      <a:round/>
                      <a:headEnd type="none" w="sm" len="sm"/>
                      <a:tailEnd type="none" w="sm" len="sm"/>
                    </a:lnR>
                    <a:lnT w="5300" cap="flat" cmpd="sng">
                      <a:solidFill>
                        <a:srgbClr val="000000"/>
                      </a:solidFill>
                      <a:prstDash val="solid"/>
                      <a:round/>
                      <a:headEnd type="none" w="sm" len="sm"/>
                      <a:tailEnd type="none" w="sm" len="sm"/>
                    </a:lnT>
                    <a:lnB w="53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75" title="FashionForward2.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609048"/>
            <a:ext cx="8839204" cy="4316018"/>
          </a:xfrm>
          <a:prstGeom prst="rect">
            <a:avLst/>
          </a:prstGeom>
          <a:noFill/>
          <a:ln>
            <a:noFill/>
          </a:ln>
        </p:spPr>
      </p:pic>
      <p:sp>
        <p:nvSpPr>
          <p:cNvPr id="471" name="Google Shape;471;p75"/>
          <p:cNvSpPr txBox="1"/>
          <p:nvPr/>
        </p:nvSpPr>
        <p:spPr>
          <a:xfrm>
            <a:off x="642769" y="206419"/>
            <a:ext cx="2569800" cy="264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1500">
                <a:solidFill>
                  <a:srgbClr val="3E494B"/>
                </a:solidFill>
                <a:latin typeface="Calibri"/>
                <a:ea typeface="Calibri"/>
                <a:cs typeface="Calibri"/>
                <a:sym typeface="Calibri"/>
              </a:rPr>
              <a:t>High School Examples</a:t>
            </a:r>
            <a:endParaRPr sz="1500">
              <a:solidFill>
                <a:srgbClr val="3E494B"/>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76" title="FashionForward3.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600967"/>
            <a:ext cx="8839204" cy="3979368"/>
          </a:xfrm>
          <a:prstGeom prst="rect">
            <a:avLst/>
          </a:prstGeom>
          <a:noFill/>
          <a:ln>
            <a:noFill/>
          </a:ln>
        </p:spPr>
      </p:pic>
      <p:sp>
        <p:nvSpPr>
          <p:cNvPr id="477" name="Google Shape;477;p76"/>
          <p:cNvSpPr txBox="1"/>
          <p:nvPr/>
        </p:nvSpPr>
        <p:spPr>
          <a:xfrm>
            <a:off x="642769" y="206419"/>
            <a:ext cx="2569800" cy="264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1500">
                <a:solidFill>
                  <a:srgbClr val="3E494B"/>
                </a:solidFill>
                <a:latin typeface="Calibri"/>
                <a:ea typeface="Calibri"/>
                <a:cs typeface="Calibri"/>
                <a:sym typeface="Calibri"/>
              </a:rPr>
              <a:t>High School Examples</a:t>
            </a:r>
            <a:endParaRPr sz="1500">
              <a:solidFill>
                <a:srgbClr val="3E494B"/>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77" title="Fashion Elem. Prototype.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863550" y="132676"/>
            <a:ext cx="3699906" cy="4838702"/>
          </a:xfrm>
          <a:prstGeom prst="rect">
            <a:avLst/>
          </a:prstGeom>
          <a:noFill/>
          <a:ln>
            <a:noFill/>
          </a:ln>
        </p:spPr>
      </p:pic>
      <p:sp>
        <p:nvSpPr>
          <p:cNvPr id="483" name="Google Shape;483;p77"/>
          <p:cNvSpPr txBox="1"/>
          <p:nvPr/>
        </p:nvSpPr>
        <p:spPr>
          <a:xfrm>
            <a:off x="642769" y="206419"/>
            <a:ext cx="2569800" cy="264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r>
              <a:rPr lang="en" sz="1500">
                <a:solidFill>
                  <a:srgbClr val="3E494B"/>
                </a:solidFill>
                <a:latin typeface="Calibri"/>
                <a:ea typeface="Calibri"/>
                <a:cs typeface="Calibri"/>
                <a:sym typeface="Calibri"/>
              </a:rPr>
              <a:t>Elementary Example</a:t>
            </a:r>
            <a:endParaRPr sz="1500">
              <a:solidFill>
                <a:srgbClr val="3E494B"/>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8"/>
          <p:cNvSpPr txBox="1"/>
          <p:nvPr/>
        </p:nvSpPr>
        <p:spPr>
          <a:xfrm>
            <a:off x="488000" y="97500"/>
            <a:ext cx="8128800" cy="53928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libri"/>
                <a:ea typeface="Calibri"/>
                <a:cs typeface="Calibri"/>
                <a:sym typeface="Calibri"/>
              </a:rPr>
              <a:t>Art in order of appearance:</a:t>
            </a:r>
            <a:endParaRPr sz="1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br>
              <a:rPr lang="en" sz="9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Arial"/>
              <a:ea typeface="Arial"/>
              <a:cs typeface="Arial"/>
              <a:sym typeface="Arial"/>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Gustave Caillebotte, </a:t>
            </a:r>
            <a:r>
              <a:rPr lang="en" sz="900" i="1">
                <a:solidFill>
                  <a:schemeClr val="dk1"/>
                </a:solidFill>
                <a:latin typeface="Calibri"/>
                <a:ea typeface="Calibri"/>
                <a:cs typeface="Calibri"/>
                <a:sym typeface="Calibri"/>
              </a:rPr>
              <a:t>On the Pont de l’Europe</a:t>
            </a:r>
            <a:r>
              <a:rPr lang="en" sz="900">
                <a:solidFill>
                  <a:schemeClr val="dk1"/>
                </a:solidFill>
                <a:latin typeface="Calibri"/>
                <a:ea typeface="Calibri"/>
                <a:cs typeface="Calibri"/>
                <a:sym typeface="Calibri"/>
              </a:rPr>
              <a:t>, 1876–77, oil on canvas. Kimbell Art Museum, Fort Worth AP 1982.01</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Paul Cézanne, </a:t>
            </a:r>
            <a:r>
              <a:rPr lang="en" sz="900" i="1">
                <a:solidFill>
                  <a:schemeClr val="dk1"/>
                </a:solidFill>
                <a:latin typeface="Calibri"/>
                <a:ea typeface="Calibri"/>
                <a:cs typeface="Calibri"/>
                <a:sym typeface="Calibri"/>
              </a:rPr>
              <a:t>Man in a Blue Smock</a:t>
            </a:r>
            <a:r>
              <a:rPr lang="en" sz="900">
                <a:solidFill>
                  <a:schemeClr val="dk1"/>
                </a:solidFill>
                <a:latin typeface="Calibri"/>
                <a:ea typeface="Calibri"/>
                <a:cs typeface="Calibri"/>
                <a:sym typeface="Calibri"/>
              </a:rPr>
              <a:t>, c. 1896–97, oil on canvas. Kimbell Art Museum, Fort Worth APg 1980.03</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Nok culture, </a:t>
            </a:r>
            <a:r>
              <a:rPr lang="en" sz="900" i="1">
                <a:solidFill>
                  <a:schemeClr val="dk1"/>
                </a:solidFill>
                <a:latin typeface="Calibri"/>
                <a:ea typeface="Calibri"/>
                <a:cs typeface="Calibri"/>
                <a:sym typeface="Calibri"/>
              </a:rPr>
              <a:t>Male Figure</a:t>
            </a:r>
            <a:r>
              <a:rPr lang="en" sz="900">
                <a:solidFill>
                  <a:schemeClr val="dk1"/>
                </a:solidFill>
                <a:latin typeface="Calibri"/>
                <a:ea typeface="Calibri"/>
                <a:cs typeface="Calibri"/>
                <a:sym typeface="Calibri"/>
              </a:rPr>
              <a:t>, c. 195 BC–AD 205, terracotta. Kimbell Art Museum, Fort Worth AP 1996.03</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Japanese, </a:t>
            </a:r>
            <a:r>
              <a:rPr lang="en" sz="900" i="1">
                <a:solidFill>
                  <a:schemeClr val="dk1"/>
                </a:solidFill>
                <a:latin typeface="Calibri"/>
                <a:ea typeface="Calibri"/>
                <a:cs typeface="Calibri"/>
                <a:sym typeface="Calibri"/>
              </a:rPr>
              <a:t>Haniwa Seated Man</a:t>
            </a:r>
            <a:r>
              <a:rPr lang="en" sz="900">
                <a:solidFill>
                  <a:schemeClr val="dk1"/>
                </a:solidFill>
                <a:latin typeface="Calibri"/>
                <a:ea typeface="Calibri"/>
                <a:cs typeface="Calibri"/>
                <a:sym typeface="Calibri"/>
              </a:rPr>
              <a:t>, c. AD 500, low-fired clay with cinnabar pigment. Kimbell Art Museum, Fort Worth AP 1972.02</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Quinten Metsys, </a:t>
            </a:r>
            <a:r>
              <a:rPr lang="en" sz="900" i="1">
                <a:solidFill>
                  <a:schemeClr val="dk1"/>
                </a:solidFill>
                <a:latin typeface="Calibri"/>
                <a:ea typeface="Calibri"/>
                <a:cs typeface="Calibri"/>
                <a:sym typeface="Calibri"/>
              </a:rPr>
              <a:t>Portrait of Jacob Obrecht</a:t>
            </a:r>
            <a:r>
              <a:rPr lang="en" sz="900">
                <a:solidFill>
                  <a:schemeClr val="dk1"/>
                </a:solidFill>
                <a:latin typeface="Calibri"/>
                <a:ea typeface="Calibri"/>
                <a:cs typeface="Calibri"/>
                <a:sym typeface="Calibri"/>
              </a:rPr>
              <a:t>, 1496, tempera, oil, and gold on panel. Kimbell Art Museum, Fort Worth AP 1993.02</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Jan Gossart, called Mabuse, </a:t>
            </a:r>
            <a:r>
              <a:rPr lang="en" sz="900" i="1">
                <a:solidFill>
                  <a:schemeClr val="dk1"/>
                </a:solidFill>
                <a:latin typeface="Calibri"/>
                <a:ea typeface="Calibri"/>
                <a:cs typeface="Calibri"/>
                <a:sym typeface="Calibri"/>
              </a:rPr>
              <a:t>Portrait of Hendrik III, Count of Nassau-Breda</a:t>
            </a:r>
            <a:r>
              <a:rPr lang="en" sz="900">
                <a:solidFill>
                  <a:schemeClr val="dk1"/>
                </a:solidFill>
                <a:latin typeface="Calibri"/>
                <a:ea typeface="Calibri"/>
                <a:cs typeface="Calibri"/>
                <a:sym typeface="Calibri"/>
              </a:rPr>
              <a:t>, c. 1516–17, oil on panel. Kimbell Art Museum, Fort Worth AP 1979.30</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Tintoretto (Jacopo Robusti), </a:t>
            </a:r>
            <a:r>
              <a:rPr lang="en" sz="900" i="1">
                <a:solidFill>
                  <a:schemeClr val="dk1"/>
                </a:solidFill>
                <a:latin typeface="Calibri"/>
                <a:ea typeface="Calibri"/>
                <a:cs typeface="Calibri"/>
                <a:sym typeface="Calibri"/>
              </a:rPr>
              <a:t>Portrait of Doge Pietro Loredan</a:t>
            </a:r>
            <a:r>
              <a:rPr lang="en" sz="900">
                <a:solidFill>
                  <a:schemeClr val="dk1"/>
                </a:solidFill>
                <a:latin typeface="Calibri"/>
                <a:ea typeface="Calibri"/>
                <a:cs typeface="Calibri"/>
                <a:sym typeface="Calibri"/>
              </a:rPr>
              <a:t>, 1567–70, oil on canvas. Kimbell Art Museum, Fort Worth SP 1986.08</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Francisco de Goya, </a:t>
            </a:r>
            <a:r>
              <a:rPr lang="en" sz="900" i="1">
                <a:solidFill>
                  <a:schemeClr val="dk1"/>
                </a:solidFill>
                <a:latin typeface="Calibri"/>
                <a:ea typeface="Calibri"/>
                <a:cs typeface="Calibri"/>
                <a:sym typeface="Calibri"/>
              </a:rPr>
              <a:t>Portrait of the Matador Pedro Romero</a:t>
            </a:r>
            <a:r>
              <a:rPr lang="en" sz="900">
                <a:solidFill>
                  <a:schemeClr val="dk1"/>
                </a:solidFill>
                <a:latin typeface="Calibri"/>
                <a:ea typeface="Calibri"/>
                <a:cs typeface="Calibri"/>
                <a:sym typeface="Calibri"/>
              </a:rPr>
              <a:t>, c. 1795–98, oil on canvas. Kimbell Art Museum, Fort Worth AP 1966.12</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Edgar Degas, </a:t>
            </a:r>
            <a:r>
              <a:rPr lang="en" sz="900" i="1">
                <a:solidFill>
                  <a:schemeClr val="dk1"/>
                </a:solidFill>
                <a:latin typeface="Calibri"/>
                <a:ea typeface="Calibri"/>
                <a:cs typeface="Calibri"/>
                <a:sym typeface="Calibri"/>
              </a:rPr>
              <a:t>Dancer Stretching</a:t>
            </a:r>
            <a:r>
              <a:rPr lang="en" sz="900">
                <a:solidFill>
                  <a:schemeClr val="dk1"/>
                </a:solidFill>
                <a:latin typeface="Calibri"/>
                <a:ea typeface="Calibri"/>
                <a:cs typeface="Calibri"/>
                <a:sym typeface="Calibri"/>
              </a:rPr>
              <a:t>, c. 1882–85, pastel on pale blue gray paper. Kimbell Art Museum, Fort Worth AP 1968.04</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Chinese, </a:t>
            </a:r>
            <a:r>
              <a:rPr lang="en" sz="900" i="1">
                <a:solidFill>
                  <a:schemeClr val="dk1"/>
                </a:solidFill>
                <a:latin typeface="Calibri"/>
                <a:ea typeface="Calibri"/>
                <a:cs typeface="Calibri"/>
                <a:sym typeface="Calibri"/>
              </a:rPr>
              <a:t>Bodhisattva Torso</a:t>
            </a:r>
            <a:r>
              <a:rPr lang="en" sz="900">
                <a:solidFill>
                  <a:schemeClr val="dk1"/>
                </a:solidFill>
                <a:latin typeface="Calibri"/>
                <a:ea typeface="Calibri"/>
                <a:cs typeface="Calibri"/>
                <a:sym typeface="Calibri"/>
              </a:rPr>
              <a:t>, c. AD 775–800, stone, traces of gesso and pigment. Kimbell Art Museum, Fort Worth AP 1987.01</a:t>
            </a:r>
            <a:endParaRPr sz="9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endParaRPr sz="9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r>
              <a:rPr lang="en" sz="900">
                <a:solidFill>
                  <a:schemeClr val="dk1"/>
                </a:solidFill>
                <a:latin typeface="Calibri"/>
                <a:ea typeface="Calibri"/>
                <a:cs typeface="Calibri"/>
                <a:sym typeface="Calibri"/>
              </a:rPr>
              <a:t>Assyrian, </a:t>
            </a:r>
            <a:r>
              <a:rPr lang="en" sz="900" i="1">
                <a:solidFill>
                  <a:schemeClr val="dk1"/>
                </a:solidFill>
                <a:latin typeface="Calibri"/>
                <a:ea typeface="Calibri"/>
                <a:cs typeface="Calibri"/>
                <a:sym typeface="Calibri"/>
              </a:rPr>
              <a:t>Pair of Winged Deities</a:t>
            </a:r>
            <a:r>
              <a:rPr lang="en" sz="900">
                <a:solidFill>
                  <a:schemeClr val="dk1"/>
                </a:solidFill>
                <a:latin typeface="Calibri"/>
                <a:ea typeface="Calibri"/>
                <a:cs typeface="Calibri"/>
                <a:sym typeface="Calibri"/>
              </a:rPr>
              <a:t>, c. 874–860 BC, gypsum. Kimbell Art Museum, Fort Worth AP 1981.04 a,b</a:t>
            </a:r>
            <a:endParaRPr sz="9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9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800"/>
              <a:buFont typeface="Arial"/>
              <a:buNone/>
            </a:pPr>
            <a:endParaRPr sz="9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 202</a:t>
            </a:r>
            <a:r>
              <a:rPr lang="en">
                <a:latin typeface="Calibri"/>
                <a:ea typeface="Calibri"/>
                <a:cs typeface="Calibri"/>
                <a:sym typeface="Calibri"/>
              </a:rPr>
              <a:t>6</a:t>
            </a:r>
            <a:r>
              <a:rPr lang="en" sz="1400" b="0" i="0" u="none" strike="noStrike" cap="none">
                <a:solidFill>
                  <a:srgbClr val="000000"/>
                </a:solidFill>
                <a:latin typeface="Calibri"/>
                <a:ea typeface="Calibri"/>
                <a:cs typeface="Calibri"/>
                <a:sym typeface="Calibri"/>
              </a:rPr>
              <a:t> Kimbell Art Museum</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br>
              <a:rPr lang="en"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9"/>
          <p:cNvSpPr txBox="1"/>
          <p:nvPr/>
        </p:nvSpPr>
        <p:spPr>
          <a:xfrm>
            <a:off x="450394" y="228000"/>
            <a:ext cx="8189100" cy="5117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libri"/>
                <a:ea typeface="Calibri"/>
                <a:cs typeface="Calibri"/>
                <a:sym typeface="Calibri"/>
              </a:rPr>
              <a:t>Art in order of appearance:</a:t>
            </a:r>
            <a:endParaRPr sz="1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br>
              <a:rPr lang="en" sz="900" b="0" i="0" u="none" strike="noStrike" cap="none">
                <a:solidFill>
                  <a:schemeClr val="dk1"/>
                </a:solidFill>
                <a:latin typeface="Calibri"/>
                <a:ea typeface="Calibri"/>
                <a:cs typeface="Calibri"/>
                <a:sym typeface="Calibri"/>
              </a:rPr>
            </a:br>
            <a:endParaRPr sz="9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800"/>
              <a:buFont typeface="Arial"/>
              <a:buNone/>
            </a:pPr>
            <a:endParaRPr sz="9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Teotihuacán culture, </a:t>
            </a:r>
            <a:r>
              <a:rPr lang="en" sz="900" i="1">
                <a:solidFill>
                  <a:schemeClr val="dk1"/>
                </a:solidFill>
                <a:latin typeface="Calibri"/>
                <a:ea typeface="Calibri"/>
                <a:cs typeface="Calibri"/>
                <a:sym typeface="Calibri"/>
              </a:rPr>
              <a:t>Singing Priest or God</a:t>
            </a:r>
            <a:r>
              <a:rPr lang="en" sz="900">
                <a:solidFill>
                  <a:schemeClr val="dk1"/>
                </a:solidFill>
                <a:latin typeface="Calibri"/>
                <a:ea typeface="Calibri"/>
                <a:cs typeface="Calibri"/>
                <a:sym typeface="Calibri"/>
              </a:rPr>
              <a:t>, c. AD 400–600, fresco. Kimbell Art Museum, Fort Worth AP 1972.16</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Indian, </a:t>
            </a:r>
            <a:r>
              <a:rPr lang="en" sz="900" i="1">
                <a:solidFill>
                  <a:schemeClr val="dk1"/>
                </a:solidFill>
                <a:latin typeface="Calibri"/>
                <a:ea typeface="Calibri"/>
                <a:cs typeface="Calibri"/>
                <a:sym typeface="Calibri"/>
              </a:rPr>
              <a:t>Vishnu</a:t>
            </a:r>
            <a:r>
              <a:rPr lang="en" sz="900">
                <a:solidFill>
                  <a:schemeClr val="dk1"/>
                </a:solidFill>
                <a:latin typeface="Calibri"/>
                <a:ea typeface="Calibri"/>
                <a:cs typeface="Calibri"/>
                <a:sym typeface="Calibri"/>
              </a:rPr>
              <a:t>, 13th century, bronze. Kimbell Art Museum, Fort Worth AP 1970.01</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Jacopo Bassano (Jacopo dal Ponte), </a:t>
            </a:r>
            <a:r>
              <a:rPr lang="en" sz="900" i="1">
                <a:solidFill>
                  <a:schemeClr val="dk1"/>
                </a:solidFill>
                <a:latin typeface="Calibri"/>
                <a:ea typeface="Calibri"/>
                <a:cs typeface="Calibri"/>
                <a:sym typeface="Calibri"/>
              </a:rPr>
              <a:t>The Supper at Emmaus</a:t>
            </a:r>
            <a:r>
              <a:rPr lang="en" sz="900">
                <a:solidFill>
                  <a:schemeClr val="dk1"/>
                </a:solidFill>
                <a:latin typeface="Calibri"/>
                <a:ea typeface="Calibri"/>
                <a:cs typeface="Calibri"/>
                <a:sym typeface="Calibri"/>
              </a:rPr>
              <a:t>, c. 1538, oil on canvas. Kimbell Art Museum, Fort Worth APz 1989.03</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Korean, </a:t>
            </a:r>
            <a:r>
              <a:rPr lang="en" sz="900" i="1">
                <a:solidFill>
                  <a:schemeClr val="dk1"/>
                </a:solidFill>
                <a:latin typeface="Calibri"/>
                <a:ea typeface="Calibri"/>
                <a:cs typeface="Calibri"/>
                <a:sym typeface="Calibri"/>
              </a:rPr>
              <a:t>Arhat and Deer</a:t>
            </a:r>
            <a:r>
              <a:rPr lang="en" sz="900">
                <a:solidFill>
                  <a:schemeClr val="dk1"/>
                </a:solidFill>
                <a:latin typeface="Calibri"/>
                <a:ea typeface="Calibri"/>
                <a:cs typeface="Calibri"/>
                <a:sym typeface="Calibri"/>
              </a:rPr>
              <a:t>, late 17th century, ink, mineral pigments, and gold on silk. Kimbell Art Museum, Fort Worth AP 1995.06</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Japanese, </a:t>
            </a:r>
            <a:r>
              <a:rPr lang="en" sz="900" i="1">
                <a:solidFill>
                  <a:schemeClr val="dk1"/>
                </a:solidFill>
                <a:latin typeface="Calibri"/>
                <a:ea typeface="Calibri"/>
                <a:cs typeface="Calibri"/>
                <a:sym typeface="Calibri"/>
              </a:rPr>
              <a:t>En no Gyoja</a:t>
            </a:r>
            <a:r>
              <a:rPr lang="en" sz="900">
                <a:solidFill>
                  <a:schemeClr val="dk1"/>
                </a:solidFill>
                <a:latin typeface="Calibri"/>
                <a:ea typeface="Calibri"/>
                <a:cs typeface="Calibri"/>
                <a:sym typeface="Calibri"/>
              </a:rPr>
              <a:t>, c. 1300–1375, polychromed wood. Kimbell Art Museum, Fort Worth AP 1984.13</a:t>
            </a:r>
            <a:endParaRPr sz="9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Attributed to Gian Cristoforo Romano, </a:t>
            </a:r>
            <a:r>
              <a:rPr lang="en" sz="900" i="1">
                <a:solidFill>
                  <a:schemeClr val="dk1"/>
                </a:solidFill>
                <a:latin typeface="Calibri"/>
                <a:ea typeface="Calibri"/>
                <a:cs typeface="Calibri"/>
                <a:sym typeface="Calibri"/>
              </a:rPr>
              <a:t>Portrait of a Woman, Possibly Isabella d’Este</a:t>
            </a:r>
            <a:r>
              <a:rPr lang="en" sz="900">
                <a:solidFill>
                  <a:schemeClr val="dk1"/>
                </a:solidFill>
                <a:latin typeface="Calibri"/>
                <a:ea typeface="Calibri"/>
                <a:cs typeface="Calibri"/>
                <a:sym typeface="Calibri"/>
              </a:rPr>
              <a:t>, c. 1500, terracotta, formerly polychromed. Kimbell Art Museum, Fort Worth AP 2004.01</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Chinese, </a:t>
            </a:r>
            <a:r>
              <a:rPr lang="en" sz="900" i="1">
                <a:solidFill>
                  <a:schemeClr val="dk1"/>
                </a:solidFill>
                <a:latin typeface="Calibri"/>
                <a:ea typeface="Calibri"/>
                <a:cs typeface="Calibri"/>
                <a:sym typeface="Calibri"/>
              </a:rPr>
              <a:t>Court Lady</a:t>
            </a:r>
            <a:r>
              <a:rPr lang="en" sz="900">
                <a:solidFill>
                  <a:schemeClr val="dk1"/>
                </a:solidFill>
                <a:latin typeface="Calibri"/>
                <a:ea typeface="Calibri"/>
                <a:cs typeface="Calibri"/>
                <a:sym typeface="Calibri"/>
              </a:rPr>
              <a:t>, first half of the 8th century AD, gray earthenware with painted polychrome decoration. Kimbell Art Museum, Fort Worth AP 2001.01</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Elisabeth Louise Vigée Le Brun, </a:t>
            </a:r>
            <a:r>
              <a:rPr lang="en" sz="900" i="1">
                <a:solidFill>
                  <a:schemeClr val="dk1"/>
                </a:solidFill>
                <a:latin typeface="Calibri"/>
                <a:ea typeface="Calibri"/>
                <a:cs typeface="Calibri"/>
                <a:sym typeface="Calibri"/>
              </a:rPr>
              <a:t>Self-Portrait</a:t>
            </a:r>
            <a:r>
              <a:rPr lang="en" sz="900">
                <a:solidFill>
                  <a:schemeClr val="dk1"/>
                </a:solidFill>
                <a:latin typeface="Calibri"/>
                <a:ea typeface="Calibri"/>
                <a:cs typeface="Calibri"/>
                <a:sym typeface="Calibri"/>
              </a:rPr>
              <a:t>, c. 1781, oil on canvas. Kimbell Art Museum, Fort Worth ACK 1949.02</a:t>
            </a:r>
            <a:endParaRPr sz="9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 </a:t>
            </a:r>
            <a:endParaRPr sz="9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Maya culture, </a:t>
            </a:r>
            <a:r>
              <a:rPr lang="en" sz="900" i="1">
                <a:solidFill>
                  <a:schemeClr val="dk1"/>
                </a:solidFill>
                <a:latin typeface="Calibri"/>
                <a:ea typeface="Calibri"/>
                <a:cs typeface="Calibri"/>
                <a:sym typeface="Calibri"/>
              </a:rPr>
              <a:t>Standing Ruler</a:t>
            </a:r>
            <a:r>
              <a:rPr lang="en" sz="900">
                <a:solidFill>
                  <a:schemeClr val="dk1"/>
                </a:solidFill>
                <a:latin typeface="Calibri"/>
                <a:ea typeface="Calibri"/>
                <a:cs typeface="Calibri"/>
                <a:sym typeface="Calibri"/>
              </a:rPr>
              <a:t>, AD 600–800, ceramic with traces of paint. Kimbell Art Museum, Fort Worth AP 1984.03</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Egyptian, </a:t>
            </a:r>
            <a:r>
              <a:rPr lang="en" sz="900" i="1">
                <a:solidFill>
                  <a:schemeClr val="dk1"/>
                </a:solidFill>
                <a:latin typeface="Calibri"/>
                <a:ea typeface="Calibri"/>
                <a:cs typeface="Calibri"/>
                <a:sym typeface="Calibri"/>
              </a:rPr>
              <a:t>Portrait Statue of Pharaoh Amenhotep II</a:t>
            </a:r>
            <a:r>
              <a:rPr lang="en" sz="900">
                <a:solidFill>
                  <a:schemeClr val="dk1"/>
                </a:solidFill>
                <a:latin typeface="Calibri"/>
                <a:ea typeface="Calibri"/>
                <a:cs typeface="Calibri"/>
                <a:sym typeface="Calibri"/>
              </a:rPr>
              <a:t>, c. 1400 BC, recarved for Ramesses II (the Great) c. 1250 BC, red granite. Kimbell Art Museum, Fort Worth AP 1982.04</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9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9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 202</a:t>
            </a:r>
            <a:r>
              <a:rPr lang="en">
                <a:latin typeface="Calibri"/>
                <a:ea typeface="Calibri"/>
                <a:cs typeface="Calibri"/>
                <a:sym typeface="Calibri"/>
              </a:rPr>
              <a:t>6</a:t>
            </a:r>
            <a:r>
              <a:rPr lang="en" sz="1400" b="0" i="0" u="none" strike="noStrike" cap="none">
                <a:solidFill>
                  <a:srgbClr val="000000"/>
                </a:solidFill>
                <a:latin typeface="Calibri"/>
                <a:ea typeface="Calibri"/>
                <a:cs typeface="Calibri"/>
                <a:sym typeface="Calibri"/>
              </a:rPr>
              <a:t> Kimbell Art Museum</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br>
              <a:rPr lang="en" sz="14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80"/>
          <p:cNvSpPr txBox="1"/>
          <p:nvPr/>
        </p:nvSpPr>
        <p:spPr>
          <a:xfrm>
            <a:off x="450394" y="228000"/>
            <a:ext cx="8189100" cy="4913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libri"/>
                <a:ea typeface="Calibri"/>
                <a:cs typeface="Calibri"/>
                <a:sym typeface="Calibri"/>
              </a:rPr>
              <a:t>Art in order of appearance:</a:t>
            </a:r>
            <a:endParaRPr sz="1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br>
              <a:rPr lang="en" sz="900" b="0" i="0" u="none" strike="noStrike" cap="none">
                <a:solidFill>
                  <a:schemeClr val="dk1"/>
                </a:solidFill>
                <a:latin typeface="Calibri"/>
                <a:ea typeface="Calibri"/>
                <a:cs typeface="Calibri"/>
                <a:sym typeface="Calibri"/>
              </a:rPr>
            </a:br>
            <a:endParaRPr sz="9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endParaRPr sz="9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endParaRPr sz="900">
              <a:solidFill>
                <a:schemeClr val="dk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Wari culture, </a:t>
            </a:r>
            <a:r>
              <a:rPr lang="en" sz="900" i="1">
                <a:solidFill>
                  <a:schemeClr val="dk1"/>
                </a:solidFill>
                <a:latin typeface="Calibri"/>
                <a:ea typeface="Calibri"/>
                <a:cs typeface="Calibri"/>
                <a:sym typeface="Calibri"/>
              </a:rPr>
              <a:t>Standing Dignitary</a:t>
            </a:r>
            <a:r>
              <a:rPr lang="en" sz="900">
                <a:solidFill>
                  <a:schemeClr val="dk1"/>
                </a:solidFill>
                <a:latin typeface="Calibri"/>
                <a:ea typeface="Calibri"/>
                <a:cs typeface="Calibri"/>
                <a:sym typeface="Calibri"/>
              </a:rPr>
              <a:t>, c. AD 600–1000, wood with shell-and-stone inlay and silver. Kimbell Art Museum, Fort Worth AP 2002.04</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Ife culture, </a:t>
            </a:r>
            <a:r>
              <a:rPr lang="en" sz="900" i="1">
                <a:solidFill>
                  <a:schemeClr val="dk1"/>
                </a:solidFill>
                <a:latin typeface="Calibri"/>
                <a:ea typeface="Calibri"/>
                <a:cs typeface="Calibri"/>
                <a:sym typeface="Calibri"/>
              </a:rPr>
              <a:t>Head, possibly a King</a:t>
            </a:r>
            <a:r>
              <a:rPr lang="en" sz="900">
                <a:solidFill>
                  <a:schemeClr val="dk1"/>
                </a:solidFill>
                <a:latin typeface="Calibri"/>
                <a:ea typeface="Calibri"/>
                <a:cs typeface="Calibri"/>
                <a:sym typeface="Calibri"/>
              </a:rPr>
              <a:t>, 12th–14th century, terracotta with residue of red pigment and traces of mica. Kimbell Art Museum, Fort Worth AP 1994.04</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Benin, </a:t>
            </a:r>
            <a:r>
              <a:rPr lang="en" sz="900" i="1">
                <a:solidFill>
                  <a:schemeClr val="dk1"/>
                </a:solidFill>
                <a:latin typeface="Calibri"/>
                <a:ea typeface="Calibri"/>
                <a:cs typeface="Calibri"/>
                <a:sym typeface="Calibri"/>
              </a:rPr>
              <a:t>Standing Oba</a:t>
            </a:r>
            <a:r>
              <a:rPr lang="en" sz="900">
                <a:solidFill>
                  <a:schemeClr val="dk1"/>
                </a:solidFill>
                <a:latin typeface="Calibri"/>
                <a:ea typeface="Calibri"/>
                <a:cs typeface="Calibri"/>
                <a:sym typeface="Calibri"/>
              </a:rPr>
              <a:t>, late 18th century, bronze (or brass). Kimbell Art Museum, Fort Worth AP 1970.04</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Miyagawa Choshun,</a:t>
            </a:r>
            <a:r>
              <a:rPr lang="en" sz="900" i="1">
                <a:solidFill>
                  <a:schemeClr val="dk1"/>
                </a:solidFill>
                <a:latin typeface="Calibri"/>
                <a:ea typeface="Calibri"/>
                <a:cs typeface="Calibri"/>
                <a:sym typeface="Calibri"/>
              </a:rPr>
              <a:t> A Young Dandy,</a:t>
            </a:r>
            <a:r>
              <a:rPr lang="en" sz="900">
                <a:solidFill>
                  <a:schemeClr val="dk1"/>
                </a:solidFill>
                <a:latin typeface="Calibri"/>
                <a:ea typeface="Calibri"/>
                <a:cs typeface="Calibri"/>
                <a:sym typeface="Calibri"/>
              </a:rPr>
              <a:t> c. 1740, hanging scroll; ink and light colors on paper. Kimbell Art Museum, Fort Worth AP 1984.06</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Maya, </a:t>
            </a:r>
            <a:r>
              <a:rPr lang="en" sz="900" i="1">
                <a:solidFill>
                  <a:schemeClr val="dk1"/>
                </a:solidFill>
                <a:latin typeface="Calibri"/>
                <a:ea typeface="Calibri"/>
                <a:cs typeface="Calibri"/>
                <a:sym typeface="Calibri"/>
              </a:rPr>
              <a:t>Presentation of Captives to a Maya Ruler</a:t>
            </a:r>
            <a:r>
              <a:rPr lang="en" sz="900">
                <a:solidFill>
                  <a:schemeClr val="dk1"/>
                </a:solidFill>
                <a:latin typeface="Calibri"/>
                <a:ea typeface="Calibri"/>
                <a:cs typeface="Calibri"/>
                <a:sym typeface="Calibri"/>
              </a:rPr>
              <a:t>, c. AD 785, limestone with traces of paint. Kimbell Art Museum, Fort Worth AP 1971.07</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Georges de La Tour, </a:t>
            </a:r>
            <a:r>
              <a:rPr lang="en" sz="900" i="1">
                <a:solidFill>
                  <a:schemeClr val="dk1"/>
                </a:solidFill>
                <a:latin typeface="Calibri"/>
                <a:ea typeface="Calibri"/>
                <a:cs typeface="Calibri"/>
                <a:sym typeface="Calibri"/>
              </a:rPr>
              <a:t>The Cheat with the Ace of Clubs</a:t>
            </a:r>
            <a:r>
              <a:rPr lang="en" sz="900">
                <a:solidFill>
                  <a:schemeClr val="dk1"/>
                </a:solidFill>
                <a:latin typeface="Calibri"/>
                <a:ea typeface="Calibri"/>
                <a:cs typeface="Calibri"/>
                <a:sym typeface="Calibri"/>
              </a:rPr>
              <a:t>, c. 1630–34, oil on canvas. Kimbell Art Museum, Fort Worth AP 1981.06</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Diego Velázquez, </a:t>
            </a:r>
            <a:r>
              <a:rPr lang="en" sz="900" i="1">
                <a:solidFill>
                  <a:schemeClr val="dk1"/>
                </a:solidFill>
                <a:latin typeface="Calibri"/>
                <a:ea typeface="Calibri"/>
                <a:cs typeface="Calibri"/>
                <a:sym typeface="Calibri"/>
              </a:rPr>
              <a:t>Portrait of Don Pedro de Barberana</a:t>
            </a:r>
            <a:r>
              <a:rPr lang="en" sz="900">
                <a:solidFill>
                  <a:schemeClr val="dk1"/>
                </a:solidFill>
                <a:latin typeface="Calibri"/>
                <a:ea typeface="Calibri"/>
                <a:cs typeface="Calibri"/>
                <a:sym typeface="Calibri"/>
              </a:rPr>
              <a:t>, c. 1631–33, oil on canvas. Kimbell Art Museum, Fort Worth AP 1981.14</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Louis (or Antoine?) Le Nain, </a:t>
            </a:r>
            <a:r>
              <a:rPr lang="en" sz="900" i="1">
                <a:solidFill>
                  <a:schemeClr val="dk1"/>
                </a:solidFill>
                <a:latin typeface="Calibri"/>
                <a:ea typeface="Calibri"/>
                <a:cs typeface="Calibri"/>
                <a:sym typeface="Calibri"/>
              </a:rPr>
              <a:t>Peasant Interior with an Old Flute Player</a:t>
            </a:r>
            <a:r>
              <a:rPr lang="en" sz="900">
                <a:solidFill>
                  <a:schemeClr val="dk1"/>
                </a:solidFill>
                <a:latin typeface="Calibri"/>
                <a:ea typeface="Calibri"/>
                <a:cs typeface="Calibri"/>
                <a:sym typeface="Calibri"/>
              </a:rPr>
              <a:t>, c. 1642, oil on canvas. Kimbell Art Museum, Fort Worth AP 1984.22</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Henry Raeburn, </a:t>
            </a:r>
            <a:r>
              <a:rPr lang="en" sz="900" i="1">
                <a:solidFill>
                  <a:schemeClr val="dk1"/>
                </a:solidFill>
                <a:latin typeface="Calibri"/>
                <a:ea typeface="Calibri"/>
                <a:cs typeface="Calibri"/>
                <a:sym typeface="Calibri"/>
              </a:rPr>
              <a:t>The Allen Brothers (Portrait of James and John Lee Allen)</a:t>
            </a:r>
            <a:r>
              <a:rPr lang="en" sz="900">
                <a:solidFill>
                  <a:schemeClr val="dk1"/>
                </a:solidFill>
                <a:latin typeface="Calibri"/>
                <a:ea typeface="Calibri"/>
                <a:cs typeface="Calibri"/>
                <a:sym typeface="Calibri"/>
              </a:rPr>
              <a:t>, early 1790s, oil on canvas. Kimbell Art Museum, Fort Worth AP 2002.05</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800"/>
              <a:buFont typeface="Arial"/>
              <a:buNone/>
            </a:pPr>
            <a:endParaRPr sz="9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9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 202</a:t>
            </a:r>
            <a:r>
              <a:rPr lang="en">
                <a:latin typeface="Calibri"/>
                <a:ea typeface="Calibri"/>
                <a:cs typeface="Calibri"/>
                <a:sym typeface="Calibri"/>
              </a:rPr>
              <a:t>6</a:t>
            </a:r>
            <a:r>
              <a:rPr lang="en" sz="1400" b="0" i="0" u="none" strike="noStrike" cap="none">
                <a:solidFill>
                  <a:srgbClr val="000000"/>
                </a:solidFill>
                <a:latin typeface="Calibri"/>
                <a:ea typeface="Calibri"/>
                <a:cs typeface="Calibri"/>
                <a:sym typeface="Calibri"/>
              </a:rPr>
              <a:t> Kimbell Art Museum</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1"/>
          <p:cNvSpPr/>
          <p:nvPr/>
        </p:nvSpPr>
        <p:spPr>
          <a:xfrm>
            <a:off x="2765719" y="131"/>
            <a:ext cx="6378300" cy="19410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4" name="Google Shape;164;p31"/>
          <p:cNvSpPr txBox="1">
            <a:spLocks noGrp="1"/>
          </p:cNvSpPr>
          <p:nvPr>
            <p:ph type="title" idx="4294967295"/>
          </p:nvPr>
        </p:nvSpPr>
        <p:spPr>
          <a:xfrm>
            <a:off x="4600425" y="438750"/>
            <a:ext cx="3801000" cy="1099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3700"/>
              <a:buNone/>
            </a:pPr>
            <a:r>
              <a:rPr lang="en" sz="4100" b="1">
                <a:solidFill>
                  <a:schemeClr val="lt1"/>
                </a:solidFill>
              </a:rPr>
              <a:t>CAREER</a:t>
            </a:r>
            <a:endParaRPr sz="4100" b="1">
              <a:solidFill>
                <a:schemeClr val="lt1"/>
              </a:solidFill>
              <a:latin typeface="Calibri"/>
              <a:ea typeface="Calibri"/>
              <a:cs typeface="Calibri"/>
              <a:sym typeface="Calibri"/>
            </a:endParaRPr>
          </a:p>
        </p:txBody>
      </p:sp>
      <p:sp>
        <p:nvSpPr>
          <p:cNvPr id="165" name="Google Shape;165;p31"/>
          <p:cNvSpPr txBox="1">
            <a:spLocks noGrp="1"/>
          </p:cNvSpPr>
          <p:nvPr>
            <p:ph type="subTitle" idx="4294967295"/>
          </p:nvPr>
        </p:nvSpPr>
        <p:spPr>
          <a:xfrm>
            <a:off x="4317625" y="2060700"/>
            <a:ext cx="4665300" cy="2652600"/>
          </a:xfrm>
          <a:prstGeom prst="rect">
            <a:avLst/>
          </a:prstGeom>
          <a:noFill/>
          <a:ln>
            <a:noFill/>
          </a:ln>
        </p:spPr>
        <p:txBody>
          <a:bodyPr spcFirstLastPara="1" wrap="square" lIns="68575" tIns="34275" rIns="68575" bIns="34275" anchor="t" anchorCtr="0">
            <a:normAutofit/>
          </a:bodyPr>
          <a:lstStyle/>
          <a:p>
            <a:pPr marL="0" marR="0" lvl="0" indent="0" algn="l" rtl="0">
              <a:lnSpc>
                <a:spcPct val="115000"/>
              </a:lnSpc>
              <a:spcBef>
                <a:spcPts val="0"/>
              </a:spcBef>
              <a:spcAft>
                <a:spcPts val="0"/>
              </a:spcAft>
              <a:buNone/>
            </a:pPr>
            <a:r>
              <a:rPr lang="en" sz="2000"/>
              <a:t>Clothing and accessories often indicate an individual’s profession. Work uniforms can help designate someone as part of a specific organization or company, and sometimes uniforms are designed to assist a worker at their job.</a:t>
            </a:r>
            <a:endParaRPr sz="2000" b="0" i="0" u="none" strike="noStrike" cap="none">
              <a:solidFill>
                <a:schemeClr val="dk1"/>
              </a:solidFill>
              <a:latin typeface="Calibri"/>
              <a:ea typeface="Calibri"/>
              <a:cs typeface="Calibri"/>
              <a:sym typeface="Calibri"/>
            </a:endParaRPr>
          </a:p>
        </p:txBody>
      </p:sp>
      <p:pic>
        <p:nvPicPr>
          <p:cNvPr id="166" name="Google Shape;166;p31" title="AP1980_03-Cezanne-nf-cc.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3965599" cy="5143501"/>
          </a:xfrm>
          <a:prstGeom prst="rect">
            <a:avLst/>
          </a:prstGeom>
          <a:noFill/>
          <a:ln>
            <a:noFill/>
          </a:ln>
        </p:spPr>
      </p:pic>
      <p:sp>
        <p:nvSpPr>
          <p:cNvPr id="167" name="Google Shape;167;p31"/>
          <p:cNvSpPr txBox="1"/>
          <p:nvPr/>
        </p:nvSpPr>
        <p:spPr>
          <a:xfrm>
            <a:off x="257175" y="4841850"/>
            <a:ext cx="3535500" cy="161700"/>
          </a:xfrm>
          <a:prstGeom prst="rect">
            <a:avLst/>
          </a:prstGeom>
          <a:noFill/>
          <a:ln>
            <a:noFill/>
          </a:ln>
        </p:spPr>
        <p:txBody>
          <a:bodyPr spcFirstLastPara="1" wrap="square" lIns="68575" tIns="34275" rIns="68575" bIns="34275" anchor="t" anchorCtr="0">
            <a:spAutoFit/>
          </a:bodyPr>
          <a:lstStyle/>
          <a:p>
            <a:pPr marL="0" lvl="0" indent="0" algn="ctr" rtl="0">
              <a:lnSpc>
                <a:spcPct val="115000"/>
              </a:lnSpc>
              <a:spcBef>
                <a:spcPts val="0"/>
              </a:spcBef>
              <a:spcAft>
                <a:spcPts val="0"/>
              </a:spcAft>
              <a:buClr>
                <a:schemeClr val="dk1"/>
              </a:buClr>
              <a:buSzPts val="800"/>
              <a:buFont typeface="Arial"/>
              <a:buNone/>
            </a:pPr>
            <a:r>
              <a:rPr lang="en" sz="600">
                <a:solidFill>
                  <a:schemeClr val="lt1"/>
                </a:solidFill>
                <a:latin typeface="Calibri"/>
                <a:ea typeface="Calibri"/>
                <a:cs typeface="Calibri"/>
                <a:sym typeface="Calibri"/>
              </a:rPr>
              <a:t>Paul Cézanne, </a:t>
            </a:r>
            <a:r>
              <a:rPr lang="en" sz="600" i="1">
                <a:solidFill>
                  <a:schemeClr val="lt1"/>
                </a:solidFill>
                <a:latin typeface="Calibri"/>
                <a:ea typeface="Calibri"/>
                <a:cs typeface="Calibri"/>
                <a:sym typeface="Calibri"/>
              </a:rPr>
              <a:t>Man in a Blue Smock</a:t>
            </a:r>
            <a:r>
              <a:rPr lang="en" sz="600">
                <a:solidFill>
                  <a:schemeClr val="lt1"/>
                </a:solidFill>
                <a:latin typeface="Calibri"/>
                <a:ea typeface="Calibri"/>
                <a:cs typeface="Calibri"/>
                <a:sym typeface="Calibri"/>
              </a:rPr>
              <a:t> (detail), c. 1896–97, oil on canvas. Kimbell Art Museum</a:t>
            </a:r>
            <a:endParaRPr sz="6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3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92737" y="0"/>
            <a:ext cx="2758525" cy="5143501"/>
          </a:xfrm>
          <a:prstGeom prst="rect">
            <a:avLst/>
          </a:prstGeom>
          <a:noFill/>
          <a:ln>
            <a:noFill/>
          </a:ln>
        </p:spPr>
      </p:pic>
      <p:sp>
        <p:nvSpPr>
          <p:cNvPr id="173" name="Google Shape;173;p32"/>
          <p:cNvSpPr txBox="1"/>
          <p:nvPr/>
        </p:nvSpPr>
        <p:spPr>
          <a:xfrm>
            <a:off x="5951275" y="4766400"/>
            <a:ext cx="2534400" cy="377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a:solidFill>
                  <a:schemeClr val="dk1"/>
                </a:solidFill>
                <a:latin typeface="Calibri"/>
                <a:ea typeface="Calibri"/>
                <a:cs typeface="Calibri"/>
                <a:sym typeface="Calibri"/>
              </a:rPr>
              <a:t>Nok culture,</a:t>
            </a:r>
            <a:r>
              <a:rPr lang="en" sz="1000">
                <a:latin typeface="Calibri"/>
                <a:ea typeface="Calibri"/>
                <a:cs typeface="Calibri"/>
                <a:sym typeface="Calibri"/>
              </a:rPr>
              <a:t> </a:t>
            </a:r>
            <a:r>
              <a:rPr lang="en" sz="1000" i="1">
                <a:solidFill>
                  <a:schemeClr val="dk1"/>
                </a:solidFill>
                <a:latin typeface="Calibri"/>
                <a:ea typeface="Calibri"/>
                <a:cs typeface="Calibri"/>
                <a:sym typeface="Calibri"/>
              </a:rPr>
              <a:t>Male Figure</a:t>
            </a:r>
            <a:r>
              <a:rPr lang="en" sz="1000">
                <a:latin typeface="Calibri"/>
                <a:ea typeface="Calibri"/>
                <a:cs typeface="Calibri"/>
                <a:sym typeface="Calibri"/>
              </a:rPr>
              <a:t>, </a:t>
            </a:r>
            <a:r>
              <a:rPr lang="en" sz="1000">
                <a:solidFill>
                  <a:schemeClr val="dk1"/>
                </a:solidFill>
                <a:latin typeface="Calibri"/>
                <a:ea typeface="Calibri"/>
                <a:cs typeface="Calibri"/>
                <a:sym typeface="Calibri"/>
              </a:rPr>
              <a:t>c. 195 BC–AD 205, terracotta. Kimbell Art Museum</a:t>
            </a:r>
            <a:endParaRPr sz="10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3"/>
          <p:cNvSpPr txBox="1"/>
          <p:nvPr/>
        </p:nvSpPr>
        <p:spPr>
          <a:xfrm>
            <a:off x="6279794" y="4612500"/>
            <a:ext cx="21390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000">
                <a:solidFill>
                  <a:schemeClr val="dk1"/>
                </a:solidFill>
                <a:latin typeface="Calibri"/>
                <a:ea typeface="Calibri"/>
                <a:cs typeface="Calibri"/>
                <a:sym typeface="Calibri"/>
              </a:rPr>
              <a:t>Japanese</a:t>
            </a:r>
            <a:r>
              <a:rPr lang="en" sz="1000">
                <a:latin typeface="Calibri"/>
                <a:ea typeface="Calibri"/>
                <a:cs typeface="Calibri"/>
                <a:sym typeface="Calibri"/>
              </a:rPr>
              <a:t>, </a:t>
            </a:r>
            <a:r>
              <a:rPr lang="en" sz="1000" i="1">
                <a:solidFill>
                  <a:schemeClr val="dk1"/>
                </a:solidFill>
                <a:latin typeface="Calibri"/>
                <a:ea typeface="Calibri"/>
                <a:cs typeface="Calibri"/>
                <a:sym typeface="Calibri"/>
              </a:rPr>
              <a:t>Haniwa Seated Man</a:t>
            </a:r>
            <a:r>
              <a:rPr lang="en" sz="1000">
                <a:latin typeface="Calibri"/>
                <a:ea typeface="Calibri"/>
                <a:cs typeface="Calibri"/>
                <a:sym typeface="Calibri"/>
              </a:rPr>
              <a:t>, </a:t>
            </a:r>
            <a:r>
              <a:rPr lang="en" sz="1000">
                <a:solidFill>
                  <a:schemeClr val="dk1"/>
                </a:solidFill>
                <a:latin typeface="Calibri"/>
                <a:ea typeface="Calibri"/>
                <a:cs typeface="Calibri"/>
                <a:sym typeface="Calibri"/>
              </a:rPr>
              <a:t>c. AD 500, low-fired clay with cinnabar pigment. Kimbell Art Museum</a:t>
            </a:r>
            <a:endParaRPr sz="1000">
              <a:latin typeface="Calibri"/>
              <a:ea typeface="Calibri"/>
              <a:cs typeface="Calibri"/>
              <a:sym typeface="Calibri"/>
            </a:endParaRPr>
          </a:p>
        </p:txBody>
      </p:sp>
      <p:pic>
        <p:nvPicPr>
          <p:cNvPr id="179" name="Google Shape;179;p3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864194" y="0"/>
            <a:ext cx="3415599"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p:nvPr/>
        </p:nvSpPr>
        <p:spPr>
          <a:xfrm>
            <a:off x="6210550" y="4650900"/>
            <a:ext cx="2933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Quinten Metsys, </a:t>
            </a:r>
            <a:r>
              <a:rPr lang="en" sz="1000" i="1">
                <a:solidFill>
                  <a:schemeClr val="dk1"/>
                </a:solidFill>
                <a:latin typeface="Calibri"/>
                <a:ea typeface="Calibri"/>
                <a:cs typeface="Calibri"/>
                <a:sym typeface="Calibri"/>
              </a:rPr>
              <a:t>Portrait of Jacob Obrecht</a:t>
            </a:r>
            <a:r>
              <a:rPr lang="en" sz="1000">
                <a:solidFill>
                  <a:schemeClr val="dk1"/>
                </a:solidFill>
                <a:latin typeface="Calibri"/>
                <a:ea typeface="Calibri"/>
                <a:cs typeface="Calibri"/>
                <a:sym typeface="Calibri"/>
              </a:rPr>
              <a:t>, 1496, tempera, oil, and gold on panel. Kimbell Art Museum</a:t>
            </a:r>
            <a:endParaRPr sz="1000"/>
          </a:p>
        </p:txBody>
      </p:sp>
      <p:pic>
        <p:nvPicPr>
          <p:cNvPr id="185" name="Google Shape;185;p34" title="AP1993_02_Obrecht-cc.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33462" y="0"/>
            <a:ext cx="3277087" cy="514350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7200</Words>
  <Application>Microsoft Macintosh PowerPoint</Application>
  <PresentationFormat>On-screen Show (16:9)</PresentationFormat>
  <Paragraphs>427</Paragraphs>
  <Slides>55</Slides>
  <Notes>55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55</vt:i4>
      </vt:variant>
    </vt:vector>
  </HeadingPairs>
  <TitlesOfParts>
    <vt:vector size="61" baseType="lpstr">
      <vt:lpstr>Arial</vt:lpstr>
      <vt:lpstr>Calibri</vt:lpstr>
      <vt:lpstr>Courier New</vt:lpstr>
      <vt:lpstr>Times New Roman</vt:lpstr>
      <vt:lpstr>Simple Light</vt:lpstr>
      <vt:lpstr>office theme</vt:lpstr>
      <vt:lpstr>PowerPoint Presentation</vt:lpstr>
      <vt:lpstr>Fashion Forward</vt:lpstr>
      <vt:lpstr>PowerPoint Presentation</vt:lpstr>
      <vt:lpstr>PowerPoint Presentation</vt:lpstr>
      <vt:lpstr>PowerPoint Presentation</vt:lpstr>
      <vt:lpstr>CAREER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DIVINE FIGURES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FASHION INFLUENCERS</vt:lpstr>
      <vt:lpstr>PowerPoint Presentation</vt:lpstr>
      <vt:lpstr>PowerPoint Presentation</vt:lpstr>
      <vt:lpstr>PowerPoint Presentation</vt:lpstr>
      <vt:lpstr>PowerPoint Presentation</vt:lpstr>
      <vt:lpstr>RULERS</vt:lpstr>
      <vt:lpstr>PowerPoint Presentation</vt:lpstr>
      <vt:lpstr>PowerPoint Presentation</vt:lpstr>
      <vt:lpstr>PowerPoint Presentation</vt:lpstr>
      <vt:lpstr>PowerPoint Presentation</vt:lpstr>
      <vt:lpstr>PowerPoint Presentation</vt:lpstr>
      <vt:lpstr>PowerPoint Presentation</vt:lpstr>
      <vt:lpstr>SOCIAL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Emily Henderson</cp:lastModifiedBy>
  <cp:revision>3</cp:revision>
  <dcterms:modified xsi:type="dcterms:W3CDTF">2026-05-05T18:33:06Z</dcterms:modified>
</cp:coreProperties>
</file>